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0" r:id="rId3"/>
    <p:sldId id="277" r:id="rId4"/>
    <p:sldId id="279" r:id="rId5"/>
    <p:sldId id="304" r:id="rId6"/>
    <p:sldId id="305" r:id="rId7"/>
    <p:sldId id="303" r:id="rId8"/>
    <p:sldId id="281" r:id="rId9"/>
    <p:sldId id="290" r:id="rId10"/>
    <p:sldId id="288" r:id="rId11"/>
    <p:sldId id="289" r:id="rId12"/>
    <p:sldId id="306" r:id="rId13"/>
    <p:sldId id="308" r:id="rId14"/>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4"/>
    <a:srgbClr val="FFFFFF"/>
    <a:srgbClr val="BFBFBF"/>
    <a:srgbClr val="99D1D9"/>
    <a:srgbClr val="393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1" autoAdjust="0"/>
    <p:restoredTop sz="76590" autoAdjust="0"/>
  </p:normalViewPr>
  <p:slideViewPr>
    <p:cSldViewPr>
      <p:cViewPr varScale="1">
        <p:scale>
          <a:sx n="61" d="100"/>
          <a:sy n="61" d="100"/>
        </p:scale>
        <p:origin x="2194" y="8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Opportunities to strengthen certain neural connections depends heavily on the amount and type of stimulation we receive from our environments, starting from before we’re even born!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environment in which a person lives, as well as the actions of each person, play a significant role in plasticity.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new skills, such as learning a new language or how to play an instrument – even learning a new route to drive to school or brushing your teeth with your less dominant hand – can facilitate this plasticity. Learning any new skill or changing the way you do your day-to-day activities helps to modify the connections in your brain and drive this neuroplasticity. Because when we do this, we’re creating new networks and new neural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our brain structure and function are (literally) physically shaped by all those things we do repeatedly in our lives – behaviors, emotions, and even thoughts. Of course, this can work both </a:t>
            </a:r>
            <a:r>
              <a:rPr lang="en-US" sz="1200" b="0" i="1" kern="1200" dirty="0">
                <a:solidFill>
                  <a:schemeClr val="tx1"/>
                </a:solidFill>
                <a:effectLst/>
                <a:latin typeface="+mn-lt"/>
                <a:ea typeface="+mn-ea"/>
                <a:cs typeface="+mn-cs"/>
              </a:rPr>
              <a:t>for</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against</a:t>
            </a:r>
            <a:r>
              <a:rPr lang="en-US" sz="1200" b="0" i="0" kern="1200" dirty="0">
                <a:solidFill>
                  <a:schemeClr val="tx1"/>
                </a:solidFill>
                <a:effectLst/>
                <a:latin typeface="+mn-lt"/>
                <a:ea typeface="+mn-ea"/>
                <a:cs typeface="+mn-cs"/>
              </a:rPr>
              <a:t> us, depending on what things we continue to do, or reinforce…</a:t>
            </a:r>
            <a:endParaRPr lang="en-US" dirty="0"/>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Neuroscience tells us that neuronal pathways that are used frequently while we’re young are more likely to be used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help this connective process along, making sure that certain behaviors (in our kids) become second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become their default way of being — the platform from which they approach the world</a:t>
            </a:r>
            <a:endParaRPr lang="en-US" i="1" dirty="0"/>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74383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Video </a:t>
            </a:r>
            <a:r>
              <a:rPr lang="en-US" i="1" dirty="0"/>
              <a:t>Experiences Build Brain Architecture </a:t>
            </a:r>
            <a:r>
              <a:rPr lang="en-US" i="0" dirty="0"/>
              <a:t>1:56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https://www.youtube.com/watch?v=VNNsN9IJkws&amp;t=1s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377031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strengthens some connections, while leaving other connections undeveloped or underdeveloped</a:t>
            </a:r>
            <a:endParaRPr lang="en-US" sz="1200" kern="1200" dirty="0">
              <a:solidFill>
                <a:schemeClr val="tx1"/>
              </a:solidFill>
              <a:effectLst/>
              <a:latin typeface="+mn-lt"/>
              <a:ea typeface="+mn-ea"/>
              <a:cs typeface="+mn-cs"/>
            </a:endParaRPr>
          </a:p>
          <a:p>
            <a:r>
              <a:rPr lang="en-US" i="1" dirty="0"/>
              <a:t>	</a:t>
            </a:r>
            <a:r>
              <a:rPr lang="en-US" sz="1200" b="0" i="0" kern="1200" dirty="0">
                <a:solidFill>
                  <a:schemeClr val="tx1"/>
                </a:solidFill>
                <a:effectLst/>
                <a:latin typeface="+mn-lt"/>
                <a:ea typeface="+mn-ea"/>
                <a:cs typeface="+mn-cs"/>
              </a:rPr>
              <a:t>This strengthening happens by plain old deliberate practice</a:t>
            </a:r>
            <a:endParaRPr lang="en-US" i="1" dirty="0"/>
          </a:p>
          <a:p>
            <a:endParaRPr lang="en-US" i="1" dirty="0"/>
          </a:p>
        </p:txBody>
      </p:sp>
      <p:sp>
        <p:nvSpPr>
          <p:cNvPr id="4" name="Slide Number Placeholder 3"/>
          <p:cNvSpPr>
            <a:spLocks noGrp="1"/>
          </p:cNvSpPr>
          <p:nvPr>
            <p:ph type="sldNum" sz="quarter" idx="10"/>
          </p:nvPr>
        </p:nvSpPr>
        <p:spPr/>
        <p:txBody>
          <a:bodyPr/>
          <a:lstStyle/>
          <a:p>
            <a:fld id="{B481F39B-48EF-4C11-89D7-81E3A9900C68}" type="slidenum">
              <a:rPr lang="en-US" smtClean="0"/>
              <a:t>12</a:t>
            </a:fld>
            <a:endParaRPr lang="en-US"/>
          </a:p>
        </p:txBody>
      </p:sp>
    </p:spTree>
    <p:extLst>
      <p:ext uri="{BB962C8B-B14F-4D97-AF65-F5344CB8AC3E}">
        <p14:creationId xmlns:p14="http://schemas.microsoft.com/office/powerpoint/2010/main" val="133878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Breath awareness meditation</a:t>
            </a:r>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211988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CMW Ch. 2 plus additional content</a:t>
            </a:r>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29812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425266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56810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Revisiting the idea that different demographic characteristics, such as sex or gender, can affect the way people treat us, which is part of our environments. </a:t>
            </a:r>
          </a:p>
          <a:p>
            <a:r>
              <a:rPr lang="en-US" dirty="0"/>
              <a:t>Different socialization practices that are commonly gender-typed can result in different experiences </a:t>
            </a:r>
            <a:r>
              <a:rPr lang="en-US" i="1" dirty="0"/>
              <a:t>and</a:t>
            </a:r>
            <a:r>
              <a:rPr lang="en-US" i="0" dirty="0"/>
              <a:t> differentially impacts people’s perceptions of how compassion is expressed (not just in the behaviors that develop and are expressed but also in the ‘interpretation’ of those expressions)</a:t>
            </a:r>
            <a:endParaRPr lang="en-US" dirty="0"/>
          </a:p>
          <a:p>
            <a:endParaRPr lang="en-US" dirty="0"/>
          </a:p>
          <a:p>
            <a:r>
              <a:rPr lang="en-US" dirty="0"/>
              <a:t>No data to support that women are more compassionate than men</a:t>
            </a:r>
          </a:p>
          <a:p>
            <a:endParaRPr lang="en-US" dirty="0"/>
          </a:p>
          <a:p>
            <a:r>
              <a:rPr lang="en-US" dirty="0"/>
              <a:t>Evidence of ‘compassionate instinct’ among humans and animals with no gender differences (promoting thriving and reproduction more broadly)</a:t>
            </a:r>
          </a:p>
          <a:p>
            <a:endParaRPr lang="en-US" dirty="0"/>
          </a:p>
          <a:p>
            <a:r>
              <a:rPr lang="en-US" dirty="0"/>
              <a:t>However, some evidence of different patterns in brain activation while experiencing compassion</a:t>
            </a:r>
          </a:p>
          <a:p>
            <a:r>
              <a:rPr lang="en-US" dirty="0"/>
              <a:t>	Different regions of brain were more/less activated, suggesting genders may differ in </a:t>
            </a:r>
            <a:r>
              <a:rPr lang="en-US" u="sng" dirty="0"/>
              <a:t>how</a:t>
            </a:r>
            <a:r>
              <a:rPr lang="en-US" dirty="0"/>
              <a:t> compassion is experienced and expressed</a:t>
            </a:r>
          </a:p>
          <a:p>
            <a:endParaRPr lang="en-US" dirty="0"/>
          </a:p>
          <a:p>
            <a:r>
              <a:rPr lang="en-US" dirty="0"/>
              <a:t>Socialization and neuroplasticity; experience communicating emotions</a:t>
            </a:r>
          </a:p>
          <a:p>
            <a:endParaRPr lang="en-US" dirty="0"/>
          </a:p>
          <a:p>
            <a:r>
              <a:rPr lang="en-US" dirty="0"/>
              <a:t>Information from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https://www.psychologytoday.com/us/blog/feeling-it/201306/are-women-really-more-compassionate</a:t>
            </a:r>
          </a:p>
          <a:p>
            <a:endParaRPr lang="en-US" dirty="0"/>
          </a:p>
          <a:p>
            <a:r>
              <a:rPr lang="en-US" dirty="0"/>
              <a:t>http://www.pewsocialtrends.org/interactives/strong-men-caring-women/?utm_source=Pew+Research+Center&amp;utm_campaign=c71b80b2ef-EMAIL_CAMPAIGN_2018_07_27_04_23&amp;utm_medium=email&amp;utm_term=0_3e953b9b70-c71b80b2ef-399785101</a:t>
            </a: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61938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Brain plasticity is also referred to as neuroplasticity, and what this means is that the human brain has the amazing ability to reorganize itself by forming new connections between brain cells (neurons), and the ability create new connections with activity and different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Synaptic plasticity</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neuroplasticity</a:t>
            </a:r>
            <a:r>
              <a:rPr lang="en-US" sz="1200" b="0" i="0" kern="1200" dirty="0">
                <a:solidFill>
                  <a:schemeClr val="tx1"/>
                </a:solidFill>
                <a:effectLst/>
                <a:latin typeface="+mn-lt"/>
                <a:ea typeface="+mn-ea"/>
                <a:cs typeface="+mn-cs"/>
              </a:rPr>
              <a:t>, is a highly dynamic process in which connections between neurons fade away or strengthen depending on how frequently they’re used.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122289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0" indent="0">
              <a:buFontTx/>
              <a:buNone/>
            </a:pPr>
            <a:r>
              <a:rPr lang="en-US" sz="1200" kern="1200" dirty="0">
                <a:solidFill>
                  <a:schemeClr val="tx1"/>
                </a:solidFill>
                <a:effectLst/>
                <a:latin typeface="+mn-lt"/>
                <a:ea typeface="+mn-ea"/>
                <a:cs typeface="+mn-cs"/>
              </a:rPr>
              <a:t>So, neuroplasticity</a:t>
            </a:r>
            <a:r>
              <a:rPr lang="en-US" sz="1200" b="0" i="0" kern="1200" dirty="0">
                <a:solidFill>
                  <a:schemeClr val="tx1"/>
                </a:solidFill>
                <a:effectLst/>
                <a:latin typeface="+mn-lt"/>
                <a:ea typeface="+mn-ea"/>
                <a:cs typeface="+mn-cs"/>
              </a:rPr>
              <a:t> is the ability of the brain to modify its connections or re-wire itself. We’re constantly going through neuroplasticity throughout our life. Without this ability, any brain (not just the human brain) would be unable to develop from infancy through adulthood or recover from brain injury. </a:t>
            </a:r>
          </a:p>
          <a:p>
            <a:pPr marL="0" indent="0">
              <a:buFontTx/>
              <a:buNone/>
            </a:pPr>
            <a:endParaRPr lang="en-US" alt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What’s interesting is that for a long time, it was believed that this process ended in early childhood – it was thought that as we aged, the connections in the brain became fixed and then simply faded. However, research has shown that, in fact, neuroplasticity occurs in the brain </a:t>
            </a:r>
            <a:r>
              <a:rPr lang="en-US" sz="1200" i="1" kern="1200" dirty="0">
                <a:solidFill>
                  <a:schemeClr val="tx1"/>
                </a:solidFill>
                <a:effectLst/>
                <a:latin typeface="+mn-lt"/>
                <a:ea typeface="+mn-ea"/>
                <a:cs typeface="+mn-cs"/>
              </a:rPr>
              <a:t>throughout</a:t>
            </a:r>
            <a:r>
              <a:rPr lang="en-US" sz="1200" kern="1200" dirty="0">
                <a:solidFill>
                  <a:schemeClr val="tx1"/>
                </a:solidFill>
                <a:effectLst/>
                <a:latin typeface="+mn-lt"/>
                <a:ea typeface="+mn-ea"/>
                <a:cs typeface="+mn-cs"/>
              </a:rPr>
              <a:t> life! It is most “sensitive” or abundant early in our lifespan when the brain is organizing itself, </a:t>
            </a:r>
            <a:r>
              <a:rPr lang="en-US" dirty="0"/>
              <a:t>but many aspects of the brain can be altered (or are ‘plastic’) – so, this process continues – throughout adulthood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occurs in instances of brain injury, as a way to compensate for functions that may have been lost or maximize remaining functions.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406557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sz="1200" kern="1200" dirty="0">
                <a:solidFill>
                  <a:schemeClr val="tx1"/>
                </a:solidFill>
                <a:effectLst/>
                <a:latin typeface="+mn-lt"/>
                <a:ea typeface="+mn-ea"/>
                <a:cs typeface="+mn-cs"/>
              </a:rPr>
              <a:t>thebestbrainpossible.com </a:t>
            </a:r>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288390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VNNsN9IJkws"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296400" cy="780214"/>
          </a:xfrm>
          <a:prstGeom prst="rect">
            <a:avLst/>
          </a:prstGeom>
        </p:spPr>
        <p:txBody>
          <a:bodyPr vert="horz" wrap="square" lIns="0" tIns="0" rIns="0" bIns="0" rtlCol="0">
            <a:spAutoFit/>
          </a:bodyPr>
          <a:lstStyle/>
          <a:p>
            <a:pPr marL="12700" marR="5080" algn="l">
              <a:lnSpc>
                <a:spcPts val="6000"/>
              </a:lnSpc>
            </a:pPr>
            <a:r>
              <a:rPr lang="en-US" sz="6000" dirty="0"/>
              <a:t>Neuroplasticity</a:t>
            </a:r>
            <a:endParaRPr sz="6000" spc="5" dirty="0"/>
          </a:p>
        </p:txBody>
      </p:sp>
      <p:sp>
        <p:nvSpPr>
          <p:cNvPr id="5" name="object 2"/>
          <p:cNvSpPr txBox="1">
            <a:spLocks/>
          </p:cNvSpPr>
          <p:nvPr/>
        </p:nvSpPr>
        <p:spPr>
          <a:xfrm>
            <a:off x="304800" y="2362200"/>
            <a:ext cx="9296400" cy="3816429"/>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ct val="150000"/>
              </a:lnSpc>
              <a:buFont typeface="Arial" panose="020B0604020202020204" pitchFamily="34" charset="0"/>
              <a:buChar char="•"/>
              <a:defRPr/>
            </a:pPr>
            <a:r>
              <a:rPr lang="en-US" sz="3600" b="0" dirty="0">
                <a:solidFill>
                  <a:schemeClr val="bg1"/>
                </a:solidFill>
                <a:latin typeface="Century Gothic" panose="020B0502020202020204" pitchFamily="34" charset="0"/>
              </a:rPr>
              <a:t>Importance of experience</a:t>
            </a:r>
          </a:p>
          <a:p>
            <a:pPr marL="914400" lvl="1" indent="-457200">
              <a:buFont typeface="Arial" panose="020B0604020202020204" pitchFamily="34" charset="0"/>
              <a:buChar char="•"/>
              <a:defRPr/>
            </a:pPr>
            <a:r>
              <a:rPr lang="en-US" sz="3200" dirty="0">
                <a:solidFill>
                  <a:schemeClr val="bg1"/>
                </a:solidFill>
                <a:latin typeface="Century Gothic" panose="020B0502020202020204" pitchFamily="34" charset="0"/>
              </a:rPr>
              <a:t>Specifics of brain structure and growth depend on genes and maturation, but even more on </a:t>
            </a:r>
            <a:r>
              <a:rPr lang="en-US" sz="3200" i="1" dirty="0">
                <a:solidFill>
                  <a:srgbClr val="99D1D9"/>
                </a:solidFill>
                <a:latin typeface="Century Gothic" panose="020B0502020202020204" pitchFamily="34" charset="0"/>
              </a:rPr>
              <a:t>experience</a:t>
            </a:r>
            <a:r>
              <a:rPr lang="en-US" sz="3200" dirty="0">
                <a:solidFill>
                  <a:schemeClr val="bg1"/>
                </a:solidFill>
                <a:latin typeface="Century Gothic" panose="020B0502020202020204" pitchFamily="34" charset="0"/>
              </a:rPr>
              <a:t>.</a:t>
            </a:r>
          </a:p>
          <a:p>
            <a:pPr marL="914400" lvl="1" indent="-457200">
              <a:buFont typeface="Arial" panose="020B0604020202020204" pitchFamily="34" charset="0"/>
              <a:buChar char="•"/>
              <a:defRPr/>
            </a:pPr>
            <a:r>
              <a:rPr lang="en-US" sz="3200" dirty="0">
                <a:solidFill>
                  <a:schemeClr val="bg1"/>
                </a:solidFill>
                <a:latin typeface="Century Gothic" panose="020B0502020202020204" pitchFamily="34" charset="0"/>
              </a:rPr>
              <a:t>Learning and practicing new skills!</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243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9296400" cy="1549655"/>
          </a:xfrm>
          <a:prstGeom prst="rect">
            <a:avLst/>
          </a:prstGeom>
        </p:spPr>
        <p:txBody>
          <a:bodyPr vert="horz" wrap="square" lIns="0" tIns="0" rIns="0" bIns="0" rtlCol="0">
            <a:spAutoFit/>
          </a:bodyPr>
          <a:lstStyle/>
          <a:p>
            <a:pPr marL="12700" marR="5080" algn="l">
              <a:lnSpc>
                <a:spcPts val="6000"/>
              </a:lnSpc>
            </a:pPr>
            <a:r>
              <a:rPr lang="en-US" sz="6000" dirty="0"/>
              <a:t>Experiences Build </a:t>
            </a:r>
            <a:br>
              <a:rPr lang="en-US" sz="6000" dirty="0"/>
            </a:br>
            <a:r>
              <a:rPr lang="en-US" sz="6000"/>
              <a:t>Brain Architecture</a:t>
            </a:r>
            <a:endParaRPr sz="6000" spc="5" dirty="0"/>
          </a:p>
        </p:txBody>
      </p:sp>
      <p:sp>
        <p:nvSpPr>
          <p:cNvPr id="5" name="object 2"/>
          <p:cNvSpPr txBox="1">
            <a:spLocks/>
          </p:cNvSpPr>
          <p:nvPr/>
        </p:nvSpPr>
        <p:spPr>
          <a:xfrm>
            <a:off x="304800" y="2362200"/>
            <a:ext cx="9296400" cy="46166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endParaRPr lang="en-US" sz="3000" dirty="0">
              <a:solidFill>
                <a:schemeClr val="bg1"/>
              </a:solidFill>
              <a:latin typeface="Century Gothic" panose="020B0502020202020204" pitchFamily="34" charset="0"/>
            </a:endParaRPr>
          </a:p>
        </p:txBody>
      </p:sp>
      <p:pic>
        <p:nvPicPr>
          <p:cNvPr id="3" name="Online Media 2">
            <a:hlinkClick r:id="" action="ppaction://media"/>
            <a:extLst>
              <a:ext uri="{FF2B5EF4-FFF2-40B4-BE49-F238E27FC236}">
                <a16:creationId xmlns:a16="http://schemas.microsoft.com/office/drawing/2014/main" id="{AE2E8166-3B37-4911-A924-EB1E6A5E98C9}"/>
              </a:ext>
            </a:extLst>
          </p:cNvPr>
          <p:cNvPicPr>
            <a:picLocks noRot="1" noChangeAspect="1"/>
          </p:cNvPicPr>
          <p:nvPr>
            <a:videoFile r:link="rId1"/>
          </p:nvPr>
        </p:nvPicPr>
        <p:blipFill>
          <a:blip r:embed="rId4"/>
          <a:stretch>
            <a:fillRect/>
          </a:stretch>
        </p:blipFill>
        <p:spPr>
          <a:xfrm>
            <a:off x="306021" y="1905000"/>
            <a:ext cx="9218979" cy="5185675"/>
          </a:xfrm>
          <a:prstGeom prst="rect">
            <a:avLst/>
          </a:prstGeom>
        </p:spPr>
      </p:pic>
    </p:spTree>
    <p:extLst>
      <p:ext uri="{BB962C8B-B14F-4D97-AF65-F5344CB8AC3E}">
        <p14:creationId xmlns:p14="http://schemas.microsoft.com/office/powerpoint/2010/main" val="152001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3E53"/>
        </a:solidFill>
        <a:effectLst/>
      </p:bgPr>
    </p:bg>
    <p:spTree>
      <p:nvGrpSpPr>
        <p:cNvPr id="1" name=""/>
        <p:cNvGrpSpPr/>
        <p:nvPr/>
      </p:nvGrpSpPr>
      <p:grpSpPr>
        <a:xfrm>
          <a:off x="0" y="0"/>
          <a:ext cx="0" cy="0"/>
          <a:chOff x="0" y="0"/>
          <a:chExt cx="0" cy="0"/>
        </a:xfrm>
      </p:grpSpPr>
      <p:sp>
        <p:nvSpPr>
          <p:cNvPr id="4" name="object 2"/>
          <p:cNvSpPr txBox="1">
            <a:spLocks noGrp="1"/>
          </p:cNvSpPr>
          <p:nvPr>
            <p:ph type="title"/>
          </p:nvPr>
        </p:nvSpPr>
        <p:spPr>
          <a:xfrm>
            <a:off x="304800" y="228600"/>
            <a:ext cx="9296400" cy="780214"/>
          </a:xfrm>
          <a:prstGeom prst="rect">
            <a:avLst/>
          </a:prstGeom>
        </p:spPr>
        <p:txBody>
          <a:bodyPr vert="horz" wrap="square" lIns="0" tIns="0" rIns="0" bIns="0" rtlCol="0">
            <a:spAutoFit/>
          </a:bodyPr>
          <a:lstStyle/>
          <a:p>
            <a:pPr marL="12700" marR="5080" algn="l">
              <a:lnSpc>
                <a:spcPts val="6000"/>
              </a:lnSpc>
            </a:pPr>
            <a:r>
              <a:rPr lang="en-US" sz="6000" dirty="0"/>
              <a:t>Neuroplasticity </a:t>
            </a:r>
            <a:endParaRPr sz="6000" spc="5" dirty="0"/>
          </a:p>
        </p:txBody>
      </p:sp>
      <p:sp>
        <p:nvSpPr>
          <p:cNvPr id="5" name="object 2"/>
          <p:cNvSpPr txBox="1">
            <a:spLocks/>
          </p:cNvSpPr>
          <p:nvPr/>
        </p:nvSpPr>
        <p:spPr>
          <a:xfrm>
            <a:off x="304800" y="1008814"/>
            <a:ext cx="9296400" cy="923330"/>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R="5080">
              <a:lnSpc>
                <a:spcPts val="3600"/>
              </a:lnSpc>
              <a:defRPr/>
            </a:pPr>
            <a:r>
              <a:rPr lang="en-US" sz="3600" b="0" spc="-100" dirty="0">
                <a:solidFill>
                  <a:schemeClr val="bg1"/>
                </a:solidFill>
                <a:latin typeface="Century Gothic" panose="020B0502020202020204" pitchFamily="34" charset="0"/>
              </a:rPr>
              <a:t>The ability of the brain to reorganize itself, both in structure and how it functions</a:t>
            </a:r>
          </a:p>
        </p:txBody>
      </p:sp>
      <p:sp>
        <p:nvSpPr>
          <p:cNvPr id="6" name="object 2"/>
          <p:cNvSpPr txBox="1">
            <a:spLocks/>
          </p:cNvSpPr>
          <p:nvPr/>
        </p:nvSpPr>
        <p:spPr>
          <a:xfrm>
            <a:off x="1676400" y="2327637"/>
            <a:ext cx="6134100" cy="769441"/>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12700" marR="5080" algn="ctr">
              <a:lnSpc>
                <a:spcPts val="6000"/>
              </a:lnSpc>
            </a:pPr>
            <a:r>
              <a:rPr lang="en-US" sz="4000" kern="0" dirty="0"/>
              <a:t>How the brain changes</a:t>
            </a:r>
            <a:endParaRPr lang="en-US" sz="4000" kern="0" spc="5" dirty="0"/>
          </a:p>
        </p:txBody>
      </p:sp>
      <p:grpSp>
        <p:nvGrpSpPr>
          <p:cNvPr id="37" name="Group 36"/>
          <p:cNvGrpSpPr/>
          <p:nvPr/>
        </p:nvGrpSpPr>
        <p:grpSpPr>
          <a:xfrm>
            <a:off x="422218" y="3480668"/>
            <a:ext cx="1523997" cy="1162050"/>
            <a:chOff x="828675" y="4267200"/>
            <a:chExt cx="1523997" cy="1162050"/>
          </a:xfrm>
        </p:grpSpPr>
        <p:sp>
          <p:nvSpPr>
            <p:cNvPr id="18" name="Isosceles Triangle 17"/>
            <p:cNvSpPr/>
            <p:nvPr/>
          </p:nvSpPr>
          <p:spPr>
            <a:xfrm>
              <a:off x="914400" y="4343400"/>
              <a:ext cx="762000" cy="533400"/>
            </a:xfrm>
            <a:prstGeom prst="triangle">
              <a:avLst/>
            </a:prstGeom>
            <a:noFill/>
            <a:ln w="3810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1209675" y="4267200"/>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828675" y="4781550"/>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657350" y="4876800"/>
              <a:ext cx="42862" cy="4476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flipH="1">
              <a:off x="1571625" y="4791075"/>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1614487" y="5257800"/>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1700212" y="4495800"/>
              <a:ext cx="152400" cy="3714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flipH="1">
              <a:off x="1747836" y="444341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flipV="1">
              <a:off x="1833561" y="4529138"/>
              <a:ext cx="395288" cy="31432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flipH="1">
              <a:off x="2181222" y="4783932"/>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1919286" y="5086350"/>
              <a:ext cx="171450" cy="171450"/>
            </a:xfrm>
            <a:prstGeom prst="ellipse">
              <a:avLst/>
            </a:prstGeom>
            <a:noFill/>
            <a:ln>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a:off x="1076322" y="5238750"/>
              <a:ext cx="171450" cy="171450"/>
            </a:xfrm>
            <a:prstGeom prst="ellipse">
              <a:avLst/>
            </a:prstGeom>
            <a:noFill/>
            <a:ln>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69246" y="4917418"/>
            <a:ext cx="2335633" cy="456407"/>
          </a:xfrm>
          <a:prstGeom prst="rect">
            <a:avLst/>
          </a:prstGeom>
          <a:noFill/>
        </p:spPr>
        <p:txBody>
          <a:bodyPr wrap="square" rtlCol="0">
            <a:spAutoFit/>
          </a:bodyPr>
          <a:lstStyle/>
          <a:p>
            <a:pPr>
              <a:lnSpc>
                <a:spcPts val="2800"/>
              </a:lnSpc>
            </a:pPr>
            <a:r>
              <a:rPr lang="en-US" sz="2800" spc="-200" dirty="0">
                <a:solidFill>
                  <a:srgbClr val="99D1D9"/>
                </a:solidFill>
                <a:latin typeface="Constantia" panose="02030602050306030303" pitchFamily="18" charset="0"/>
              </a:rPr>
              <a:t>Neurogenesis</a:t>
            </a:r>
          </a:p>
        </p:txBody>
      </p:sp>
      <p:sp>
        <p:nvSpPr>
          <p:cNvPr id="39" name="TextBox 38"/>
          <p:cNvSpPr txBox="1"/>
          <p:nvPr/>
        </p:nvSpPr>
        <p:spPr>
          <a:xfrm>
            <a:off x="67502" y="5724517"/>
            <a:ext cx="2667000" cy="861774"/>
          </a:xfrm>
          <a:prstGeom prst="rect">
            <a:avLst/>
          </a:prstGeom>
          <a:noFill/>
        </p:spPr>
        <p:txBody>
          <a:bodyPr wrap="square" rtlCol="0">
            <a:spAutoFit/>
          </a:bodyPr>
          <a:lstStyle/>
          <a:p>
            <a:pPr>
              <a:lnSpc>
                <a:spcPts val="2000"/>
              </a:lnSpc>
            </a:pPr>
            <a:r>
              <a:rPr lang="en-US" sz="2000" spc="-150" dirty="0">
                <a:solidFill>
                  <a:srgbClr val="FCFCF4"/>
                </a:solidFill>
                <a:latin typeface="Century Gothic" panose="020B0502020202020204" pitchFamily="34" charset="0"/>
              </a:rPr>
              <a:t>Continuous generation of new neurons in certain brain regions</a:t>
            </a:r>
          </a:p>
        </p:txBody>
      </p:sp>
      <p:grpSp>
        <p:nvGrpSpPr>
          <p:cNvPr id="74" name="Group 73"/>
          <p:cNvGrpSpPr/>
          <p:nvPr/>
        </p:nvGrpSpPr>
        <p:grpSpPr>
          <a:xfrm>
            <a:off x="2974710" y="3497449"/>
            <a:ext cx="1523997" cy="1162050"/>
            <a:chOff x="3013376" y="3459194"/>
            <a:chExt cx="1523997" cy="1162050"/>
          </a:xfrm>
        </p:grpSpPr>
        <p:sp>
          <p:nvSpPr>
            <p:cNvPr id="41" name="Isosceles Triangle 40"/>
            <p:cNvSpPr/>
            <p:nvPr/>
          </p:nvSpPr>
          <p:spPr>
            <a:xfrm>
              <a:off x="3099101" y="3535394"/>
              <a:ext cx="762000" cy="533400"/>
            </a:xfrm>
            <a:prstGeom prst="triangle">
              <a:avLst/>
            </a:prstGeom>
            <a:noFill/>
            <a:ln w="3810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3394376" y="3459194"/>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013376" y="3973544"/>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3842051" y="4068794"/>
              <a:ext cx="42862" cy="4476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flipH="1">
              <a:off x="3756326" y="3983069"/>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799188" y="4449794"/>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3884913" y="3687794"/>
              <a:ext cx="152400" cy="3714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flipH="1">
              <a:off x="3932537" y="3635407"/>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4018262" y="3721132"/>
              <a:ext cx="395288" cy="31432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flipH="1">
              <a:off x="4365923" y="3975926"/>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4212880" y="4317294"/>
              <a:ext cx="171450" cy="171450"/>
            </a:xfrm>
            <a:prstGeom prst="ellipse">
              <a:avLst/>
            </a:prstGeom>
            <a:noFill/>
            <a:ln>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261023" y="4430744"/>
              <a:ext cx="171450" cy="171450"/>
            </a:xfrm>
            <a:prstGeom prst="ellipse">
              <a:avLst/>
            </a:prstGeom>
            <a:noFill/>
            <a:ln>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51" idx="7"/>
            </p:cNvCxnSpPr>
            <p:nvPr/>
          </p:nvCxnSpPr>
          <p:spPr>
            <a:xfrm flipH="1" flipV="1">
              <a:off x="4014789" y="3749780"/>
              <a:ext cx="223199" cy="592622"/>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1" idx="5"/>
            </p:cNvCxnSpPr>
            <p:nvPr/>
          </p:nvCxnSpPr>
          <p:spPr>
            <a:xfrm flipH="1">
              <a:off x="3877127" y="4463636"/>
              <a:ext cx="360861" cy="81407"/>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2" idx="2"/>
            </p:cNvCxnSpPr>
            <p:nvPr/>
          </p:nvCxnSpPr>
          <p:spPr>
            <a:xfrm flipH="1" flipV="1">
              <a:off x="3432473" y="4516469"/>
              <a:ext cx="405685" cy="14329"/>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5" idx="5"/>
              <a:endCxn id="52" idx="1"/>
            </p:cNvCxnSpPr>
            <p:nvPr/>
          </p:nvCxnSpPr>
          <p:spPr>
            <a:xfrm flipH="1">
              <a:off x="3407365" y="4129411"/>
              <a:ext cx="374069" cy="326441"/>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114675" y="4076701"/>
              <a:ext cx="171456" cy="388676"/>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2814663" y="4915542"/>
            <a:ext cx="2501316" cy="456407"/>
          </a:xfrm>
          <a:prstGeom prst="rect">
            <a:avLst/>
          </a:prstGeom>
          <a:noFill/>
        </p:spPr>
        <p:txBody>
          <a:bodyPr wrap="square" rtlCol="0">
            <a:spAutoFit/>
          </a:bodyPr>
          <a:lstStyle/>
          <a:p>
            <a:pPr>
              <a:lnSpc>
                <a:spcPts val="2800"/>
              </a:lnSpc>
            </a:pPr>
            <a:r>
              <a:rPr lang="en-US" sz="2800" spc="-200" dirty="0">
                <a:solidFill>
                  <a:srgbClr val="99D1D9"/>
                </a:solidFill>
                <a:latin typeface="Constantia" panose="02030602050306030303" pitchFamily="18" charset="0"/>
              </a:rPr>
              <a:t>New Synapses</a:t>
            </a:r>
          </a:p>
        </p:txBody>
      </p:sp>
      <p:sp>
        <p:nvSpPr>
          <p:cNvPr id="76" name="TextBox 75"/>
          <p:cNvSpPr txBox="1"/>
          <p:nvPr/>
        </p:nvSpPr>
        <p:spPr>
          <a:xfrm>
            <a:off x="2808609" y="5682807"/>
            <a:ext cx="2667000" cy="1118255"/>
          </a:xfrm>
          <a:prstGeom prst="rect">
            <a:avLst/>
          </a:prstGeom>
          <a:noFill/>
        </p:spPr>
        <p:txBody>
          <a:bodyPr wrap="square" rtlCol="0">
            <a:spAutoFit/>
          </a:bodyPr>
          <a:lstStyle/>
          <a:p>
            <a:pPr>
              <a:lnSpc>
                <a:spcPts val="2000"/>
              </a:lnSpc>
            </a:pPr>
            <a:r>
              <a:rPr lang="en-US" sz="2000" spc="-150" dirty="0">
                <a:solidFill>
                  <a:srgbClr val="FCFCF4"/>
                </a:solidFill>
                <a:latin typeface="Century Gothic" panose="020B0502020202020204" pitchFamily="34" charset="0"/>
              </a:rPr>
              <a:t>New skills and experiences create new neural connections</a:t>
            </a:r>
          </a:p>
        </p:txBody>
      </p:sp>
      <p:grpSp>
        <p:nvGrpSpPr>
          <p:cNvPr id="136" name="Group 135"/>
          <p:cNvGrpSpPr/>
          <p:nvPr/>
        </p:nvGrpSpPr>
        <p:grpSpPr>
          <a:xfrm>
            <a:off x="5283055" y="3481033"/>
            <a:ext cx="1523997" cy="1162050"/>
            <a:chOff x="5349238" y="3473523"/>
            <a:chExt cx="1523997" cy="1162050"/>
          </a:xfrm>
        </p:grpSpPr>
        <p:sp>
          <p:nvSpPr>
            <p:cNvPr id="80" name="Oval 79"/>
            <p:cNvSpPr/>
            <p:nvPr/>
          </p:nvSpPr>
          <p:spPr>
            <a:xfrm flipH="1">
              <a:off x="5349238" y="398787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6177913" y="4083123"/>
              <a:ext cx="42862" cy="4476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flipH="1">
              <a:off x="6135050" y="446412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flipH="1">
              <a:off x="6220775" y="3702123"/>
              <a:ext cx="152400" cy="371475"/>
            </a:xfrm>
            <a:prstGeom prst="line">
              <a:avLst/>
            </a:prstGeom>
            <a:ln w="381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354124" y="3735461"/>
              <a:ext cx="395288" cy="314325"/>
            </a:xfrm>
            <a:prstGeom prst="line">
              <a:avLst/>
            </a:prstGeom>
            <a:ln w="38100">
              <a:solidFill>
                <a:srgbClr val="BFBFBF"/>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flipH="1">
              <a:off x="6701785" y="3990255"/>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5596885" y="444507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flipV="1">
              <a:off x="6369212" y="3782050"/>
              <a:ext cx="223199" cy="592622"/>
            </a:xfrm>
            <a:prstGeom prst="line">
              <a:avLst/>
            </a:prstGeom>
            <a:ln w="38100">
              <a:solidFill>
                <a:srgbClr val="FCFCF4">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240369" y="4414246"/>
              <a:ext cx="352841" cy="149379"/>
            </a:xfrm>
            <a:prstGeom prst="line">
              <a:avLst/>
            </a:prstGeom>
            <a:ln w="38100">
              <a:solidFill>
                <a:srgbClr val="FCFCF4">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9" idx="2"/>
            </p:cNvCxnSpPr>
            <p:nvPr/>
          </p:nvCxnSpPr>
          <p:spPr>
            <a:xfrm flipH="1" flipV="1">
              <a:off x="5768335" y="4530798"/>
              <a:ext cx="405685" cy="14329"/>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410200" y="3552825"/>
              <a:ext cx="428625" cy="514350"/>
            </a:xfrm>
            <a:prstGeom prst="line">
              <a:avLst/>
            </a:prstGeom>
            <a:ln w="38100">
              <a:solidFill>
                <a:srgbClr val="FCFCF4">
                  <a:alpha val="5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2" idx="5"/>
              <a:endCxn id="89" idx="1"/>
            </p:cNvCxnSpPr>
            <p:nvPr/>
          </p:nvCxnSpPr>
          <p:spPr>
            <a:xfrm flipH="1">
              <a:off x="5743227" y="4143740"/>
              <a:ext cx="374069" cy="326441"/>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19775" y="3552825"/>
              <a:ext cx="361950" cy="523875"/>
            </a:xfrm>
            <a:prstGeom prst="line">
              <a:avLst/>
            </a:prstGeom>
            <a:ln w="38100">
              <a:solidFill>
                <a:srgbClr val="FCFCF4">
                  <a:alpha val="5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5450537" y="4091030"/>
              <a:ext cx="171456" cy="388676"/>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5438775" y="4078363"/>
              <a:ext cx="727366" cy="4760"/>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flipH="1">
              <a:off x="5730238" y="3473523"/>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6268399" y="3649736"/>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6092188" y="3997398"/>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H="1">
              <a:off x="6526535" y="4338046"/>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5135281" y="4746147"/>
            <a:ext cx="2501316" cy="815480"/>
          </a:xfrm>
          <a:prstGeom prst="rect">
            <a:avLst/>
          </a:prstGeom>
          <a:noFill/>
        </p:spPr>
        <p:txBody>
          <a:bodyPr wrap="square" rtlCol="0">
            <a:spAutoFit/>
          </a:bodyPr>
          <a:lstStyle/>
          <a:p>
            <a:pPr>
              <a:lnSpc>
                <a:spcPts val="2800"/>
              </a:lnSpc>
            </a:pPr>
            <a:r>
              <a:rPr lang="en-US" sz="2800" spc="-200" dirty="0">
                <a:solidFill>
                  <a:srgbClr val="99D1D9"/>
                </a:solidFill>
                <a:latin typeface="Constantia" panose="02030602050306030303" pitchFamily="18" charset="0"/>
              </a:rPr>
              <a:t>Strengthened Synapses</a:t>
            </a:r>
          </a:p>
        </p:txBody>
      </p:sp>
      <p:sp>
        <p:nvSpPr>
          <p:cNvPr id="135" name="TextBox 134"/>
          <p:cNvSpPr txBox="1"/>
          <p:nvPr/>
        </p:nvSpPr>
        <p:spPr>
          <a:xfrm>
            <a:off x="5165812" y="5663091"/>
            <a:ext cx="2667000" cy="861774"/>
          </a:xfrm>
          <a:prstGeom prst="rect">
            <a:avLst/>
          </a:prstGeom>
          <a:noFill/>
        </p:spPr>
        <p:txBody>
          <a:bodyPr wrap="square" rtlCol="0">
            <a:spAutoFit/>
          </a:bodyPr>
          <a:lstStyle/>
          <a:p>
            <a:pPr>
              <a:lnSpc>
                <a:spcPts val="2000"/>
              </a:lnSpc>
            </a:pPr>
            <a:r>
              <a:rPr lang="en-US" sz="2000" spc="-150" dirty="0">
                <a:solidFill>
                  <a:srgbClr val="FCFCF4"/>
                </a:solidFill>
                <a:latin typeface="Century Gothic" panose="020B0502020202020204" pitchFamily="34" charset="0"/>
              </a:rPr>
              <a:t>Repetition and practice strengthens neural connections</a:t>
            </a:r>
          </a:p>
        </p:txBody>
      </p:sp>
      <p:grpSp>
        <p:nvGrpSpPr>
          <p:cNvPr id="159" name="Group 158"/>
          <p:cNvGrpSpPr/>
          <p:nvPr/>
        </p:nvGrpSpPr>
        <p:grpSpPr>
          <a:xfrm>
            <a:off x="7431338" y="3474733"/>
            <a:ext cx="1523997" cy="1162050"/>
            <a:chOff x="7934471" y="3454473"/>
            <a:chExt cx="1523997" cy="1162050"/>
          </a:xfrm>
        </p:grpSpPr>
        <p:sp>
          <p:nvSpPr>
            <p:cNvPr id="138" name="Oval 137"/>
            <p:cNvSpPr/>
            <p:nvPr/>
          </p:nvSpPr>
          <p:spPr>
            <a:xfrm flipH="1">
              <a:off x="7934471" y="396882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a:off x="8763146" y="4064073"/>
              <a:ext cx="42862" cy="447675"/>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flipH="1">
              <a:off x="8720283" y="444507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flipH="1">
              <a:off x="8806008" y="3683073"/>
              <a:ext cx="152400" cy="371475"/>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8939357" y="3716411"/>
              <a:ext cx="395288" cy="314325"/>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flipH="1">
              <a:off x="9287018" y="3971205"/>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8182118" y="4426023"/>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flipH="1" flipV="1">
              <a:off x="8954445" y="3763000"/>
              <a:ext cx="223199" cy="592622"/>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8825602" y="4395196"/>
              <a:ext cx="352841" cy="149379"/>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44" idx="2"/>
            </p:cNvCxnSpPr>
            <p:nvPr/>
          </p:nvCxnSpPr>
          <p:spPr>
            <a:xfrm flipH="1" flipV="1">
              <a:off x="8353568" y="4511748"/>
              <a:ext cx="405685" cy="14329"/>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7995433" y="3533775"/>
              <a:ext cx="428625" cy="514350"/>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55" idx="5"/>
              <a:endCxn id="144" idx="1"/>
            </p:cNvCxnSpPr>
            <p:nvPr/>
          </p:nvCxnSpPr>
          <p:spPr>
            <a:xfrm flipH="1">
              <a:off x="8328460" y="4124690"/>
              <a:ext cx="374069" cy="326441"/>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8405008" y="3533775"/>
              <a:ext cx="361950" cy="523875"/>
            </a:xfrm>
            <a:prstGeom prst="line">
              <a:avLst/>
            </a:prstGeom>
            <a:ln w="38100">
              <a:solidFill>
                <a:srgbClr val="FCFCF4">
                  <a:alpha val="50196"/>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8035770" y="4071980"/>
              <a:ext cx="171456" cy="388676"/>
            </a:xfrm>
            <a:prstGeom prst="line">
              <a:avLst/>
            </a:prstGeom>
            <a:ln w="38100">
              <a:solidFill>
                <a:srgbClr val="FCFCF4"/>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8024008" y="4059313"/>
              <a:ext cx="727366" cy="4760"/>
            </a:xfrm>
            <a:prstGeom prst="line">
              <a:avLst/>
            </a:prstGeom>
            <a:ln w="38100">
              <a:solidFill>
                <a:srgbClr val="FCFCF4"/>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flipH="1">
              <a:off x="8315471" y="3454473"/>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flipH="1">
              <a:off x="8853632" y="3630686"/>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flipH="1">
              <a:off x="8677421" y="3978348"/>
              <a:ext cx="171450" cy="171450"/>
            </a:xfrm>
            <a:prstGeom prst="ellipse">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flipH="1">
              <a:off x="9111768" y="4318996"/>
              <a:ext cx="171450" cy="1714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TextBox 156"/>
          <p:cNvSpPr txBox="1"/>
          <p:nvPr/>
        </p:nvSpPr>
        <p:spPr>
          <a:xfrm>
            <a:off x="7383210" y="4744589"/>
            <a:ext cx="2501316" cy="815480"/>
          </a:xfrm>
          <a:prstGeom prst="rect">
            <a:avLst/>
          </a:prstGeom>
          <a:noFill/>
        </p:spPr>
        <p:txBody>
          <a:bodyPr wrap="square" rtlCol="0">
            <a:spAutoFit/>
          </a:bodyPr>
          <a:lstStyle/>
          <a:p>
            <a:pPr>
              <a:lnSpc>
                <a:spcPts val="2800"/>
              </a:lnSpc>
            </a:pPr>
            <a:r>
              <a:rPr lang="en-US" sz="2800" spc="-200" dirty="0">
                <a:solidFill>
                  <a:srgbClr val="99D1D9"/>
                </a:solidFill>
                <a:latin typeface="Constantia" panose="02030602050306030303" pitchFamily="18" charset="0"/>
              </a:rPr>
              <a:t>Weakened Synapses</a:t>
            </a:r>
          </a:p>
        </p:txBody>
      </p:sp>
      <p:sp>
        <p:nvSpPr>
          <p:cNvPr id="158" name="TextBox 157"/>
          <p:cNvSpPr txBox="1"/>
          <p:nvPr/>
        </p:nvSpPr>
        <p:spPr>
          <a:xfrm>
            <a:off x="7431338" y="5682183"/>
            <a:ext cx="2223893" cy="1118255"/>
          </a:xfrm>
          <a:prstGeom prst="rect">
            <a:avLst/>
          </a:prstGeom>
          <a:noFill/>
        </p:spPr>
        <p:txBody>
          <a:bodyPr wrap="square" rtlCol="0">
            <a:spAutoFit/>
          </a:bodyPr>
          <a:lstStyle/>
          <a:p>
            <a:pPr>
              <a:lnSpc>
                <a:spcPts val="2000"/>
              </a:lnSpc>
            </a:pPr>
            <a:r>
              <a:rPr lang="en-US" sz="2000" spc="-150" dirty="0">
                <a:solidFill>
                  <a:srgbClr val="FCFCF4"/>
                </a:solidFill>
                <a:latin typeface="Century Gothic" panose="020B0502020202020204" pitchFamily="34" charset="0"/>
              </a:rPr>
              <a:t>Connections in the brain that aren’t used become weak</a:t>
            </a:r>
          </a:p>
        </p:txBody>
      </p:sp>
    </p:spTree>
    <p:extLst>
      <p:ext uri="{BB962C8B-B14F-4D97-AF65-F5344CB8AC3E}">
        <p14:creationId xmlns:p14="http://schemas.microsoft.com/office/powerpoint/2010/main" val="362011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 y="-1524000"/>
            <a:ext cx="9982199" cy="9985134"/>
          </a:xfrm>
          <a:prstGeom prst="rect">
            <a:avLst/>
          </a:prstGeom>
        </p:spPr>
      </p:pic>
    </p:spTree>
    <p:extLst>
      <p:ext uri="{BB962C8B-B14F-4D97-AF65-F5344CB8AC3E}">
        <p14:creationId xmlns:p14="http://schemas.microsoft.com/office/powerpoint/2010/main" val="213639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381000" y="2575446"/>
            <a:ext cx="9220200" cy="1779974"/>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Why we need compassion:</a:t>
            </a:r>
          </a:p>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We are shaped by experience</a:t>
            </a:r>
            <a:endParaRPr sz="5700" b="1" spc="-200" dirty="0">
              <a:solidFill>
                <a:srgbClr val="99D1D9"/>
              </a:solidFill>
              <a:latin typeface="Constantia" panose="02030602050306030303" pitchFamily="18" charset="0"/>
              <a:cs typeface="Arial"/>
            </a:endParaRPr>
          </a:p>
        </p:txBody>
      </p:sp>
      <p:sp>
        <p:nvSpPr>
          <p:cNvPr id="16" name="object 10"/>
          <p:cNvSpPr txBox="1"/>
          <p:nvPr/>
        </p:nvSpPr>
        <p:spPr>
          <a:xfrm>
            <a:off x="857249" y="5867400"/>
            <a:ext cx="2114551" cy="826380"/>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1021811" y="6019800"/>
            <a:ext cx="54551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2</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D1D9"/>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47529714"/>
              </p:ext>
            </p:extLst>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110" name="Acrobat Document" r:id="rId4" imgW="9524904" imgH="9524839" progId="AcroExch.Document.DC">
                  <p:embed/>
                </p:oleObj>
              </mc:Choice>
              <mc:Fallback>
                <p:oleObj name="Acrobat Document" r:id="rId4" imgW="9524904" imgH="9524839" progId="AcroExch.Document.DC">
                  <p:embed/>
                  <p:pic>
                    <p:nvPicPr>
                      <p:cNvPr id="0" name=""/>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2984412" y="1879507"/>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
        <p:nvSpPr>
          <p:cNvPr id="416" name="TextBox 415"/>
          <p:cNvSpPr txBox="1"/>
          <p:nvPr/>
        </p:nvSpPr>
        <p:spPr>
          <a:xfrm>
            <a:off x="2984412" y="2438400"/>
            <a:ext cx="396240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Shaped by environment</a:t>
            </a:r>
          </a:p>
        </p:txBody>
      </p:sp>
      <p:sp>
        <p:nvSpPr>
          <p:cNvPr id="417" name="TextBox 416"/>
          <p:cNvSpPr txBox="1"/>
          <p:nvPr/>
        </p:nvSpPr>
        <p:spPr>
          <a:xfrm>
            <a:off x="3025140" y="3117309"/>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How might you be different?</a:t>
            </a:r>
          </a:p>
        </p:txBody>
      </p:sp>
      <p:sp>
        <p:nvSpPr>
          <p:cNvPr id="418" name="TextBox 417"/>
          <p:cNvSpPr txBox="1"/>
          <p:nvPr/>
        </p:nvSpPr>
        <p:spPr>
          <a:xfrm>
            <a:off x="3025140" y="3895676"/>
            <a:ext cx="4594860" cy="400110"/>
          </a:xfrm>
          <a:prstGeom prst="rect">
            <a:avLst/>
          </a:prstGeom>
          <a:noFill/>
        </p:spPr>
        <p:txBody>
          <a:bodyPr wrap="square" rtlCol="0">
            <a:spAutoFit/>
          </a:bodyPr>
          <a:lstStyle/>
          <a:p>
            <a:pPr marL="22225" marR="309880">
              <a:lnSpc>
                <a:spcPts val="2400"/>
              </a:lnSpc>
              <a:spcBef>
                <a:spcPts val="1200"/>
              </a:spcBef>
            </a:pPr>
            <a:r>
              <a:rPr lang="en-US" sz="2500" spc="-200" dirty="0">
                <a:solidFill>
                  <a:srgbClr val="393E53"/>
                </a:solidFill>
                <a:latin typeface="Century Gothic" panose="020B0502020202020204" pitchFamily="34" charset="0"/>
                <a:cs typeface="Arial"/>
              </a:rPr>
              <a:t>Socialization of females/males</a:t>
            </a:r>
          </a:p>
        </p:txBody>
      </p:sp>
      <p:sp>
        <p:nvSpPr>
          <p:cNvPr id="419" name="TextBox 418"/>
          <p:cNvSpPr txBox="1"/>
          <p:nvPr/>
        </p:nvSpPr>
        <p:spPr>
          <a:xfrm>
            <a:off x="3025140" y="4593666"/>
            <a:ext cx="4404360" cy="387478"/>
          </a:xfrm>
          <a:prstGeom prst="rect">
            <a:avLst/>
          </a:prstGeom>
          <a:noFill/>
        </p:spPr>
        <p:txBody>
          <a:bodyPr wrap="square" rtlCol="0">
            <a:spAutoFit/>
          </a:bodyPr>
          <a:lstStyle/>
          <a:p>
            <a:pPr marL="22225" marR="309880">
              <a:lnSpc>
                <a:spcPts val="2300"/>
              </a:lnSpc>
              <a:spcBef>
                <a:spcPts val="1200"/>
              </a:spcBef>
            </a:pPr>
            <a:r>
              <a:rPr lang="en-US" sz="2600" spc="-200" dirty="0">
                <a:solidFill>
                  <a:srgbClr val="393E53"/>
                </a:solidFill>
                <a:latin typeface="Century Gothic" panose="020B0502020202020204" pitchFamily="34" charset="0"/>
                <a:cs typeface="Arial"/>
              </a:rPr>
              <a:t>Neuroplasticity</a:t>
            </a:r>
          </a:p>
        </p:txBody>
      </p:sp>
      <p:sp>
        <p:nvSpPr>
          <p:cNvPr id="420" name="TextBox 419"/>
          <p:cNvSpPr txBox="1"/>
          <p:nvPr/>
        </p:nvSpPr>
        <p:spPr>
          <a:xfrm>
            <a:off x="3025140" y="5245877"/>
            <a:ext cx="4038600" cy="387478"/>
          </a:xfrm>
          <a:prstGeom prst="rect">
            <a:avLst/>
          </a:prstGeom>
          <a:noFill/>
        </p:spPr>
        <p:txBody>
          <a:bodyPr wrap="square" rtlCol="0">
            <a:spAutoFit/>
          </a:bodyPr>
          <a:lstStyle/>
          <a:p>
            <a:pPr marL="22225">
              <a:lnSpc>
                <a:spcPts val="2300"/>
              </a:lnSpc>
              <a:spcBef>
                <a:spcPts val="1200"/>
              </a:spcBef>
            </a:pPr>
            <a:r>
              <a:rPr lang="en-US" sz="2600" spc="-200">
                <a:solidFill>
                  <a:srgbClr val="393E53"/>
                </a:solidFill>
                <a:latin typeface="Century Gothic" panose="020B0502020202020204" pitchFamily="34" charset="0"/>
                <a:cs typeface="Arial"/>
              </a:rPr>
              <a:t>Breath awareness </a:t>
            </a:r>
            <a:r>
              <a:rPr lang="en-US" sz="2600" spc="-200" dirty="0">
                <a:solidFill>
                  <a:srgbClr val="393E53"/>
                </a:solidFill>
                <a:latin typeface="Century Gothic" panose="020B0502020202020204" pitchFamily="34" charset="0"/>
                <a:cs typeface="Arial"/>
              </a:rPr>
              <a:t>practice</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Tree>
    <p:extLst>
      <p:ext uri="{BB962C8B-B14F-4D97-AF65-F5344CB8AC3E}">
        <p14:creationId xmlns:p14="http://schemas.microsoft.com/office/powerpoint/2010/main" val="11199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468" y="228600"/>
            <a:ext cx="8051132" cy="1282402"/>
          </a:xfrm>
          <a:prstGeom prst="rect">
            <a:avLst/>
          </a:prstGeom>
        </p:spPr>
        <p:txBody>
          <a:bodyPr vert="horz" wrap="square" lIns="0" tIns="0" rIns="0" bIns="0" rtlCol="0">
            <a:spAutoFit/>
          </a:bodyPr>
          <a:lstStyle/>
          <a:p>
            <a:pPr marL="12700" marR="5080" algn="l">
              <a:lnSpc>
                <a:spcPts val="5000"/>
              </a:lnSpc>
            </a:pPr>
            <a:r>
              <a:rPr lang="en-US" sz="6000" dirty="0"/>
              <a:t>Our Environments </a:t>
            </a:r>
            <a:br>
              <a:rPr lang="en-US" sz="6000" dirty="0"/>
            </a:br>
            <a:r>
              <a:rPr lang="en-US" sz="6000" dirty="0"/>
              <a:t>Shape Our…</a:t>
            </a:r>
            <a:endParaRPr sz="6000" spc="5" dirty="0"/>
          </a:p>
        </p:txBody>
      </p:sp>
      <p:sp>
        <p:nvSpPr>
          <p:cNvPr id="5" name="object 2"/>
          <p:cNvSpPr txBox="1">
            <a:spLocks/>
          </p:cNvSpPr>
          <p:nvPr/>
        </p:nvSpPr>
        <p:spPr>
          <a:xfrm>
            <a:off x="914400" y="1769341"/>
            <a:ext cx="7696200" cy="525015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571500" indent="-571500">
              <a:buFont typeface="Arial" panose="020B0604020202020204" pitchFamily="34" charset="0"/>
              <a:buChar char="•"/>
            </a:pPr>
            <a:r>
              <a:rPr lang="en-US" sz="4400" b="0" dirty="0">
                <a:solidFill>
                  <a:schemeClr val="bg1"/>
                </a:solidFill>
                <a:latin typeface="Century Gothic" panose="020B0502020202020204" pitchFamily="34" charset="0"/>
              </a:rPr>
              <a:t>Environment</a:t>
            </a:r>
          </a:p>
          <a:p>
            <a:pPr marL="1028700" lvl="1" indent="-571500">
              <a:buFont typeface="Arial" panose="020B0604020202020204" pitchFamily="34" charset="0"/>
              <a:buChar char="•"/>
            </a:pPr>
            <a:r>
              <a:rPr lang="en-US" sz="3600" dirty="0">
                <a:solidFill>
                  <a:schemeClr val="bg1"/>
                </a:solidFill>
                <a:latin typeface="Century Gothic" panose="020B0502020202020204" pitchFamily="34" charset="0"/>
              </a:rPr>
              <a:t>Experiences</a:t>
            </a:r>
          </a:p>
          <a:p>
            <a:pPr marL="1485900" lvl="2" indent="-571500">
              <a:buFont typeface="Arial" panose="020B0604020202020204" pitchFamily="34" charset="0"/>
              <a:buChar char="•"/>
            </a:pPr>
            <a:r>
              <a:rPr lang="en-US" sz="3200" b="0" dirty="0">
                <a:solidFill>
                  <a:schemeClr val="bg1"/>
                </a:solidFill>
                <a:latin typeface="Century Gothic" panose="020B0502020202020204" pitchFamily="34" charset="0"/>
              </a:rPr>
              <a:t>Development</a:t>
            </a:r>
            <a:endParaRPr lang="en-US" sz="3000" b="0" dirty="0">
              <a:solidFill>
                <a:schemeClr val="bg1"/>
              </a:solidFill>
              <a:latin typeface="Century Gothic" panose="020B0502020202020204" pitchFamily="34" charset="0"/>
            </a:endParaRPr>
          </a:p>
          <a:p>
            <a:pPr lvl="5">
              <a:lnSpc>
                <a:spcPts val="5500"/>
              </a:lnSpc>
            </a:pPr>
            <a:r>
              <a:rPr lang="en-US" sz="3000" dirty="0">
                <a:solidFill>
                  <a:schemeClr val="bg1"/>
                </a:solidFill>
                <a:latin typeface="Century Gothic" panose="020B0502020202020204" pitchFamily="34" charset="0"/>
              </a:rPr>
              <a:t>Behavior</a:t>
            </a:r>
          </a:p>
          <a:p>
            <a:pPr lvl="5">
              <a:lnSpc>
                <a:spcPts val="5500"/>
              </a:lnSpc>
            </a:pPr>
            <a:r>
              <a:rPr lang="en-US" sz="3000" dirty="0">
                <a:solidFill>
                  <a:schemeClr val="bg1"/>
                </a:solidFill>
                <a:latin typeface="Century Gothic" panose="020B0502020202020204" pitchFamily="34" charset="0"/>
              </a:rPr>
              <a:t>Emotions</a:t>
            </a:r>
          </a:p>
          <a:p>
            <a:pPr lvl="5">
              <a:lnSpc>
                <a:spcPts val="5500"/>
              </a:lnSpc>
            </a:pPr>
            <a:r>
              <a:rPr lang="en-US" sz="3000" dirty="0">
                <a:solidFill>
                  <a:schemeClr val="bg1"/>
                </a:solidFill>
                <a:latin typeface="Century Gothic" panose="020B0502020202020204" pitchFamily="34" charset="0"/>
              </a:rPr>
              <a:t>Cognitions</a:t>
            </a:r>
          </a:p>
          <a:p>
            <a:pPr lvl="5">
              <a:lnSpc>
                <a:spcPts val="5500"/>
              </a:lnSpc>
            </a:pPr>
            <a:r>
              <a:rPr lang="en-US" sz="3000" dirty="0">
                <a:solidFill>
                  <a:schemeClr val="bg1"/>
                </a:solidFill>
                <a:latin typeface="Century Gothic" panose="020B0502020202020204" pitchFamily="34" charset="0"/>
              </a:rPr>
              <a:t>Gene expression</a:t>
            </a:r>
          </a:p>
          <a:p>
            <a:pPr lvl="5">
              <a:lnSpc>
                <a:spcPts val="5500"/>
              </a:lnSpc>
            </a:pPr>
            <a:r>
              <a:rPr lang="en-US" sz="3000" dirty="0">
                <a:solidFill>
                  <a:schemeClr val="bg1"/>
                </a:solidFill>
                <a:latin typeface="Century Gothic" panose="020B0502020202020204" pitchFamily="34" charset="0"/>
              </a:rPr>
              <a:t>B</a:t>
            </a:r>
            <a:r>
              <a:rPr lang="en-US" sz="3000" b="0" dirty="0">
                <a:solidFill>
                  <a:schemeClr val="bg1"/>
                </a:solidFill>
                <a:latin typeface="Century Gothic" panose="020B0502020202020204" pitchFamily="34" charset="0"/>
              </a:rPr>
              <a:t>rain development</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651" y="3577098"/>
            <a:ext cx="504962" cy="54635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176" y="4159926"/>
            <a:ext cx="719912" cy="60980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588" y="4900096"/>
            <a:ext cx="645812" cy="60627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2176" y="6362690"/>
            <a:ext cx="657200" cy="576117"/>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0543">
            <a:off x="2652967" y="5478676"/>
            <a:ext cx="330223" cy="784281"/>
          </a:xfrm>
          <a:prstGeom prst="rect">
            <a:avLst/>
          </a:prstGeom>
        </p:spPr>
      </p:pic>
    </p:spTree>
    <p:extLst>
      <p:ext uri="{BB962C8B-B14F-4D97-AF65-F5344CB8AC3E}">
        <p14:creationId xmlns:p14="http://schemas.microsoft.com/office/powerpoint/2010/main" val="24924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173517" y="390398"/>
            <a:ext cx="5634666" cy="1549655"/>
          </a:xfrm>
          <a:prstGeom prst="rect">
            <a:avLst/>
          </a:prstGeom>
        </p:spPr>
        <p:txBody>
          <a:bodyPr vert="horz" wrap="square" lIns="0" tIns="0" rIns="0" bIns="0" rtlCol="0">
            <a:spAutoFit/>
          </a:bodyPr>
          <a:lstStyle/>
          <a:p>
            <a:pPr marL="12700" marR="5080">
              <a:lnSpc>
                <a:spcPts val="6000"/>
              </a:lnSpc>
            </a:pPr>
            <a:r>
              <a:rPr lang="en-US" sz="6000" spc="-55" dirty="0"/>
              <a:t>How might you be different?</a:t>
            </a:r>
            <a:endParaRPr sz="6000" spc="-80" dirty="0"/>
          </a:p>
        </p:txBody>
      </p:sp>
      <p:sp>
        <p:nvSpPr>
          <p:cNvPr id="50"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216" y="1762421"/>
            <a:ext cx="3424867" cy="3782392"/>
          </a:xfrm>
          <a:prstGeom prst="rect">
            <a:avLst/>
          </a:prstGeom>
        </p:spPr>
      </p:pic>
      <p:sp>
        <p:nvSpPr>
          <p:cNvPr id="55" name="TextBox 54">
            <a:extLst>
              <a:ext uri="{FF2B5EF4-FFF2-40B4-BE49-F238E27FC236}">
                <a16:creationId xmlns:a16="http://schemas.microsoft.com/office/drawing/2014/main" id="{540C57DF-9965-40A7-89DD-76AC6D094019}"/>
              </a:ext>
            </a:extLst>
          </p:cNvPr>
          <p:cNvSpPr txBox="1"/>
          <p:nvPr/>
        </p:nvSpPr>
        <p:spPr>
          <a:xfrm>
            <a:off x="218706" y="2258973"/>
            <a:ext cx="5503382" cy="4370427"/>
          </a:xfrm>
          <a:prstGeom prst="rect">
            <a:avLst/>
          </a:prstGeom>
          <a:noFill/>
        </p:spPr>
        <p:txBody>
          <a:bodyPr wrap="square" rtlCol="0">
            <a:spAutoFit/>
          </a:bodyPr>
          <a:lstStyle/>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Imagine you were raised in a very different environment.</a:t>
            </a:r>
          </a:p>
          <a:p>
            <a:pPr marL="469900" indent="-457200">
              <a:lnSpc>
                <a:spcPct val="100000"/>
              </a:lnSpc>
              <a:buFont typeface="Arial" panose="020B0604020202020204" pitchFamily="34" charset="0"/>
              <a:buChar char="•"/>
            </a:pPr>
            <a:endParaRPr lang="en-US" sz="2000" dirty="0">
              <a:solidFill>
                <a:schemeClr val="bg1"/>
              </a:solidFill>
              <a:latin typeface="Century Gothic" panose="020B0502020202020204" pitchFamily="34" charset="0"/>
              <a:cs typeface="Constantia"/>
            </a:endParaRP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What would it have been like? </a:t>
            </a:r>
          </a:p>
          <a:p>
            <a:pPr marL="469900" indent="-457200">
              <a:lnSpc>
                <a:spcPct val="100000"/>
              </a:lnSpc>
              <a:buFont typeface="Arial" panose="020B0604020202020204" pitchFamily="34" charset="0"/>
              <a:buChar char="•"/>
            </a:pPr>
            <a:endParaRPr lang="en-US" sz="2000" dirty="0">
              <a:solidFill>
                <a:schemeClr val="bg1"/>
              </a:solidFill>
              <a:latin typeface="Century Gothic" panose="020B0502020202020204" pitchFamily="34" charset="0"/>
              <a:cs typeface="Constantia"/>
            </a:endParaRP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How might you be different? </a:t>
            </a:r>
          </a:p>
        </p:txBody>
      </p:sp>
    </p:spTree>
    <p:extLst>
      <p:ext uri="{BB962C8B-B14F-4D97-AF65-F5344CB8AC3E}">
        <p14:creationId xmlns:p14="http://schemas.microsoft.com/office/powerpoint/2010/main" val="420532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98386"/>
            <a:ext cx="5372100" cy="1291379"/>
          </a:xfrm>
          <a:prstGeom prst="rect">
            <a:avLst/>
          </a:prstGeom>
        </p:spPr>
        <p:txBody>
          <a:bodyPr vert="horz" wrap="square" lIns="0" tIns="0" rIns="0" bIns="0" rtlCol="0">
            <a:spAutoFit/>
          </a:bodyPr>
          <a:lstStyle/>
          <a:p>
            <a:pPr marL="12700" marR="5080" algn="l">
              <a:lnSpc>
                <a:spcPts val="5000"/>
              </a:lnSpc>
            </a:pPr>
            <a:r>
              <a:rPr lang="en-US" sz="5000" spc="-100" dirty="0"/>
              <a:t>Socialization of </a:t>
            </a:r>
            <a:br>
              <a:rPr lang="en-US" sz="5000" spc="-100" dirty="0"/>
            </a:br>
            <a:r>
              <a:rPr lang="en-US" sz="5000" spc="-100" dirty="0"/>
              <a:t>Females &amp; Males</a:t>
            </a:r>
            <a:endParaRPr sz="5000" spc="-100" dirty="0"/>
          </a:p>
        </p:txBody>
      </p:sp>
      <p:sp>
        <p:nvSpPr>
          <p:cNvPr id="5" name="object 2"/>
          <p:cNvSpPr txBox="1">
            <a:spLocks/>
          </p:cNvSpPr>
          <p:nvPr/>
        </p:nvSpPr>
        <p:spPr>
          <a:xfrm>
            <a:off x="304800" y="2362200"/>
            <a:ext cx="9296400" cy="46166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C24D5892-747E-4BC6-BD58-0516C2A701D9}"/>
              </a:ext>
            </a:extLst>
          </p:cNvPr>
          <p:cNvSpPr txBox="1"/>
          <p:nvPr/>
        </p:nvSpPr>
        <p:spPr>
          <a:xfrm>
            <a:off x="103337" y="1858145"/>
            <a:ext cx="5824695" cy="6124754"/>
          </a:xfrm>
          <a:prstGeom prst="rect">
            <a:avLst/>
          </a:prstGeom>
          <a:noFill/>
        </p:spPr>
        <p:txBody>
          <a:bodyPr wrap="square" rtlCol="0">
            <a:spAutoFit/>
          </a:bodyPr>
          <a:lstStyle/>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Can result in different experiences</a:t>
            </a:r>
          </a:p>
          <a:p>
            <a:pPr marL="12700">
              <a:lnSpc>
                <a:spcPct val="100000"/>
              </a:lnSpc>
            </a:pPr>
            <a:endParaRPr lang="en-US" sz="2000" dirty="0">
              <a:solidFill>
                <a:schemeClr val="bg1"/>
              </a:solidFill>
              <a:latin typeface="Century Gothic" panose="020B0502020202020204" pitchFamily="34" charset="0"/>
              <a:cs typeface="Constantia"/>
            </a:endParaRP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Some variation by gender in how compassion is expressed </a:t>
            </a:r>
          </a:p>
          <a:p>
            <a:pPr marL="927100" lvl="1" indent="-457200">
              <a:buFont typeface="Arial" panose="020B0604020202020204" pitchFamily="34" charset="0"/>
              <a:buChar char="•"/>
            </a:pPr>
            <a:r>
              <a:rPr lang="en-US" sz="3200" dirty="0">
                <a:solidFill>
                  <a:schemeClr val="bg1"/>
                </a:solidFill>
                <a:latin typeface="Century Gothic" panose="020B0502020202020204" pitchFamily="34" charset="0"/>
                <a:cs typeface="Constantia"/>
              </a:rPr>
              <a:t>Nurturer</a:t>
            </a:r>
          </a:p>
          <a:p>
            <a:pPr marL="927100" lvl="1" indent="-457200">
              <a:buFont typeface="Arial" panose="020B0604020202020204" pitchFamily="34" charset="0"/>
              <a:buChar char="•"/>
            </a:pPr>
            <a:r>
              <a:rPr lang="en-US" sz="3200" dirty="0">
                <a:solidFill>
                  <a:schemeClr val="bg1"/>
                </a:solidFill>
                <a:latin typeface="Century Gothic" panose="020B0502020202020204" pitchFamily="34" charset="0"/>
                <a:cs typeface="Constantia"/>
              </a:rPr>
              <a:t>Protector</a:t>
            </a:r>
          </a:p>
          <a:p>
            <a:pPr marL="1384300" lvl="2" indent="-457200">
              <a:buFont typeface="Arial" panose="020B0604020202020204" pitchFamily="34" charset="0"/>
              <a:buChar char="•"/>
            </a:pPr>
            <a:r>
              <a:rPr lang="en-US" sz="2800" dirty="0">
                <a:solidFill>
                  <a:schemeClr val="bg1"/>
                </a:solidFill>
                <a:latin typeface="Century Gothic" panose="020B0502020202020204" pitchFamily="34" charset="0"/>
                <a:cs typeface="Constantia"/>
              </a:rPr>
              <a:t>Not always recognized as compassion</a:t>
            </a:r>
          </a:p>
          <a:p>
            <a:pPr marL="469900" indent="-457200">
              <a:buFont typeface="Arial" panose="020B0604020202020204" pitchFamily="34" charset="0"/>
              <a:buChar char="•"/>
            </a:pPr>
            <a:endParaRPr lang="en-US" sz="3400" dirty="0">
              <a:solidFill>
                <a:schemeClr val="bg1"/>
              </a:solidFill>
              <a:latin typeface="Century Gothic" panose="020B0502020202020204" pitchFamily="34" charset="0"/>
              <a:cs typeface="Constantia"/>
            </a:endParaRPr>
          </a:p>
          <a:p>
            <a:pPr marL="927100" lvl="1" indent="-457200">
              <a:buFont typeface="Arial" panose="020B0604020202020204" pitchFamily="34" charset="0"/>
              <a:buChar char="•"/>
            </a:pPr>
            <a:endParaRPr lang="en-US" sz="3400" dirty="0">
              <a:solidFill>
                <a:schemeClr val="bg1"/>
              </a:solidFill>
              <a:latin typeface="Century Gothic" panose="020B0502020202020204" pitchFamily="34" charset="0"/>
              <a:cs typeface="Constantia"/>
            </a:endParaRPr>
          </a:p>
        </p:txBody>
      </p:sp>
      <p:sp>
        <p:nvSpPr>
          <p:cNvPr id="6"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sp>
        <p:nvSpPr>
          <p:cNvPr id="8" name="Oval 7"/>
          <p:cNvSpPr/>
          <p:nvPr/>
        </p:nvSpPr>
        <p:spPr>
          <a:xfrm>
            <a:off x="6555110" y="3869738"/>
            <a:ext cx="2966855" cy="2956028"/>
          </a:xfrm>
          <a:prstGeom prst="ellipse">
            <a:avLst/>
          </a:prstGeom>
          <a:solidFill>
            <a:srgbClr val="FCFCF4"/>
          </a:solidFill>
          <a:ln w="38100">
            <a:solidFill>
              <a:srgbClr val="393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432" y="361466"/>
            <a:ext cx="3470841" cy="29853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6019" y="3666172"/>
            <a:ext cx="2205036" cy="3132298"/>
          </a:xfrm>
          <a:prstGeom prst="rect">
            <a:avLst/>
          </a:prstGeom>
        </p:spPr>
      </p:pic>
    </p:spTree>
    <p:extLst>
      <p:ext uri="{BB962C8B-B14F-4D97-AF65-F5344CB8AC3E}">
        <p14:creationId xmlns:p14="http://schemas.microsoft.com/office/powerpoint/2010/main" val="37774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85800"/>
            <a:ext cx="8915400" cy="780214"/>
          </a:xfrm>
          <a:prstGeom prst="rect">
            <a:avLst/>
          </a:prstGeom>
        </p:spPr>
        <p:txBody>
          <a:bodyPr vert="horz" wrap="square" lIns="0" tIns="0" rIns="0" bIns="0" rtlCol="0">
            <a:spAutoFit/>
          </a:bodyPr>
          <a:lstStyle/>
          <a:p>
            <a:pPr marL="12700" marR="5080" algn="l">
              <a:lnSpc>
                <a:spcPts val="6000"/>
              </a:lnSpc>
            </a:pPr>
            <a:r>
              <a:rPr lang="en-US" sz="6000" dirty="0"/>
              <a:t>What is Brain Plasticity?</a:t>
            </a:r>
            <a:endParaRPr sz="6000" spc="5" dirty="0"/>
          </a:p>
        </p:txBody>
      </p:sp>
      <p:sp>
        <p:nvSpPr>
          <p:cNvPr id="5" name="object 2"/>
          <p:cNvSpPr txBox="1">
            <a:spLocks/>
          </p:cNvSpPr>
          <p:nvPr/>
        </p:nvSpPr>
        <p:spPr>
          <a:xfrm>
            <a:off x="381000" y="2286000"/>
            <a:ext cx="9067800" cy="387798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400" b="0" dirty="0">
                <a:solidFill>
                  <a:srgbClr val="99D1D9"/>
                </a:solidFill>
              </a:rPr>
              <a:t>Neuro</a:t>
            </a:r>
            <a:r>
              <a:rPr lang="en-US" sz="4400" dirty="0">
                <a:solidFill>
                  <a:schemeClr val="tx1"/>
                </a:solidFill>
              </a:rPr>
              <a:t> </a:t>
            </a:r>
            <a:r>
              <a:rPr lang="en-US" sz="4000" b="0" dirty="0">
                <a:solidFill>
                  <a:srgbClr val="FCFCF4"/>
                </a:solidFill>
                <a:latin typeface="Century Gothic" panose="020B0502020202020204" pitchFamily="34" charset="0"/>
              </a:rPr>
              <a:t>= neurons (nerve cells) in the brain that generate electrical activity</a:t>
            </a:r>
          </a:p>
          <a:p>
            <a:endParaRPr lang="en-US" sz="4400" dirty="0"/>
          </a:p>
          <a:p>
            <a:r>
              <a:rPr lang="en-US" sz="4400" b="0" dirty="0">
                <a:solidFill>
                  <a:srgbClr val="99D1D9"/>
                </a:solidFill>
              </a:rPr>
              <a:t>Plasticity</a:t>
            </a:r>
            <a:r>
              <a:rPr lang="en-US" sz="4400" dirty="0">
                <a:solidFill>
                  <a:schemeClr val="tx1"/>
                </a:solidFill>
              </a:rPr>
              <a:t> </a:t>
            </a:r>
            <a:r>
              <a:rPr lang="en-US" sz="4000" b="0" dirty="0">
                <a:solidFill>
                  <a:srgbClr val="FCFCF4"/>
                </a:solidFill>
                <a:latin typeface="Century Gothic" panose="020B0502020202020204" pitchFamily="34" charset="0"/>
              </a:rPr>
              <a:t>= changeable, adaptable, modifiable</a:t>
            </a:r>
          </a:p>
        </p:txBody>
      </p:sp>
    </p:spTree>
    <p:extLst>
      <p:ext uri="{BB962C8B-B14F-4D97-AF65-F5344CB8AC3E}">
        <p14:creationId xmlns:p14="http://schemas.microsoft.com/office/powerpoint/2010/main" val="39104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296400" cy="780214"/>
          </a:xfrm>
          <a:prstGeom prst="rect">
            <a:avLst/>
          </a:prstGeom>
        </p:spPr>
        <p:txBody>
          <a:bodyPr vert="horz" wrap="square" lIns="0" tIns="0" rIns="0" bIns="0" rtlCol="0">
            <a:spAutoFit/>
          </a:bodyPr>
          <a:lstStyle/>
          <a:p>
            <a:pPr marL="12700" marR="5080" algn="l">
              <a:lnSpc>
                <a:spcPts val="6000"/>
              </a:lnSpc>
            </a:pPr>
            <a:r>
              <a:rPr lang="en-US" sz="6000" dirty="0"/>
              <a:t>Neuroplasticity</a:t>
            </a:r>
            <a:endParaRPr sz="6000" spc="5" dirty="0"/>
          </a:p>
        </p:txBody>
      </p:sp>
      <p:sp>
        <p:nvSpPr>
          <p:cNvPr id="5" name="object 2"/>
          <p:cNvSpPr txBox="1">
            <a:spLocks/>
          </p:cNvSpPr>
          <p:nvPr/>
        </p:nvSpPr>
        <p:spPr>
          <a:xfrm>
            <a:off x="304800" y="2362200"/>
            <a:ext cx="9296400" cy="101566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Occurs </a:t>
            </a:r>
            <a:r>
              <a:rPr lang="en-US" sz="3600" b="0" i="1" dirty="0">
                <a:solidFill>
                  <a:schemeClr val="bg1"/>
                </a:solidFill>
                <a:latin typeface="Century Gothic" panose="020B0502020202020204" pitchFamily="34" charset="0"/>
              </a:rPr>
              <a:t>throughout </a:t>
            </a:r>
            <a:r>
              <a:rPr lang="en-US" sz="3600" b="0" dirty="0">
                <a:solidFill>
                  <a:schemeClr val="bg1"/>
                </a:solidFill>
                <a:latin typeface="Century Gothic" panose="020B0502020202020204" pitchFamily="34" charset="0"/>
              </a:rPr>
              <a:t>life!</a:t>
            </a:r>
          </a:p>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2232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296400" cy="6112122"/>
          </a:xfrm>
          <a:prstGeom prst="rect">
            <a:avLst/>
          </a:prstGeom>
        </p:spPr>
        <p:txBody>
          <a:bodyPr vert="horz" wrap="square" lIns="0" tIns="0" rIns="0" bIns="0" rtlCol="0">
            <a:spAutoFit/>
          </a:bodyPr>
          <a:lstStyle/>
          <a:p>
            <a:pPr marL="12700" marR="5080" algn="l">
              <a:lnSpc>
                <a:spcPts val="6000"/>
              </a:lnSpc>
            </a:pPr>
            <a:r>
              <a:rPr lang="en-US" sz="4800" b="0" dirty="0"/>
              <a:t>“Your brain – every brain – is a work in progress. It is ‘plastic.’ From the day we’re born </a:t>
            </a:r>
            <a:br>
              <a:rPr lang="en-US" sz="4800" b="0" dirty="0"/>
            </a:br>
            <a:r>
              <a:rPr lang="en-US" sz="4800" b="0" dirty="0"/>
              <a:t>to the day we die, it continuously revises and remodels, improving </a:t>
            </a:r>
            <a:br>
              <a:rPr lang="en-US" sz="4800" b="0" dirty="0"/>
            </a:br>
            <a:r>
              <a:rPr lang="en-US" sz="4800" b="0" dirty="0"/>
              <a:t>or slowly declining, as a function of how we use it.”</a:t>
            </a:r>
            <a:br>
              <a:rPr lang="en-US" sz="2000" dirty="0"/>
            </a:br>
            <a:r>
              <a:rPr lang="en-US" sz="4400" b="0" dirty="0">
                <a:solidFill>
                  <a:schemeClr val="accent5">
                    <a:lumMod val="20000"/>
                    <a:lumOff val="80000"/>
                  </a:schemeClr>
                </a:solidFill>
              </a:rPr>
              <a:t>Michael Merzenich</a:t>
            </a:r>
            <a:endParaRPr sz="4800" b="0" spc="5" dirty="0">
              <a:solidFill>
                <a:schemeClr val="accent5">
                  <a:lumMod val="20000"/>
                  <a:lumOff val="80000"/>
                </a:schemeClr>
              </a:solidFill>
            </a:endParaRPr>
          </a:p>
        </p:txBody>
      </p:sp>
      <p:sp>
        <p:nvSpPr>
          <p:cNvPr id="5" name="object 2"/>
          <p:cNvSpPr txBox="1">
            <a:spLocks/>
          </p:cNvSpPr>
          <p:nvPr/>
        </p:nvSpPr>
        <p:spPr>
          <a:xfrm>
            <a:off x="304800" y="2362200"/>
            <a:ext cx="9296400" cy="101566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97459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1616</TotalTime>
  <Words>903</Words>
  <Application>Microsoft Office PowerPoint</Application>
  <PresentationFormat>Custom</PresentationFormat>
  <Paragraphs>127</Paragraphs>
  <Slides>13</Slides>
  <Notes>13</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Our Environments  Shape Our…</vt:lpstr>
      <vt:lpstr>How might you be different?</vt:lpstr>
      <vt:lpstr>Socialization of  Females &amp; Males</vt:lpstr>
      <vt:lpstr>What is Brain Plasticity?</vt:lpstr>
      <vt:lpstr>Neuroplasticity</vt:lpstr>
      <vt:lpstr>“Your brain – every brain – is a work in progress. It is ‘plastic.’ From the day we’re born  to the day we die, it continuously revises and remodels, improving  or slowly declining, as a function of how we use it.” Michael Merzenich</vt:lpstr>
      <vt:lpstr>Neuroplasticity</vt:lpstr>
      <vt:lpstr>Experiences Build  Brain Architecture</vt:lpstr>
      <vt:lpstr>Neuroplasticity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Compassion_Week 1_PPT</dc:title>
  <dc:creator>Cory Gassner</dc:creator>
  <cp:keywords>DADAWxQLAO8</cp:keywords>
  <cp:lastModifiedBy>Amy Reesing</cp:lastModifiedBy>
  <cp:revision>125</cp:revision>
  <cp:lastPrinted>2018-08-16T17:19:20Z</cp:lastPrinted>
  <dcterms:created xsi:type="dcterms:W3CDTF">2018-08-14T14:48:58Z</dcterms:created>
  <dcterms:modified xsi:type="dcterms:W3CDTF">2019-10-28T00:27:32Z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2018-08-14T00:00:00Z</vt:filetime>
  </property>
  <property fmtid="{D5CDD505-2E9C-101B-9397-08002B2CF9AE}" pid="3" name="Creator">
    <vt:lpwstr>Canva</vt:lpwstr>
  </property>
  <property fmtid="{D5CDD505-2E9C-101B-9397-08002B2CF9AE}" pid="4" name="LastSaved">
    <vt:filetime>2018-08-14T00:00:00Z</vt:filetime>
  </property>
</Properties>
</file>