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70" r:id="rId3"/>
    <p:sldId id="277" r:id="rId4"/>
    <p:sldId id="267" r:id="rId5"/>
    <p:sldId id="279" r:id="rId6"/>
    <p:sldId id="272" r:id="rId7"/>
    <p:sldId id="264" r:id="rId8"/>
    <p:sldId id="280" r:id="rId9"/>
    <p:sldId id="281" r:id="rId10"/>
    <p:sldId id="288" r:id="rId11"/>
    <p:sldId id="282" r:id="rId12"/>
    <p:sldId id="283" r:id="rId13"/>
    <p:sldId id="289" r:id="rId14"/>
    <p:sldId id="285" r:id="rId15"/>
    <p:sldId id="287" r:id="rId16"/>
  </p:sldIdLst>
  <p:sldSz cx="9753600" cy="73152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4"/>
    <a:srgbClr val="99D1D9"/>
    <a:srgbClr val="393E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680" autoAdjust="0"/>
  </p:normalViewPr>
  <p:slideViewPr>
    <p:cSldViewPr>
      <p:cViewPr varScale="1">
        <p:scale>
          <a:sx n="61" d="100"/>
          <a:sy n="61" d="100"/>
        </p:scale>
        <p:origin x="1939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11247" cy="463007"/>
          </a:xfrm>
          <a:prstGeom prst="rect">
            <a:avLst/>
          </a:prstGeom>
        </p:spPr>
        <p:txBody>
          <a:bodyPr vert="horz" lIns="86703" tIns="43352" rIns="86703" bIns="4335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567" y="2"/>
            <a:ext cx="3012378" cy="463007"/>
          </a:xfrm>
          <a:prstGeom prst="rect">
            <a:avLst/>
          </a:prstGeom>
        </p:spPr>
        <p:txBody>
          <a:bodyPr vert="horz" lIns="86703" tIns="43352" rIns="86703" bIns="43352" rtlCol="0"/>
          <a:lstStyle>
            <a:lvl1pPr algn="r">
              <a:defRPr sz="1100"/>
            </a:lvl1pPr>
          </a:lstStyle>
          <a:p>
            <a:fld id="{88FDBED7-CF50-4D25-BE92-FE7E9FE293DA}" type="datetimeFigureOut">
              <a:rPr lang="en-US" smtClean="0"/>
              <a:t>10/27/2019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703" tIns="43352" rIns="86703" bIns="433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556" y="4445665"/>
            <a:ext cx="5560965" cy="3635902"/>
          </a:xfrm>
          <a:prstGeom prst="rect">
            <a:avLst/>
          </a:prstGeom>
        </p:spPr>
        <p:txBody>
          <a:bodyPr vert="horz" lIns="86703" tIns="43352" rIns="86703" bIns="4335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070"/>
            <a:ext cx="3011247" cy="463005"/>
          </a:xfrm>
          <a:prstGeom prst="rect">
            <a:avLst/>
          </a:prstGeom>
        </p:spPr>
        <p:txBody>
          <a:bodyPr vert="horz" lIns="86703" tIns="43352" rIns="86703" bIns="4335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567" y="8773070"/>
            <a:ext cx="3012378" cy="463005"/>
          </a:xfrm>
          <a:prstGeom prst="rect">
            <a:avLst/>
          </a:prstGeom>
        </p:spPr>
        <p:txBody>
          <a:bodyPr vert="horz" lIns="86703" tIns="43352" rIns="86703" bIns="43352" rtlCol="0" anchor="b"/>
          <a:lstStyle>
            <a:lvl1pPr algn="r">
              <a:defRPr sz="1100"/>
            </a:lvl1pPr>
          </a:lstStyle>
          <a:p>
            <a:fld id="{567FC350-E118-45B2-A544-EA22BE1E6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75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06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three main parts of your brain by Dr. Russ Harris (3:07)</a:t>
            </a:r>
          </a:p>
          <a:p>
            <a:r>
              <a:rPr lang="en-US" dirty="0"/>
              <a:t>https://youtu.be/5CpRY9-MIHA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9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3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95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38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18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7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5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1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Breath awareness meditation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86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60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0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70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13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7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8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20" y="0"/>
                </a:lnTo>
                <a:lnTo>
                  <a:pt x="9753520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0409" y="2997396"/>
            <a:ext cx="7492781" cy="1104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0" i="0">
                <a:solidFill>
                  <a:srgbClr val="FBFBF4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42795" y="428498"/>
            <a:ext cx="5668009" cy="835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834" y="1818541"/>
            <a:ext cx="9091930" cy="463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5CpRY9-MIHA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4010"/>
            <a:ext cx="9753601" cy="7319210"/>
          </a:xfrm>
          <a:prstGeom prst="rect">
            <a:avLst/>
          </a:prstGeom>
        </p:spPr>
      </p:pic>
      <p:sp>
        <p:nvSpPr>
          <p:cNvPr id="13" name="object 3"/>
          <p:cNvSpPr/>
          <p:nvPr/>
        </p:nvSpPr>
        <p:spPr>
          <a:xfrm>
            <a:off x="0" y="0"/>
            <a:ext cx="9753598" cy="7325751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20" y="0"/>
                </a:lnTo>
                <a:lnTo>
                  <a:pt x="9753520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393E53">
              <a:alpha val="4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-2" y="1194227"/>
            <a:ext cx="975360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6600" spc="-100" dirty="0">
                <a:solidFill>
                  <a:srgbClr val="FCFCF4"/>
                </a:solidFill>
                <a:latin typeface="Century Gothic" panose="020B0502020202020204" pitchFamily="34" charset="0"/>
                <a:cs typeface="Constantia"/>
              </a:rPr>
              <a:t>Things</a:t>
            </a:r>
            <a:r>
              <a:rPr sz="6600" spc="-320" dirty="0">
                <a:solidFill>
                  <a:srgbClr val="FCFCF4"/>
                </a:solidFill>
                <a:latin typeface="Century Gothic" panose="020B0502020202020204" pitchFamily="34" charset="0"/>
                <a:cs typeface="Constantia"/>
              </a:rPr>
              <a:t> </a:t>
            </a:r>
            <a:r>
              <a:rPr sz="6600" spc="-55" dirty="0">
                <a:solidFill>
                  <a:srgbClr val="FCFCF4"/>
                </a:solidFill>
                <a:latin typeface="Century Gothic" panose="020B0502020202020204" pitchFamily="34" charset="0"/>
                <a:cs typeface="Constantia"/>
              </a:rPr>
              <a:t>to</a:t>
            </a:r>
            <a:endParaRPr sz="6600" dirty="0">
              <a:solidFill>
                <a:srgbClr val="FCFCF4"/>
              </a:solidFill>
              <a:latin typeface="Century Gothic" panose="020B0502020202020204" pitchFamily="34" charset="0"/>
              <a:cs typeface="Constant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2" y="4764435"/>
            <a:ext cx="975360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6600" spc="-100" dirty="0">
                <a:solidFill>
                  <a:srgbClr val="FBFBF4"/>
                </a:solidFill>
                <a:latin typeface="Century Gothic" panose="020B0502020202020204" pitchFamily="34" charset="0"/>
                <a:cs typeface="Constantia"/>
              </a:rPr>
              <a:t>for Today</a:t>
            </a:r>
          </a:p>
        </p:txBody>
      </p:sp>
      <p:sp>
        <p:nvSpPr>
          <p:cNvPr id="7" name="object 2"/>
          <p:cNvSpPr txBox="1"/>
          <p:nvPr/>
        </p:nvSpPr>
        <p:spPr>
          <a:xfrm>
            <a:off x="-2" y="2413146"/>
            <a:ext cx="9753602" cy="2123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3800" dirty="0">
                <a:solidFill>
                  <a:srgbClr val="FBFBF4"/>
                </a:solidFill>
                <a:latin typeface="Monotype Corsiva" panose="03010101010201010101" pitchFamily="66" charset="0"/>
                <a:cs typeface="Constantia"/>
              </a:rPr>
              <a:t>be Thankful</a:t>
            </a:r>
            <a:endParaRPr sz="13800" dirty="0">
              <a:latin typeface="Monotype Corsiva" panose="03010101010201010101" pitchFamily="66" charset="0"/>
              <a:cs typeface="Constant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8CB7F-1EB9-42D1-A82B-7EFD91E6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3" y="428498"/>
            <a:ext cx="9008358" cy="738664"/>
          </a:xfrm>
        </p:spPr>
        <p:txBody>
          <a:bodyPr/>
          <a:lstStyle/>
          <a:p>
            <a:r>
              <a:rPr lang="en-US" sz="4800" dirty="0"/>
              <a:t>3 main parts of your brain </a:t>
            </a:r>
            <a:endParaRPr lang="en-US" sz="4800" b="0" dirty="0"/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C7B02F2E-ECF4-42A3-87A1-C0C294000C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1909" y="1524000"/>
            <a:ext cx="9008358" cy="50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9296400" cy="780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6000"/>
              </a:lnSpc>
            </a:pPr>
            <a:r>
              <a:rPr lang="en-US" sz="6000" dirty="0"/>
              <a:t>Old Brain</a:t>
            </a:r>
            <a:endParaRPr sz="6000" spc="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086085-0DF8-4864-9142-B17D92081B40}"/>
              </a:ext>
            </a:extLst>
          </p:cNvPr>
          <p:cNvSpPr txBox="1"/>
          <p:nvPr/>
        </p:nvSpPr>
        <p:spPr>
          <a:xfrm flipH="1">
            <a:off x="304800" y="2057400"/>
            <a:ext cx="914399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9D1D9"/>
                </a:solidFill>
                <a:latin typeface="Century Gothic" panose="020B0502020202020204" pitchFamily="34" charset="0"/>
              </a:rPr>
              <a:t>Basic</a:t>
            </a:r>
            <a:r>
              <a:rPr lang="en-US" sz="3200" i="1" dirty="0">
                <a:solidFill>
                  <a:srgbClr val="99D1D9"/>
                </a:solidFill>
                <a:latin typeface="Century Gothic" panose="020B0502020202020204" pitchFamily="34" charset="0"/>
              </a:rPr>
              <a:t> Motives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harm-avoidance, seeking food, reproduction, competition, caring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9D1D9"/>
                </a:solidFill>
                <a:latin typeface="Century Gothic" panose="020B0502020202020204" pitchFamily="34" charset="0"/>
              </a:rPr>
              <a:t>Basic </a:t>
            </a:r>
            <a:r>
              <a:rPr lang="en-US" sz="3200" i="1" dirty="0">
                <a:solidFill>
                  <a:srgbClr val="99D1D9"/>
                </a:solidFill>
                <a:latin typeface="Century Gothic" panose="020B0502020202020204" pitchFamily="34" charset="0"/>
              </a:rPr>
              <a:t>Emotions</a:t>
            </a:r>
            <a:r>
              <a:rPr lang="en-US" sz="3200" dirty="0">
                <a:solidFill>
                  <a:srgbClr val="99D1D9"/>
                </a:solidFill>
                <a:latin typeface="Century Gothic" panose="020B0502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anger, anxiety, disgust, sadness, joy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9D1D9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99D1D9"/>
                </a:solidFill>
                <a:latin typeface="Century Gothic" panose="020B0502020202020204" pitchFamily="34" charset="0"/>
              </a:rPr>
              <a:t>Defensive Behaviors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fight, flight, freeze, submission, clinging</a:t>
            </a:r>
          </a:p>
          <a:p>
            <a:pPr lvl="1"/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9D1D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9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9296400" cy="780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6000"/>
              </a:lnSpc>
            </a:pPr>
            <a:r>
              <a:rPr lang="en-US" sz="6000" dirty="0"/>
              <a:t>New Brain</a:t>
            </a:r>
            <a:endParaRPr sz="6000" spc="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D50E9-FB60-4141-B8CA-1D0A167966A1}"/>
              </a:ext>
            </a:extLst>
          </p:cNvPr>
          <p:cNvSpPr txBox="1"/>
          <p:nvPr/>
        </p:nvSpPr>
        <p:spPr>
          <a:xfrm flipH="1">
            <a:off x="304800" y="2057400"/>
            <a:ext cx="91439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99D1D9"/>
                </a:solidFill>
                <a:latin typeface="Century Gothic" panose="020B0502020202020204" pitchFamily="34" charset="0"/>
              </a:rPr>
              <a:t>Imagination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- ability to imagine things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99D1D9"/>
                </a:solidFill>
                <a:latin typeface="Century Gothic" panose="020B0502020202020204" pitchFamily="34" charset="0"/>
              </a:rPr>
              <a:t>Planning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- consider the 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9D1D9"/>
                </a:solidFill>
                <a:latin typeface="Century Gothic" panose="020B0502020202020204" pitchFamily="34" charset="0"/>
              </a:rPr>
              <a:t>Worry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9D1D9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99D1D9"/>
                </a:solidFill>
                <a:latin typeface="Century Gothic" panose="020B0502020202020204" pitchFamily="34" charset="0"/>
              </a:rPr>
              <a:t>Metacognition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– thinking about thinking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99D1D9"/>
                </a:solidFill>
                <a:latin typeface="Century Gothic" panose="020B0502020202020204" pitchFamily="34" charset="0"/>
              </a:rPr>
              <a:t>Self-awareness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99D1D9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99D1D9"/>
                </a:solidFill>
                <a:latin typeface="Century Gothic" panose="020B0502020202020204" pitchFamily="34" charset="0"/>
              </a:rPr>
              <a:t>Reflect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on the past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99D1D9"/>
                </a:solidFill>
                <a:latin typeface="Century Gothic" panose="020B0502020202020204" pitchFamily="34" charset="0"/>
              </a:rPr>
              <a:t>Rumination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325020"/>
            <a:ext cx="9296400" cy="780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6000"/>
              </a:lnSpc>
            </a:pPr>
            <a:r>
              <a:rPr lang="en-US" sz="6000" dirty="0"/>
              <a:t>Old and New ‘Loops’</a:t>
            </a:r>
            <a:endParaRPr sz="6000" spc="5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50" y="1149179"/>
            <a:ext cx="7932181" cy="60898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65234" y="1544673"/>
            <a:ext cx="4897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100" dirty="0">
                <a:solidFill>
                  <a:srgbClr val="FCFCF4"/>
                </a:solidFill>
                <a:latin typeface="Constantia" panose="02030602050306030303" pitchFamily="18" charset="0"/>
              </a:rPr>
              <a:t>New Brain Competencies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1029" y="1984327"/>
            <a:ext cx="584542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spc="-100" dirty="0">
                <a:solidFill>
                  <a:srgbClr val="393E53"/>
                </a:solidFill>
                <a:latin typeface="Century Gothic" panose="020B0502020202020204" pitchFamily="34" charset="0"/>
              </a:rPr>
              <a:t>Imagination, Planning, Worry, </a:t>
            </a:r>
          </a:p>
          <a:p>
            <a:pPr algn="ctr">
              <a:lnSpc>
                <a:spcPts val="2800"/>
              </a:lnSpc>
            </a:pPr>
            <a:r>
              <a:rPr lang="en-US" sz="2400" spc="-100" dirty="0">
                <a:solidFill>
                  <a:srgbClr val="393E53"/>
                </a:solidFill>
                <a:latin typeface="Century Gothic" panose="020B0502020202020204" pitchFamily="34" charset="0"/>
              </a:rPr>
              <a:t>Self-awareness, Rumination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9640" y="2978737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100" dirty="0">
                <a:solidFill>
                  <a:srgbClr val="FCFCF4"/>
                </a:solidFill>
                <a:latin typeface="Constantia" panose="02030602050306030303" pitchFamily="18" charset="0"/>
              </a:rPr>
              <a:t>Old Brain Competencies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77871" y="3563512"/>
            <a:ext cx="4936317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b="1" spc="-100" dirty="0">
                <a:solidFill>
                  <a:srgbClr val="FCFCF4"/>
                </a:solidFill>
                <a:latin typeface="Constantia" panose="02030602050306030303" pitchFamily="18" charset="0"/>
              </a:rPr>
              <a:t>Motives</a:t>
            </a:r>
            <a:r>
              <a:rPr lang="en-US" sz="2400" spc="-100" dirty="0">
                <a:solidFill>
                  <a:srgbClr val="393E53"/>
                </a:solidFill>
                <a:latin typeface="Century Gothic" panose="020B0502020202020204" pitchFamily="34" charset="0"/>
              </a:rPr>
              <a:t> - caring, competition,</a:t>
            </a:r>
          </a:p>
          <a:p>
            <a:pPr>
              <a:lnSpc>
                <a:spcPts val="2800"/>
              </a:lnSpc>
            </a:pPr>
            <a:r>
              <a:rPr lang="en-US" sz="2400" spc="-100" dirty="0">
                <a:solidFill>
                  <a:srgbClr val="393E53"/>
                </a:solidFill>
                <a:latin typeface="Century Gothic" panose="020B0502020202020204" pitchFamily="34" charset="0"/>
              </a:rPr>
              <a:t>	     harm-avoidance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5811" y="4292873"/>
            <a:ext cx="543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>
                <a:solidFill>
                  <a:srgbClr val="FCFCF4"/>
                </a:solidFill>
                <a:latin typeface="Constantia" panose="02030602050306030303" pitchFamily="18" charset="0"/>
              </a:rPr>
              <a:t>Emotions</a:t>
            </a:r>
            <a:r>
              <a:rPr lang="en-US" sz="2400" spc="-100" dirty="0">
                <a:solidFill>
                  <a:srgbClr val="393E53"/>
                </a:solidFill>
                <a:latin typeface="Century Gothic" panose="020B0502020202020204" pitchFamily="34" charset="0"/>
              </a:rPr>
              <a:t> - anger, anxiety, sadness, joy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69633" y="4744880"/>
            <a:ext cx="476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>
                <a:solidFill>
                  <a:srgbClr val="FCFCF4"/>
                </a:solidFill>
                <a:latin typeface="Constantia" panose="02030602050306030303" pitchFamily="18" charset="0"/>
              </a:rPr>
              <a:t>Behaviors</a:t>
            </a:r>
            <a:r>
              <a:rPr lang="en-US" sz="2400" spc="-100" dirty="0">
                <a:solidFill>
                  <a:srgbClr val="393E53"/>
                </a:solidFill>
                <a:latin typeface="Century Gothic" panose="020B0502020202020204" pitchFamily="34" charset="0"/>
              </a:rPr>
              <a:t> - fight, flight, submission</a:t>
            </a:r>
          </a:p>
        </p:txBody>
      </p:sp>
    </p:spTree>
    <p:extLst>
      <p:ext uri="{BB962C8B-B14F-4D97-AF65-F5344CB8AC3E}">
        <p14:creationId xmlns:p14="http://schemas.microsoft.com/office/powerpoint/2010/main" val="269096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381000"/>
            <a:ext cx="9296400" cy="780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6000"/>
              </a:lnSpc>
            </a:pPr>
            <a:r>
              <a:rPr lang="en-US" sz="6000" dirty="0"/>
              <a:t>Old and New ‘Loops’</a:t>
            </a:r>
            <a:endParaRPr sz="6000" spc="5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4CDB4-1499-47D5-BCA7-21063730869D}"/>
              </a:ext>
            </a:extLst>
          </p:cNvPr>
          <p:cNvSpPr txBox="1"/>
          <p:nvPr/>
        </p:nvSpPr>
        <p:spPr>
          <a:xfrm>
            <a:off x="18393" y="2746441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D1D9"/>
                </a:solidFill>
                <a:latin typeface="Constantia" panose="02030602050306030303" pitchFamily="18" charset="0"/>
              </a:rPr>
              <a:t>New Brain: </a:t>
            </a:r>
          </a:p>
          <a:p>
            <a:pPr algn="ctr"/>
            <a:r>
              <a:rPr lang="en-US" sz="2000" spc="-100" dirty="0">
                <a:solidFill>
                  <a:srgbClr val="FCFCF4"/>
                </a:solidFill>
                <a:latin typeface="Century Gothic" panose="020B0502020202020204" pitchFamily="34" charset="0"/>
              </a:rPr>
              <a:t>Why didn’t I get invited?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7F74A-FCF9-4FFA-ABCD-86062D0ACF99}"/>
              </a:ext>
            </a:extLst>
          </p:cNvPr>
          <p:cNvSpPr txBox="1"/>
          <p:nvPr/>
        </p:nvSpPr>
        <p:spPr>
          <a:xfrm>
            <a:off x="-76200" y="4831524"/>
            <a:ext cx="29718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D1D9"/>
                </a:solidFill>
                <a:latin typeface="Constantia" panose="02030602050306030303" pitchFamily="18" charset="0"/>
              </a:rPr>
              <a:t>Old Brain: </a:t>
            </a:r>
          </a:p>
          <a:p>
            <a:pPr algn="ctr">
              <a:lnSpc>
                <a:spcPts val="2000"/>
              </a:lnSpc>
            </a:pPr>
            <a:r>
              <a:rPr lang="en-US" sz="2000" spc="-100" dirty="0">
                <a:solidFill>
                  <a:srgbClr val="FCFCF4"/>
                </a:solidFill>
                <a:latin typeface="Century Gothic" panose="020B0502020202020204" pitchFamily="34" charset="0"/>
              </a:rPr>
              <a:t>Heart racing, tense muscles, anxiety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D3B6822C-B827-478F-8DDB-38CFA63B4053}"/>
              </a:ext>
            </a:extLst>
          </p:cNvPr>
          <p:cNvSpPr/>
          <p:nvPr/>
        </p:nvSpPr>
        <p:spPr>
          <a:xfrm>
            <a:off x="1981200" y="3626675"/>
            <a:ext cx="457200" cy="1244263"/>
          </a:xfrm>
          <a:prstGeom prst="curvedLef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8FF3EC4A-4A21-4BA0-9433-3B4AE8404017}"/>
              </a:ext>
            </a:extLst>
          </p:cNvPr>
          <p:cNvSpPr/>
          <p:nvPr/>
        </p:nvSpPr>
        <p:spPr>
          <a:xfrm rot="10800000">
            <a:off x="3505201" y="3676902"/>
            <a:ext cx="457200" cy="1244263"/>
          </a:xfrm>
          <a:prstGeom prst="curvedLef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AA573DB-21E3-40B5-A84C-C40505CDE2F4}"/>
              </a:ext>
            </a:extLst>
          </p:cNvPr>
          <p:cNvSpPr/>
          <p:nvPr/>
        </p:nvSpPr>
        <p:spPr>
          <a:xfrm>
            <a:off x="2618594" y="4178467"/>
            <a:ext cx="685800" cy="241132"/>
          </a:xfrm>
          <a:prstGeom prst="righ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DD916-61B7-4D29-98CC-0822C301E7CE}"/>
              </a:ext>
            </a:extLst>
          </p:cNvPr>
          <p:cNvSpPr txBox="1"/>
          <p:nvPr/>
        </p:nvSpPr>
        <p:spPr>
          <a:xfrm>
            <a:off x="3276600" y="2746441"/>
            <a:ext cx="29718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D1D9"/>
                </a:solidFill>
                <a:latin typeface="Constantia" panose="02030602050306030303" pitchFamily="18" charset="0"/>
              </a:rPr>
              <a:t>New Brain: </a:t>
            </a:r>
          </a:p>
          <a:p>
            <a:pPr algn="ctr">
              <a:lnSpc>
                <a:spcPts val="2000"/>
              </a:lnSpc>
            </a:pPr>
            <a:r>
              <a:rPr lang="en-US" sz="2000" spc="-100" dirty="0">
                <a:solidFill>
                  <a:srgbClr val="FCFCF4"/>
                </a:solidFill>
                <a:latin typeface="Century Gothic" panose="020B0502020202020204" pitchFamily="34" charset="0"/>
              </a:rPr>
              <a:t>Maybe because I didn’t send her a b-day card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112DB-4530-404D-95AC-6D76F69E619D}"/>
              </a:ext>
            </a:extLst>
          </p:cNvPr>
          <p:cNvSpPr txBox="1"/>
          <p:nvPr/>
        </p:nvSpPr>
        <p:spPr>
          <a:xfrm>
            <a:off x="3276600" y="4831523"/>
            <a:ext cx="29718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D1D9"/>
                </a:solidFill>
                <a:latin typeface="Constantia" panose="02030602050306030303" pitchFamily="18" charset="0"/>
              </a:rPr>
              <a:t>Old Brain: </a:t>
            </a:r>
          </a:p>
          <a:p>
            <a:pPr algn="ctr">
              <a:lnSpc>
                <a:spcPts val="2000"/>
              </a:lnSpc>
            </a:pPr>
            <a:r>
              <a:rPr lang="en-US" sz="2000" spc="-100" dirty="0">
                <a:solidFill>
                  <a:srgbClr val="FCFCF4"/>
                </a:solidFill>
                <a:latin typeface="Century Gothic" panose="020B0502020202020204" pitchFamily="34" charset="0"/>
              </a:rPr>
              <a:t>Anxiety and </a:t>
            </a:r>
          </a:p>
          <a:p>
            <a:pPr algn="ctr">
              <a:lnSpc>
                <a:spcPts val="2000"/>
              </a:lnSpc>
            </a:pPr>
            <a:r>
              <a:rPr lang="en-US" sz="2000" spc="-100" dirty="0">
                <a:solidFill>
                  <a:schemeClr val="bg1"/>
                </a:solidFill>
                <a:latin typeface="Century Gothic" panose="020B0502020202020204" pitchFamily="34" charset="0"/>
              </a:rPr>
              <a:t>(self-directed) Anger</a:t>
            </a:r>
          </a:p>
        </p:txBody>
      </p:sp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6DD20E16-E09B-4071-A82D-3C46C5FCABDD}"/>
              </a:ext>
            </a:extLst>
          </p:cNvPr>
          <p:cNvSpPr/>
          <p:nvPr/>
        </p:nvSpPr>
        <p:spPr>
          <a:xfrm>
            <a:off x="5486400" y="3762104"/>
            <a:ext cx="457200" cy="1244263"/>
          </a:xfrm>
          <a:prstGeom prst="curvedLef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8A4D1205-EF3B-464A-AA8B-5D5EDAAD5555}"/>
              </a:ext>
            </a:extLst>
          </p:cNvPr>
          <p:cNvSpPr/>
          <p:nvPr/>
        </p:nvSpPr>
        <p:spPr>
          <a:xfrm rot="10800000">
            <a:off x="266700" y="3556336"/>
            <a:ext cx="457200" cy="1244263"/>
          </a:xfrm>
          <a:prstGeom prst="curvedLef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D0E4233-5131-421A-A9BF-7127E9ED7283}"/>
              </a:ext>
            </a:extLst>
          </p:cNvPr>
          <p:cNvSpPr/>
          <p:nvPr/>
        </p:nvSpPr>
        <p:spPr>
          <a:xfrm rot="20037698">
            <a:off x="5924862" y="3549009"/>
            <a:ext cx="1325006" cy="221004"/>
          </a:xfrm>
          <a:prstGeom prst="righ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D257CD5-DB8C-49F0-808E-B772ABD11927}"/>
              </a:ext>
            </a:extLst>
          </p:cNvPr>
          <p:cNvSpPr/>
          <p:nvPr/>
        </p:nvSpPr>
        <p:spPr>
          <a:xfrm rot="661516">
            <a:off x="6075286" y="4597273"/>
            <a:ext cx="1325006" cy="221004"/>
          </a:xfrm>
          <a:prstGeom prst="righ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DDD048-2C11-4BDB-AA94-74C61BA56980}"/>
              </a:ext>
            </a:extLst>
          </p:cNvPr>
          <p:cNvSpPr txBox="1"/>
          <p:nvPr/>
        </p:nvSpPr>
        <p:spPr>
          <a:xfrm>
            <a:off x="6800191" y="1366707"/>
            <a:ext cx="29718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D1D9"/>
                </a:solidFill>
                <a:latin typeface="Constantia" panose="02030602050306030303" pitchFamily="18" charset="0"/>
              </a:rPr>
              <a:t>New Brain: </a:t>
            </a:r>
          </a:p>
          <a:p>
            <a:pPr algn="ctr">
              <a:lnSpc>
                <a:spcPts val="2000"/>
              </a:lnSpc>
            </a:pPr>
            <a:r>
              <a:rPr lang="en-US" sz="2000" spc="-100" dirty="0">
                <a:solidFill>
                  <a:srgbClr val="FCFCF4"/>
                </a:solidFill>
                <a:latin typeface="Century Gothic" panose="020B0502020202020204" pitchFamily="34" charset="0"/>
              </a:rPr>
              <a:t>I’m not a good friend – </a:t>
            </a:r>
          </a:p>
          <a:p>
            <a:pPr algn="ctr">
              <a:lnSpc>
                <a:spcPts val="2000"/>
              </a:lnSpc>
            </a:pPr>
            <a:r>
              <a:rPr lang="en-US" sz="2000" spc="-100" dirty="0">
                <a:solidFill>
                  <a:srgbClr val="FCFCF4"/>
                </a:solidFill>
                <a:latin typeface="Century Gothic" panose="020B0502020202020204" pitchFamily="34" charset="0"/>
              </a:rPr>
              <a:t>it’s my fault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ABC17-6B56-4F0A-BBB6-814D2C14ABCA}"/>
              </a:ext>
            </a:extLst>
          </p:cNvPr>
          <p:cNvSpPr txBox="1"/>
          <p:nvPr/>
        </p:nvSpPr>
        <p:spPr>
          <a:xfrm>
            <a:off x="6926334" y="6335758"/>
            <a:ext cx="29718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D1D9"/>
                </a:solidFill>
                <a:latin typeface="Constantia" panose="02030602050306030303" pitchFamily="18" charset="0"/>
              </a:rPr>
              <a:t>Old Brain</a:t>
            </a:r>
            <a:r>
              <a:rPr lang="en-US" sz="2000" dirty="0">
                <a:solidFill>
                  <a:srgbClr val="99D1D9"/>
                </a:solidFill>
              </a:rPr>
              <a:t>: </a:t>
            </a:r>
          </a:p>
          <a:p>
            <a:pPr algn="ctr">
              <a:lnSpc>
                <a:spcPts val="2000"/>
              </a:lnSpc>
            </a:pPr>
            <a:r>
              <a:rPr lang="en-US" sz="2000" spc="-100" dirty="0">
                <a:solidFill>
                  <a:srgbClr val="FCFCF4"/>
                </a:solidFill>
                <a:latin typeface="Century Gothic" panose="020B0502020202020204" pitchFamily="34" charset="0"/>
              </a:rPr>
              <a:t>(outwards-directed) </a:t>
            </a:r>
          </a:p>
          <a:p>
            <a:pPr algn="ctr">
              <a:lnSpc>
                <a:spcPts val="2000"/>
              </a:lnSpc>
            </a:pPr>
            <a:r>
              <a:rPr lang="en-US" sz="2000" spc="-100" dirty="0">
                <a:solidFill>
                  <a:srgbClr val="FCFCF4"/>
                </a:solidFill>
                <a:latin typeface="Century Gothic" panose="020B0502020202020204" pitchFamily="34" charset="0"/>
              </a:rPr>
              <a:t>Anger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0DA5C5-ECE0-4922-9A47-09CF0C51DE87}"/>
              </a:ext>
            </a:extLst>
          </p:cNvPr>
          <p:cNvSpPr txBox="1"/>
          <p:nvPr/>
        </p:nvSpPr>
        <p:spPr>
          <a:xfrm>
            <a:off x="6926334" y="3022110"/>
            <a:ext cx="29718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D1D9"/>
                </a:solidFill>
                <a:latin typeface="Constantia" panose="02030602050306030303" pitchFamily="18" charset="0"/>
              </a:rPr>
              <a:t>Old Brain</a:t>
            </a:r>
            <a:r>
              <a:rPr lang="en-US" sz="2000" dirty="0">
                <a:solidFill>
                  <a:srgbClr val="99D1D9"/>
                </a:solidFill>
              </a:rPr>
              <a:t>: </a:t>
            </a:r>
          </a:p>
          <a:p>
            <a:pPr algn="ctr">
              <a:lnSpc>
                <a:spcPts val="2000"/>
              </a:lnSpc>
            </a:pPr>
            <a:r>
              <a:rPr lang="en-US" sz="2000" spc="-100" dirty="0">
                <a:solidFill>
                  <a:srgbClr val="FCFCF4"/>
                </a:solidFill>
                <a:latin typeface="Century Gothic" panose="020B0502020202020204" pitchFamily="34" charset="0"/>
              </a:rPr>
              <a:t>Anxiety and </a:t>
            </a:r>
          </a:p>
          <a:p>
            <a:pPr algn="ctr">
              <a:lnSpc>
                <a:spcPts val="2000"/>
              </a:lnSpc>
            </a:pPr>
            <a:r>
              <a:rPr lang="en-US" sz="2000" spc="-100" dirty="0">
                <a:solidFill>
                  <a:srgbClr val="FCFCF4"/>
                </a:solidFill>
                <a:latin typeface="Century Gothic" panose="020B0502020202020204" pitchFamily="34" charset="0"/>
              </a:rPr>
              <a:t>(self-directed) Anger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9F73E0-B4F4-4079-A2A7-DB6F1AA26160}"/>
              </a:ext>
            </a:extLst>
          </p:cNvPr>
          <p:cNvSpPr txBox="1"/>
          <p:nvPr/>
        </p:nvSpPr>
        <p:spPr>
          <a:xfrm>
            <a:off x="6812034" y="4677513"/>
            <a:ext cx="297180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9D1D9"/>
                </a:solidFill>
                <a:latin typeface="Constantia" panose="02030602050306030303" pitchFamily="18" charset="0"/>
              </a:rPr>
              <a:t>New Brain</a:t>
            </a:r>
            <a:r>
              <a:rPr lang="en-US" sz="2000" dirty="0">
                <a:solidFill>
                  <a:srgbClr val="99D1D9"/>
                </a:solidFill>
              </a:rPr>
              <a:t>: </a:t>
            </a:r>
          </a:p>
          <a:p>
            <a:pPr algn="ctr">
              <a:lnSpc>
                <a:spcPts val="2000"/>
              </a:lnSpc>
            </a:pPr>
            <a:r>
              <a:rPr lang="en-US" sz="2000" spc="-150" dirty="0">
                <a:solidFill>
                  <a:srgbClr val="FCFCF4"/>
                </a:solidFill>
                <a:latin typeface="Century Gothic" panose="020B0502020202020204" pitchFamily="34" charset="0"/>
              </a:rPr>
              <a:t>She’s so petty, she knew why I didn’t send the card</a:t>
            </a:r>
          </a:p>
        </p:txBody>
      </p:sp>
      <p:sp>
        <p:nvSpPr>
          <p:cNvPr id="19" name="Arrow: Curved Left 18">
            <a:extLst>
              <a:ext uri="{FF2B5EF4-FFF2-40B4-BE49-F238E27FC236}">
                <a16:creationId xmlns:a16="http://schemas.microsoft.com/office/drawing/2014/main" id="{CCB0E05B-A688-45EA-BBE6-1075D8B67CD3}"/>
              </a:ext>
            </a:extLst>
          </p:cNvPr>
          <p:cNvSpPr/>
          <p:nvPr/>
        </p:nvSpPr>
        <p:spPr>
          <a:xfrm>
            <a:off x="9212334" y="5649958"/>
            <a:ext cx="386253" cy="1015663"/>
          </a:xfrm>
          <a:prstGeom prst="curvedLef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urved Left 19">
            <a:extLst>
              <a:ext uri="{FF2B5EF4-FFF2-40B4-BE49-F238E27FC236}">
                <a16:creationId xmlns:a16="http://schemas.microsoft.com/office/drawing/2014/main" id="{E3375A7D-38AA-4F58-836B-0CAC5382C7B4}"/>
              </a:ext>
            </a:extLst>
          </p:cNvPr>
          <p:cNvSpPr/>
          <p:nvPr/>
        </p:nvSpPr>
        <p:spPr>
          <a:xfrm rot="10800000">
            <a:off x="7266608" y="5604220"/>
            <a:ext cx="386253" cy="1015663"/>
          </a:xfrm>
          <a:prstGeom prst="curvedLef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urved Left 20">
            <a:extLst>
              <a:ext uri="{FF2B5EF4-FFF2-40B4-BE49-F238E27FC236}">
                <a16:creationId xmlns:a16="http://schemas.microsoft.com/office/drawing/2014/main" id="{714248E4-191C-46E0-A64A-33F63A8DD532}"/>
              </a:ext>
            </a:extLst>
          </p:cNvPr>
          <p:cNvSpPr/>
          <p:nvPr/>
        </p:nvSpPr>
        <p:spPr>
          <a:xfrm>
            <a:off x="9067800" y="2224062"/>
            <a:ext cx="386253" cy="1015663"/>
          </a:xfrm>
          <a:prstGeom prst="curvedLef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Curved Left 21">
            <a:extLst>
              <a:ext uri="{FF2B5EF4-FFF2-40B4-BE49-F238E27FC236}">
                <a16:creationId xmlns:a16="http://schemas.microsoft.com/office/drawing/2014/main" id="{633E6E81-CF36-4B6B-B1DC-C633B86511B9}"/>
              </a:ext>
            </a:extLst>
          </p:cNvPr>
          <p:cNvSpPr/>
          <p:nvPr/>
        </p:nvSpPr>
        <p:spPr>
          <a:xfrm rot="10510696">
            <a:off x="7267549" y="2161779"/>
            <a:ext cx="386253" cy="1015663"/>
          </a:xfrm>
          <a:prstGeom prst="curvedLeftArrow">
            <a:avLst/>
          </a:prstGeom>
          <a:solidFill>
            <a:srgbClr val="FCFCF4"/>
          </a:solidFill>
          <a:ln>
            <a:solidFill>
              <a:srgbClr val="99D1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0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6200" y="0"/>
            <a:ext cx="98298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8369" y="2438400"/>
            <a:ext cx="5316058" cy="1966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000"/>
              </a:lnSpc>
            </a:pPr>
            <a:r>
              <a:rPr lang="en-US" sz="5400" spc="-55" dirty="0"/>
              <a:t>What ‘loops’ have you experienced?</a:t>
            </a:r>
            <a:endParaRPr sz="5400" spc="-80" dirty="0"/>
          </a:p>
        </p:txBody>
      </p:sp>
      <p:sp>
        <p:nvSpPr>
          <p:cNvPr id="50" name="object 3"/>
          <p:cNvSpPr/>
          <p:nvPr/>
        </p:nvSpPr>
        <p:spPr>
          <a:xfrm>
            <a:off x="5981700" y="0"/>
            <a:ext cx="3771900" cy="7315200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40" y="3421618"/>
            <a:ext cx="3297419" cy="1931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344556"/>
            <a:ext cx="2474988" cy="172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2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93E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7"/>
          <p:cNvSpPr txBox="1"/>
          <p:nvPr/>
        </p:nvSpPr>
        <p:spPr>
          <a:xfrm>
            <a:off x="1122046" y="851754"/>
            <a:ext cx="249554" cy="4432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40" dirty="0">
                <a:solidFill>
                  <a:srgbClr val="99D1D9"/>
                </a:solidFill>
                <a:latin typeface="Century Gothic" panose="020B0502020202020204" pitchFamily="34" charset="0"/>
                <a:cs typeface="Tahoma"/>
              </a:rPr>
              <a:t>C</a:t>
            </a:r>
            <a:endParaRPr sz="2700" dirty="0">
              <a:solidFill>
                <a:srgbClr val="99D1D9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1848436" y="805667"/>
            <a:ext cx="4171364" cy="57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US" spc="409" dirty="0">
                <a:solidFill>
                  <a:srgbClr val="99D1D9"/>
                </a:solidFill>
                <a:latin typeface="Century Gothic" panose="020B0502020202020204" pitchFamily="34" charset="0"/>
                <a:cs typeface="Akzidenz-Grotesk Pro Light"/>
              </a:rPr>
              <a:t>Cultivating </a:t>
            </a:r>
          </a:p>
          <a:p>
            <a:pPr marL="12700" marR="5080">
              <a:spcBef>
                <a:spcPts val="95"/>
              </a:spcBef>
            </a:pPr>
            <a:r>
              <a:rPr lang="en-US" spc="409" dirty="0">
                <a:solidFill>
                  <a:srgbClr val="99D1D9"/>
                </a:solidFill>
                <a:latin typeface="Century Gothic" panose="020B0502020202020204" pitchFamily="34" charset="0"/>
                <a:cs typeface="Akzidenz-Grotesk Pro Light"/>
              </a:rPr>
              <a:t>Compassion</a:t>
            </a:r>
            <a:endParaRPr spc="409" dirty="0">
              <a:solidFill>
                <a:srgbClr val="99D1D9"/>
              </a:solidFill>
              <a:latin typeface="Century Gothic" panose="020B0502020202020204" pitchFamily="34" charset="0"/>
              <a:cs typeface="Akzidenz-Grotesk Pro Light"/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609600" y="2575446"/>
            <a:ext cx="8991600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60365" algn="l"/>
              </a:tabLst>
            </a:pPr>
            <a:r>
              <a:rPr lang="en-US" sz="6000" b="1" spc="-200" dirty="0">
                <a:solidFill>
                  <a:srgbClr val="99D1D9"/>
                </a:solidFill>
                <a:latin typeface="Constantia" panose="02030602050306030303" pitchFamily="18" charset="0"/>
                <a:cs typeface="Arial"/>
              </a:rPr>
              <a:t>Why we need compassion: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60365" algn="l"/>
              </a:tabLst>
            </a:pPr>
            <a:r>
              <a:rPr lang="en-US" sz="6000" b="1" spc="-200" dirty="0">
                <a:solidFill>
                  <a:srgbClr val="99D1D9"/>
                </a:solidFill>
                <a:latin typeface="Constantia" panose="02030602050306030303" pitchFamily="18" charset="0"/>
                <a:cs typeface="Arial"/>
              </a:rPr>
              <a:t>We have tricky brains</a:t>
            </a:r>
            <a:endParaRPr sz="6000" b="1" spc="-200" dirty="0">
              <a:solidFill>
                <a:srgbClr val="99D1D9"/>
              </a:solidFill>
              <a:latin typeface="Constantia" panose="02030602050306030303" pitchFamily="18" charset="0"/>
              <a:cs typeface="Arial"/>
            </a:endParaRPr>
          </a:p>
        </p:txBody>
      </p:sp>
      <p:sp>
        <p:nvSpPr>
          <p:cNvPr id="16" name="object 10"/>
          <p:cNvSpPr txBox="1"/>
          <p:nvPr/>
        </p:nvSpPr>
        <p:spPr>
          <a:xfrm>
            <a:off x="857249" y="5867400"/>
            <a:ext cx="5455189" cy="856388"/>
          </a:xfrm>
          <a:prstGeom prst="rect">
            <a:avLst/>
          </a:prstGeom>
          <a:solidFill>
            <a:srgbClr val="393E53"/>
          </a:solidFill>
          <a:ln w="19050">
            <a:solidFill>
              <a:srgbClr val="FBFBF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40360" marR="473709">
              <a:lnSpc>
                <a:spcPct val="159100"/>
              </a:lnSpc>
              <a:tabLst>
                <a:tab pos="1492250" algn="l"/>
                <a:tab pos="1853564" algn="l"/>
                <a:tab pos="2117725" algn="l"/>
                <a:tab pos="2280285" algn="l"/>
                <a:tab pos="3128645" algn="l"/>
                <a:tab pos="3465829" algn="l"/>
                <a:tab pos="3879850" algn="l"/>
              </a:tabLst>
            </a:pPr>
            <a:endParaRPr lang="en-US" sz="2400" spc="225" dirty="0">
              <a:solidFill>
                <a:srgbClr val="99D1D9"/>
              </a:solidFill>
              <a:latin typeface="Century Gothic" panose="020B0502020202020204" pitchFamily="34" charset="0"/>
              <a:cs typeface="Arial"/>
            </a:endParaRPr>
          </a:p>
          <a:p>
            <a:pPr marL="340360" marR="473709">
              <a:lnSpc>
                <a:spcPct val="159100"/>
              </a:lnSpc>
              <a:tabLst>
                <a:tab pos="1492250" algn="l"/>
                <a:tab pos="1853564" algn="l"/>
                <a:tab pos="2117725" algn="l"/>
                <a:tab pos="2280285" algn="l"/>
                <a:tab pos="3128645" algn="l"/>
                <a:tab pos="3465829" algn="l"/>
                <a:tab pos="3879850" algn="l"/>
              </a:tabLst>
            </a:pPr>
            <a:endParaRPr sz="1100" dirty="0">
              <a:latin typeface="Akzidenz-Grotesk Pro Light" panose="02000506040000020003" pitchFamily="50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9411" y="6019800"/>
            <a:ext cx="545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D1D9"/>
                </a:solidFill>
                <a:latin typeface="Century Gothic" panose="020B0502020202020204" pitchFamily="34" charset="0"/>
              </a:rPr>
              <a:t>Introduction &amp; Chapter 1</a:t>
            </a:r>
          </a:p>
        </p:txBody>
      </p:sp>
      <p:sp>
        <p:nvSpPr>
          <p:cNvPr id="4" name="Hexagon 3"/>
          <p:cNvSpPr/>
          <p:nvPr/>
        </p:nvSpPr>
        <p:spPr>
          <a:xfrm rot="5400000">
            <a:off x="818582" y="730867"/>
            <a:ext cx="854268" cy="728604"/>
          </a:xfrm>
          <a:prstGeom prst="hexagon">
            <a:avLst/>
          </a:prstGeom>
          <a:noFill/>
          <a:ln w="6350">
            <a:solidFill>
              <a:srgbClr val="FCFC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D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529714"/>
              </p:ext>
            </p:extLst>
          </p:nvPr>
        </p:nvGraphicFramePr>
        <p:xfrm>
          <a:off x="0" y="0"/>
          <a:ext cx="97536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Acrobat Document" r:id="rId4" imgW="9524904" imgH="9524839" progId="AcroExch.Document.DC">
                  <p:embed/>
                </p:oleObj>
              </mc:Choice>
              <mc:Fallback>
                <p:oleObj name="Acrobat Document" r:id="rId4" imgW="9524904" imgH="952483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753600" cy="731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5" name="TextBox 414"/>
          <p:cNvSpPr txBox="1"/>
          <p:nvPr/>
        </p:nvSpPr>
        <p:spPr>
          <a:xfrm>
            <a:off x="2984412" y="1879507"/>
            <a:ext cx="4404360" cy="43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Things to </a:t>
            </a:r>
            <a:r>
              <a:rPr lang="en-US" sz="3200" spc="-200" dirty="0">
                <a:solidFill>
                  <a:srgbClr val="393E53"/>
                </a:solidFill>
                <a:latin typeface="Monotype Corsiva" panose="03010101010201010101" pitchFamily="66" charset="0"/>
                <a:cs typeface="Arial"/>
              </a:rPr>
              <a:t>be Thankful  </a:t>
            </a: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for Today</a:t>
            </a:r>
          </a:p>
        </p:txBody>
      </p:sp>
      <p:sp>
        <p:nvSpPr>
          <p:cNvPr id="416" name="TextBox 415"/>
          <p:cNvSpPr txBox="1"/>
          <p:nvPr/>
        </p:nvSpPr>
        <p:spPr>
          <a:xfrm>
            <a:off x="2984412" y="2575870"/>
            <a:ext cx="3962400" cy="38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Breath awareness practice</a:t>
            </a:r>
          </a:p>
        </p:txBody>
      </p:sp>
      <p:sp>
        <p:nvSpPr>
          <p:cNvPr id="417" name="TextBox 416"/>
          <p:cNvSpPr txBox="1"/>
          <p:nvPr/>
        </p:nvSpPr>
        <p:spPr>
          <a:xfrm>
            <a:off x="3025140" y="3117309"/>
            <a:ext cx="2746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What’s in a word?</a:t>
            </a:r>
          </a:p>
        </p:txBody>
      </p:sp>
      <p:sp>
        <p:nvSpPr>
          <p:cNvPr id="418" name="TextBox 417"/>
          <p:cNvSpPr txBox="1"/>
          <p:nvPr/>
        </p:nvSpPr>
        <p:spPr>
          <a:xfrm>
            <a:off x="3025140" y="3895676"/>
            <a:ext cx="4023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" marR="309880">
              <a:lnSpc>
                <a:spcPts val="2400"/>
              </a:lnSpc>
              <a:spcBef>
                <a:spcPts val="1200"/>
              </a:spcBef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Quality of mind needed</a:t>
            </a:r>
          </a:p>
        </p:txBody>
      </p:sp>
      <p:sp>
        <p:nvSpPr>
          <p:cNvPr id="419" name="TextBox 418"/>
          <p:cNvSpPr txBox="1"/>
          <p:nvPr/>
        </p:nvSpPr>
        <p:spPr>
          <a:xfrm>
            <a:off x="3025140" y="4593666"/>
            <a:ext cx="4404360" cy="38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" marR="309880">
              <a:lnSpc>
                <a:spcPts val="2300"/>
              </a:lnSpc>
              <a:spcBef>
                <a:spcPts val="1200"/>
              </a:spcBef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Tricky brains (Old &amp; New)</a:t>
            </a:r>
          </a:p>
        </p:txBody>
      </p:sp>
      <p:sp>
        <p:nvSpPr>
          <p:cNvPr id="420" name="TextBox 419"/>
          <p:cNvSpPr txBox="1"/>
          <p:nvPr/>
        </p:nvSpPr>
        <p:spPr>
          <a:xfrm>
            <a:off x="3025140" y="5245877"/>
            <a:ext cx="4038600" cy="38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">
              <a:lnSpc>
                <a:spcPts val="2300"/>
              </a:lnSpc>
              <a:spcBef>
                <a:spcPts val="1200"/>
              </a:spcBef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Brain loops</a:t>
            </a:r>
          </a:p>
        </p:txBody>
      </p:sp>
      <p:sp>
        <p:nvSpPr>
          <p:cNvPr id="10" name="object 2"/>
          <p:cNvSpPr txBox="1"/>
          <p:nvPr/>
        </p:nvSpPr>
        <p:spPr>
          <a:xfrm>
            <a:off x="1905000" y="165520"/>
            <a:ext cx="571500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6000" b="1" spc="-100" dirty="0">
                <a:solidFill>
                  <a:srgbClr val="393E53"/>
                </a:solidFill>
                <a:latin typeface="Constantia" panose="02030602050306030303" pitchFamily="18" charset="0"/>
                <a:cs typeface="Constantia"/>
              </a:rPr>
              <a:t>Today’s Agenda</a:t>
            </a:r>
            <a:endParaRPr sz="6000" b="1" dirty="0">
              <a:solidFill>
                <a:srgbClr val="393E53"/>
              </a:solidFill>
              <a:latin typeface="Constantia" panose="02030602050306030303" pitchFamily="18" charset="0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119972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685800"/>
            <a:ext cx="8763000" cy="1549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6000"/>
              </a:lnSpc>
            </a:pPr>
            <a:r>
              <a:rPr lang="en-US" sz="6000" dirty="0"/>
              <a:t>Compassionate Exemplars</a:t>
            </a:r>
            <a:endParaRPr sz="60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457200" y="3082766"/>
            <a:ext cx="8915400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Famous people who have exemplified compassion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4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chemeClr val="bg1"/>
                </a:solidFill>
                <a:latin typeface="Century Gothic" panose="020B0502020202020204" pitchFamily="34" charset="0"/>
              </a:rPr>
              <a:t>What do they have in common?</a:t>
            </a:r>
          </a:p>
        </p:txBody>
      </p:sp>
    </p:spTree>
    <p:extLst>
      <p:ext uri="{BB962C8B-B14F-4D97-AF65-F5344CB8AC3E}">
        <p14:creationId xmlns:p14="http://schemas.microsoft.com/office/powerpoint/2010/main" val="249248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6200" y="0"/>
            <a:ext cx="98298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93194" y="597182"/>
            <a:ext cx="5316058" cy="1325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000"/>
              </a:lnSpc>
            </a:pPr>
            <a:r>
              <a:rPr lang="en-US" sz="6000" spc="-55" dirty="0"/>
              <a:t>What’s in a word?</a:t>
            </a:r>
            <a:endParaRPr sz="6000" spc="-80" dirty="0"/>
          </a:p>
        </p:txBody>
      </p:sp>
      <p:sp>
        <p:nvSpPr>
          <p:cNvPr id="50" name="object 3"/>
          <p:cNvSpPr/>
          <p:nvPr/>
        </p:nvSpPr>
        <p:spPr>
          <a:xfrm>
            <a:off x="-89211" y="0"/>
            <a:ext cx="3200400" cy="7315200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TextBox 52"/>
          <p:cNvSpPr txBox="1"/>
          <p:nvPr/>
        </p:nvSpPr>
        <p:spPr>
          <a:xfrm>
            <a:off x="3819610" y="3413674"/>
            <a:ext cx="4863226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US" sz="4000" spc="-100" dirty="0">
                <a:solidFill>
                  <a:srgbClr val="FFFFFF"/>
                </a:solidFill>
                <a:latin typeface="Century Gothic" panose="020B0502020202020204" pitchFamily="34" charset="0"/>
                <a:cs typeface="Constantia"/>
              </a:rPr>
              <a:t>What words do you associate with compassion?</a:t>
            </a:r>
            <a:endParaRPr lang="en-US" sz="4000" spc="-100" dirty="0">
              <a:latin typeface="Century Gothic" panose="020B0502020202020204" pitchFamily="34" charset="0"/>
              <a:cs typeface="Constant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2960006" cy="2851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05" y="1259800"/>
            <a:ext cx="2210367" cy="153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4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972175" cy="7315200"/>
          </a:xfrm>
          <a:custGeom>
            <a:avLst/>
            <a:gdLst/>
            <a:ahLst/>
            <a:cxnLst/>
            <a:rect l="l" t="t" r="r" b="b"/>
            <a:pathLst>
              <a:path w="5972175" h="7315200">
                <a:moveTo>
                  <a:pt x="0" y="0"/>
                </a:moveTo>
                <a:lnTo>
                  <a:pt x="5972175" y="0"/>
                </a:lnTo>
                <a:lnTo>
                  <a:pt x="5972175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72175" y="0"/>
            <a:ext cx="3781425" cy="7315200"/>
          </a:xfrm>
          <a:custGeom>
            <a:avLst/>
            <a:gdLst/>
            <a:ahLst/>
            <a:cxnLst/>
            <a:rect l="l" t="t" r="r" b="b"/>
            <a:pathLst>
              <a:path w="3781425" h="7315200">
                <a:moveTo>
                  <a:pt x="0" y="0"/>
                </a:moveTo>
                <a:lnTo>
                  <a:pt x="0" y="7315199"/>
                </a:lnTo>
                <a:lnTo>
                  <a:pt x="3781425" y="7315199"/>
                </a:lnTo>
                <a:lnTo>
                  <a:pt x="37814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5450" y="361823"/>
            <a:ext cx="5289550" cy="1549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6000"/>
              </a:lnSpc>
            </a:pPr>
            <a:r>
              <a:rPr lang="en-US" sz="6000" spc="-100" dirty="0"/>
              <a:t>Compassion Defined</a:t>
            </a:r>
            <a:endParaRPr sz="6000" spc="-100" dirty="0"/>
          </a:p>
        </p:txBody>
      </p:sp>
      <p:sp>
        <p:nvSpPr>
          <p:cNvPr id="5" name="object 5"/>
          <p:cNvSpPr txBox="1"/>
          <p:nvPr/>
        </p:nvSpPr>
        <p:spPr>
          <a:xfrm>
            <a:off x="425450" y="2971800"/>
            <a:ext cx="4538345" cy="2051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200"/>
              </a:lnSpc>
            </a:pPr>
            <a:r>
              <a:rPr sz="3200" spc="-100" dirty="0">
                <a:solidFill>
                  <a:srgbClr val="FFFFFF"/>
                </a:solidFill>
                <a:latin typeface="Century Gothic" panose="020B0502020202020204" pitchFamily="34" charset="0"/>
                <a:cs typeface="Constantia"/>
              </a:rPr>
              <a:t>Compassion is a</a:t>
            </a:r>
            <a:r>
              <a:rPr lang="en-US" sz="3200" spc="-100" dirty="0">
                <a:solidFill>
                  <a:srgbClr val="FFFFFF"/>
                </a:solidFill>
                <a:latin typeface="Century Gothic" panose="020B0502020202020204" pitchFamily="34" charset="0"/>
                <a:cs typeface="Constantia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Century Gothic" panose="020B0502020202020204" pitchFamily="34" charset="0"/>
                <a:cs typeface="Constantia"/>
              </a:rPr>
              <a:t>sensitivity to suffering in self and others,</a:t>
            </a:r>
            <a:r>
              <a:rPr lang="en-US" sz="3200" spc="-100" dirty="0">
                <a:solidFill>
                  <a:srgbClr val="FFFFFF"/>
                </a:solidFill>
                <a:latin typeface="Century Gothic" panose="020B0502020202020204" pitchFamily="34" charset="0"/>
                <a:cs typeface="Constantia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Century Gothic" panose="020B0502020202020204" pitchFamily="34" charset="0"/>
                <a:cs typeface="Constantia"/>
              </a:rPr>
              <a:t>with a</a:t>
            </a:r>
            <a:r>
              <a:rPr lang="en-US" sz="3200" spc="-100" dirty="0">
                <a:solidFill>
                  <a:srgbClr val="FFFFFF"/>
                </a:solidFill>
                <a:latin typeface="Century Gothic" panose="020B0502020202020204" pitchFamily="34" charset="0"/>
                <a:cs typeface="Constantia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Century Gothic" panose="020B0502020202020204" pitchFamily="34" charset="0"/>
                <a:cs typeface="Constantia"/>
              </a:rPr>
              <a:t>commitment to</a:t>
            </a:r>
            <a:r>
              <a:rPr lang="en-US" sz="3200" spc="-100" dirty="0">
                <a:solidFill>
                  <a:srgbClr val="FFFFFF"/>
                </a:solidFill>
                <a:latin typeface="Century Gothic" panose="020B0502020202020204" pitchFamily="34" charset="0"/>
                <a:cs typeface="Constantia"/>
              </a:rPr>
              <a:t> </a:t>
            </a:r>
            <a:r>
              <a:rPr sz="3200" spc="-100" dirty="0">
                <a:solidFill>
                  <a:srgbClr val="FFFFFF"/>
                </a:solidFill>
                <a:latin typeface="Century Gothic" panose="020B0502020202020204" pitchFamily="34" charset="0"/>
                <a:cs typeface="Constantia"/>
              </a:rPr>
              <a:t>alleviate and prevent it.</a:t>
            </a:r>
            <a:endParaRPr sz="3200" spc="-100" dirty="0">
              <a:latin typeface="Century Gothic" panose="020B0502020202020204" pitchFamily="34" charset="0"/>
              <a:cs typeface="Constant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76950" y="2286000"/>
            <a:ext cx="3600450" cy="2571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9296400" cy="780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6000"/>
              </a:lnSpc>
            </a:pPr>
            <a:r>
              <a:rPr lang="en-US" sz="6000" dirty="0"/>
              <a:t>Qualities of Mind Needed</a:t>
            </a:r>
            <a:endParaRPr sz="60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457200" y="2362200"/>
            <a:ext cx="8915400" cy="3754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Preparedness to </a:t>
            </a:r>
            <a:r>
              <a:rPr lang="en-US" sz="3600" b="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pay attention </a:t>
            </a:r>
            <a:r>
              <a:rPr lang="en-US" sz="3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to things that are difficult without turning away, avoiding, or switching off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9D1D9"/>
                </a:solidFill>
                <a:latin typeface="Century Gothic" panose="020B0502020202020204" pitchFamily="34" charset="0"/>
              </a:rPr>
              <a:t>Develop the courage to </a:t>
            </a:r>
            <a:r>
              <a:rPr lang="en-US" sz="3200" u="sng" dirty="0">
                <a:solidFill>
                  <a:srgbClr val="99D1D9"/>
                </a:solidFill>
                <a:latin typeface="Century Gothic" panose="020B0502020202020204" pitchFamily="34" charset="0"/>
              </a:rPr>
              <a:t>turn toward</a:t>
            </a:r>
            <a:r>
              <a:rPr lang="en-US" sz="3200" dirty="0">
                <a:solidFill>
                  <a:srgbClr val="99D1D9"/>
                </a:solidFill>
                <a:latin typeface="Century Gothic" panose="020B0502020202020204" pitchFamily="34" charset="0"/>
              </a:rPr>
              <a:t> difficulties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Develop </a:t>
            </a:r>
            <a:r>
              <a:rPr lang="en-US" sz="3600" b="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wisdom</a:t>
            </a:r>
            <a:r>
              <a:rPr lang="en-US" sz="3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  <a:r>
              <a:rPr lang="en-US" sz="3600" b="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skills</a:t>
            </a:r>
            <a:r>
              <a:rPr lang="en-US" sz="3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 to help</a:t>
            </a:r>
          </a:p>
        </p:txBody>
      </p:sp>
    </p:spTree>
    <p:extLst>
      <p:ext uri="{BB962C8B-B14F-4D97-AF65-F5344CB8AC3E}">
        <p14:creationId xmlns:p14="http://schemas.microsoft.com/office/powerpoint/2010/main" val="63120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9296400" cy="780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ts val="6000"/>
              </a:lnSpc>
            </a:pPr>
            <a:r>
              <a:rPr lang="en-US" sz="6000" dirty="0"/>
              <a:t>We have tricky brains</a:t>
            </a:r>
            <a:endParaRPr sz="60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304800" y="2362200"/>
            <a:ext cx="9296400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 cornerstone of compassion is wisdom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Need to understand our brains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sz="22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Ability to think, imagine, plan, reflect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Positive and negative</a:t>
            </a:r>
          </a:p>
        </p:txBody>
      </p:sp>
    </p:spTree>
    <p:extLst>
      <p:ext uri="{BB962C8B-B14F-4D97-AF65-F5344CB8AC3E}">
        <p14:creationId xmlns:p14="http://schemas.microsoft.com/office/powerpoint/2010/main" val="52232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</TotalTime>
  <Words>410</Words>
  <Application>Microsoft Office PowerPoint</Application>
  <PresentationFormat>Custom</PresentationFormat>
  <Paragraphs>106</Paragraphs>
  <Slides>15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Akzidenz-Grotesk Pro Light</vt:lpstr>
      <vt:lpstr>Arial</vt:lpstr>
      <vt:lpstr>Arial Narrow</vt:lpstr>
      <vt:lpstr>Calibri</vt:lpstr>
      <vt:lpstr>Century Gothic</vt:lpstr>
      <vt:lpstr>Constantia</vt:lpstr>
      <vt:lpstr>Monotype Corsiva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Compassionate Exemplars</vt:lpstr>
      <vt:lpstr>What’s in a word?</vt:lpstr>
      <vt:lpstr>Compassion Defined</vt:lpstr>
      <vt:lpstr>Qualities of Mind Needed</vt:lpstr>
      <vt:lpstr>We have tricky brains</vt:lpstr>
      <vt:lpstr>3 main parts of your brain </vt:lpstr>
      <vt:lpstr>Old Brain</vt:lpstr>
      <vt:lpstr>New Brain</vt:lpstr>
      <vt:lpstr>Old and New ‘Loops’</vt:lpstr>
      <vt:lpstr>Old and New ‘Loops’</vt:lpstr>
      <vt:lpstr>What ‘loops’ have you experienced?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Compassion_Week 1_PPT</dc:title>
  <dc:creator>Cory Gassner</dc:creator>
  <cp:keywords>DADAWxQLAO8</cp:keywords>
  <cp:lastModifiedBy>Amy Reesing</cp:lastModifiedBy>
  <cp:revision>79</cp:revision>
  <cp:lastPrinted>2018-08-21T17:30:01Z</cp:lastPrinted>
  <dcterms:created xsi:type="dcterms:W3CDTF">2018-08-14T14:48:58Z</dcterms:created>
  <dcterms:modified xsi:type="dcterms:W3CDTF">2019-10-28T00:25:42Z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2018-08-14T00:00:00Z</vt:filetime>
  </property>
  <property fmtid="{D5CDD505-2E9C-101B-9397-08002B2CF9AE}" pid="3" name="Creator">
    <vt:lpwstr>Canva</vt:lpwstr>
  </property>
  <property fmtid="{D5CDD505-2E9C-101B-9397-08002B2CF9AE}" pid="4" name="LastSaved">
    <vt:filetime>2018-08-14T00:00:00Z</vt:filetime>
  </property>
</Properties>
</file>