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83" r:id="rId2"/>
    <p:sldId id="279" r:id="rId3"/>
    <p:sldId id="280" r:id="rId4"/>
    <p:sldId id="281" r:id="rId5"/>
    <p:sldId id="282" r:id="rId6"/>
    <p:sldId id="266" r:id="rId7"/>
    <p:sldId id="267" r:id="rId8"/>
    <p:sldId id="268" r:id="rId9"/>
    <p:sldId id="269" r:id="rId10"/>
    <p:sldId id="270" r:id="rId11"/>
    <p:sldId id="271" r:id="rId12"/>
    <p:sldId id="273" r:id="rId13"/>
    <p:sldId id="274" r:id="rId14"/>
    <p:sldId id="277" r:id="rId15"/>
    <p:sldId id="278" r:id="rId16"/>
    <p:sldId id="276" r:id="rId17"/>
  </p:sldIdLst>
  <p:sldSz cx="9753600" cy="7315200"/>
  <p:notesSz cx="9753600" cy="7315200"/>
  <p:embeddedFontLst>
    <p:embeddedFont>
      <p:font typeface="Akzidenz-Grotesk Pro Med" panose="02000603030000020004" pitchFamily="50" charset="0"/>
      <p:regular r:id="rId19"/>
      <p:italic r:id="rId20"/>
    </p:embeddedFont>
    <p:embeddedFont>
      <p:font typeface="Akzidenz-Grotesk Pro Bold" panose="02000803050000020004" pitchFamily="50" charset="0"/>
      <p:bold r:id="rId21"/>
      <p:boldItalic r:id="rId22"/>
    </p:embeddedFont>
    <p:embeddedFont>
      <p:font typeface="Calibri" panose="020F0502020204030204" pitchFamily="34" charset="0"/>
      <p:regular r:id="rId23"/>
      <p:bold r:id="rId24"/>
      <p:italic r:id="rId25"/>
      <p:boldItalic r:id="rId26"/>
    </p:embeddedFont>
    <p:embeddedFont>
      <p:font typeface="Akzidenz-Grotesk Pro Super" panose="02000503050000020004" pitchFamily="50" charset="0"/>
      <p:bold r:id="rId27"/>
      <p:boldItalic r:id="rId28"/>
    </p:embeddedFont>
    <p:embeddedFont>
      <p:font typeface="Akzidenz-Grotesk Pro Light" panose="02000506040000020003" pitchFamily="50" charset="0"/>
      <p:regular r:id="rId29"/>
      <p:italic r:id="rId30"/>
    </p:embeddedFont>
    <p:embeddedFont>
      <p:font typeface="Akzidenz-Grotesk Pro Regular" panose="02000503030000020003" pitchFamily="50" charset="0"/>
      <p:regular r:id="rId31"/>
      <p:italic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1D0"/>
    <a:srgbClr val="FCFCF4"/>
    <a:srgbClr val="3A3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51" autoAdjust="0"/>
  </p:normalViewPr>
  <p:slideViewPr>
    <p:cSldViewPr>
      <p:cViewPr varScale="1">
        <p:scale>
          <a:sx n="86" d="100"/>
          <a:sy n="86" d="100"/>
        </p:scale>
        <p:origin x="1566"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5925" cy="366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524500" y="0"/>
            <a:ext cx="4227513" cy="366713"/>
          </a:xfrm>
          <a:prstGeom prst="rect">
            <a:avLst/>
          </a:prstGeom>
        </p:spPr>
        <p:txBody>
          <a:bodyPr vert="horz" lIns="91440" tIns="45720" rIns="91440" bIns="45720" rtlCol="0"/>
          <a:lstStyle>
            <a:lvl1pPr algn="r">
              <a:defRPr sz="1200"/>
            </a:lvl1pPr>
          </a:lstStyle>
          <a:p>
            <a:fld id="{9735954C-6006-4057-A825-B78D0BC0357C}" type="datetimeFigureOut">
              <a:rPr lang="en-US" smtClean="0"/>
              <a:t>10/16/2019</a:t>
            </a:fld>
            <a:endParaRPr lang="en-US" dirty="0"/>
          </a:p>
        </p:txBody>
      </p:sp>
      <p:sp>
        <p:nvSpPr>
          <p:cNvPr id="4" name="Slide Image Placeholder 3"/>
          <p:cNvSpPr>
            <a:spLocks noGrp="1" noRot="1" noChangeAspect="1"/>
          </p:cNvSpPr>
          <p:nvPr>
            <p:ph type="sldImg" idx="2"/>
          </p:nvPr>
        </p:nvSpPr>
        <p:spPr>
          <a:xfrm>
            <a:off x="3230563" y="914400"/>
            <a:ext cx="3292475" cy="24685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74725" y="3521075"/>
            <a:ext cx="7804150" cy="28797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4225925" cy="3667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524500" y="6948488"/>
            <a:ext cx="4227513" cy="366712"/>
          </a:xfrm>
          <a:prstGeom prst="rect">
            <a:avLst/>
          </a:prstGeom>
        </p:spPr>
        <p:txBody>
          <a:bodyPr vert="horz" lIns="91440" tIns="45720" rIns="91440" bIns="45720" rtlCol="0" anchor="b"/>
          <a:lstStyle>
            <a:lvl1pPr algn="r">
              <a:defRPr sz="1200"/>
            </a:lvl1pPr>
          </a:lstStyle>
          <a:p>
            <a:fld id="{ED099ECD-1829-4749-88EF-D11E73D9872A}" type="slidenum">
              <a:rPr lang="en-US" smtClean="0"/>
              <a:t>‹#›</a:t>
            </a:fld>
            <a:endParaRPr lang="en-US" dirty="0"/>
          </a:p>
        </p:txBody>
      </p:sp>
    </p:spTree>
    <p:extLst>
      <p:ext uri="{BB962C8B-B14F-4D97-AF65-F5344CB8AC3E}">
        <p14:creationId xmlns:p14="http://schemas.microsoft.com/office/powerpoint/2010/main" val="410698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Discussion Question: </a:t>
            </a:r>
            <a:r>
              <a:rPr lang="en-US" sz="1200" kern="1200" dirty="0" smtClean="0">
                <a:solidFill>
                  <a:schemeClr val="tx1"/>
                </a:solidFill>
                <a:effectLst/>
                <a:latin typeface="+mn-lt"/>
                <a:ea typeface="+mn-ea"/>
                <a:cs typeface="+mn-cs"/>
              </a:rPr>
              <a:t>We tend to show more consistent empathy to people who are similar to us and less consistent empathy to people who are less similar to us. How do your assumptions of similarities/dissimilarities with others affect your capacity for empathy toward other individuals?</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Solidarity List</a:t>
            </a:r>
          </a:p>
          <a:p>
            <a:endParaRPr lang="en-US" dirty="0"/>
          </a:p>
        </p:txBody>
      </p:sp>
      <p:sp>
        <p:nvSpPr>
          <p:cNvPr id="4" name="Slide Number Placeholder 3"/>
          <p:cNvSpPr>
            <a:spLocks noGrp="1"/>
          </p:cNvSpPr>
          <p:nvPr>
            <p:ph type="sldNum" sz="quarter" idx="10"/>
          </p:nvPr>
        </p:nvSpPr>
        <p:spPr/>
        <p:txBody>
          <a:bodyPr/>
          <a:lstStyle/>
          <a:p>
            <a:fld id="{ED099ECD-1829-4749-88EF-D11E73D9872A}" type="slidenum">
              <a:rPr lang="en-US" smtClean="0"/>
              <a:t>5</a:t>
            </a:fld>
            <a:endParaRPr lang="en-US" dirty="0"/>
          </a:p>
        </p:txBody>
      </p:sp>
    </p:spTree>
    <p:extLst>
      <p:ext uri="{BB962C8B-B14F-4D97-AF65-F5344CB8AC3E}">
        <p14:creationId xmlns:p14="http://schemas.microsoft.com/office/powerpoint/2010/main" val="62894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Understanding Perception Differences</a:t>
            </a:r>
          </a:p>
          <a:p>
            <a:endParaRPr lang="en-US" dirty="0"/>
          </a:p>
        </p:txBody>
      </p:sp>
      <p:sp>
        <p:nvSpPr>
          <p:cNvPr id="4" name="Slide Number Placeholder 3"/>
          <p:cNvSpPr>
            <a:spLocks noGrp="1"/>
          </p:cNvSpPr>
          <p:nvPr>
            <p:ph type="sldNum" sz="quarter" idx="10"/>
          </p:nvPr>
        </p:nvSpPr>
        <p:spPr/>
        <p:txBody>
          <a:bodyPr/>
          <a:lstStyle/>
          <a:p>
            <a:fld id="{ED099ECD-1829-4749-88EF-D11E73D9872A}" type="slidenum">
              <a:rPr lang="en-US" smtClean="0"/>
              <a:t>15</a:t>
            </a:fld>
            <a:endParaRPr lang="en-US" dirty="0"/>
          </a:p>
        </p:txBody>
      </p:sp>
    </p:spTree>
    <p:extLst>
      <p:ext uri="{BB962C8B-B14F-4D97-AF65-F5344CB8AC3E}">
        <p14:creationId xmlns:p14="http://schemas.microsoft.com/office/powerpoint/2010/main" val="342979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31520" y="2267712"/>
            <a:ext cx="8290560" cy="153619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FBFBF4"/>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rgbClr val="393E53"/>
                </a:solidFill>
                <a:latin typeface="Akzidenz-Grotesk Pro Light"/>
                <a:cs typeface="Akzidenz-Grotesk Pro Light"/>
              </a:defRPr>
            </a:lvl1pPr>
          </a:lstStyle>
          <a:p>
            <a:endParaRPr/>
          </a:p>
        </p:txBody>
      </p:sp>
      <p:sp>
        <p:nvSpPr>
          <p:cNvPr id="3" name="Holder 3"/>
          <p:cNvSpPr>
            <a:spLocks noGrp="1"/>
          </p:cNvSpPr>
          <p:nvPr>
            <p:ph type="body" idx="1"/>
          </p:nvPr>
        </p:nvSpPr>
        <p:spPr/>
        <p:txBody>
          <a:bodyPr lIns="0" tIns="0" rIns="0" bIns="0"/>
          <a:lstStyle>
            <a:lvl1pPr>
              <a:defRPr sz="2350" b="0" i="0">
                <a:solidFill>
                  <a:srgbClr val="393E53"/>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393E53"/>
                </a:solidFill>
                <a:latin typeface="Akzidenz-Grotesk Pro Light"/>
                <a:cs typeface="Akzidenz-Grotesk Pro Light"/>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393E53"/>
                </a:solidFill>
                <a:latin typeface="Akzidenz-Grotesk Pro Light"/>
                <a:cs typeface="Akzidenz-Grotesk Pro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5475" y="2365289"/>
            <a:ext cx="4256405" cy="1054735"/>
          </a:xfrm>
          <a:prstGeom prst="rect">
            <a:avLst/>
          </a:prstGeom>
        </p:spPr>
        <p:txBody>
          <a:bodyPr wrap="square" lIns="0" tIns="0" rIns="0" bIns="0">
            <a:spAutoFit/>
          </a:bodyPr>
          <a:lstStyle>
            <a:lvl1pPr>
              <a:defRPr sz="1800" b="0" i="0">
                <a:solidFill>
                  <a:srgbClr val="393E53"/>
                </a:solidFill>
                <a:latin typeface="Akzidenz-Grotesk Pro Light"/>
                <a:cs typeface="Akzidenz-Grotesk Pro Light"/>
              </a:defRPr>
            </a:lvl1pPr>
          </a:lstStyle>
          <a:p>
            <a:endParaRPr/>
          </a:p>
        </p:txBody>
      </p:sp>
      <p:sp>
        <p:nvSpPr>
          <p:cNvPr id="3" name="Holder 3"/>
          <p:cNvSpPr>
            <a:spLocks noGrp="1"/>
          </p:cNvSpPr>
          <p:nvPr>
            <p:ph type="body" idx="1"/>
          </p:nvPr>
        </p:nvSpPr>
        <p:spPr>
          <a:xfrm>
            <a:off x="187959" y="1734566"/>
            <a:ext cx="9377680" cy="4794884"/>
          </a:xfrm>
          <a:prstGeom prst="rect">
            <a:avLst/>
          </a:prstGeom>
        </p:spPr>
        <p:txBody>
          <a:bodyPr wrap="square" lIns="0" tIns="0" rIns="0" bIns="0">
            <a:spAutoFit/>
          </a:bodyPr>
          <a:lstStyle>
            <a:lvl1pPr>
              <a:defRPr sz="2350" b="0" i="0">
                <a:solidFill>
                  <a:srgbClr val="393E53"/>
                </a:solidFill>
                <a:latin typeface="Tahoma"/>
                <a:cs typeface="Tahoma"/>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46"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sz="1801" dirty="0"/>
          </a:p>
        </p:txBody>
      </p:sp>
      <p:sp>
        <p:nvSpPr>
          <p:cNvPr id="3" name="object 3"/>
          <p:cNvSpPr/>
          <p:nvPr/>
        </p:nvSpPr>
        <p:spPr>
          <a:xfrm>
            <a:off x="881573" y="677975"/>
            <a:ext cx="739140" cy="308611"/>
          </a:xfrm>
          <a:custGeom>
            <a:avLst/>
            <a:gdLst/>
            <a:ahLst/>
            <a:cxnLst/>
            <a:rect l="l" t="t" r="r" b="b"/>
            <a:pathLst>
              <a:path w="739140" h="308609">
                <a:moveTo>
                  <a:pt x="0" y="308063"/>
                </a:moveTo>
                <a:lnTo>
                  <a:pt x="0" y="211931"/>
                </a:lnTo>
                <a:lnTo>
                  <a:pt x="369269" y="0"/>
                </a:lnTo>
                <a:lnTo>
                  <a:pt x="738538" y="211931"/>
                </a:lnTo>
                <a:lnTo>
                  <a:pt x="738538" y="308063"/>
                </a:lnTo>
                <a:lnTo>
                  <a:pt x="718531" y="308063"/>
                </a:lnTo>
                <a:lnTo>
                  <a:pt x="718531" y="223460"/>
                </a:lnTo>
                <a:lnTo>
                  <a:pt x="369269" y="23058"/>
                </a:lnTo>
                <a:lnTo>
                  <a:pt x="20006" y="223460"/>
                </a:lnTo>
                <a:lnTo>
                  <a:pt x="20006" y="308063"/>
                </a:lnTo>
                <a:lnTo>
                  <a:pt x="0" y="308063"/>
                </a:lnTo>
                <a:close/>
              </a:path>
            </a:pathLst>
          </a:custGeom>
          <a:solidFill>
            <a:srgbClr val="FBFBF4"/>
          </a:solidFill>
        </p:spPr>
        <p:txBody>
          <a:bodyPr wrap="square" lIns="0" tIns="0" rIns="0" bIns="0" rtlCol="0"/>
          <a:lstStyle/>
          <a:p>
            <a:endParaRPr sz="1801"/>
          </a:p>
        </p:txBody>
      </p:sp>
      <p:sp>
        <p:nvSpPr>
          <p:cNvPr id="4" name="object 4"/>
          <p:cNvSpPr/>
          <p:nvPr/>
        </p:nvSpPr>
        <p:spPr>
          <a:xfrm>
            <a:off x="891577" y="984344"/>
            <a:ext cx="0" cy="231775"/>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801"/>
          </a:p>
        </p:txBody>
      </p:sp>
      <p:sp>
        <p:nvSpPr>
          <p:cNvPr id="5" name="object 5"/>
          <p:cNvSpPr/>
          <p:nvPr/>
        </p:nvSpPr>
        <p:spPr>
          <a:xfrm>
            <a:off x="1610107" y="984344"/>
            <a:ext cx="0" cy="231775"/>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801"/>
          </a:p>
        </p:txBody>
      </p:sp>
      <p:sp>
        <p:nvSpPr>
          <p:cNvPr id="6" name="object 6"/>
          <p:cNvSpPr/>
          <p:nvPr/>
        </p:nvSpPr>
        <p:spPr>
          <a:xfrm>
            <a:off x="881573" y="1214245"/>
            <a:ext cx="739140" cy="308611"/>
          </a:xfrm>
          <a:custGeom>
            <a:avLst/>
            <a:gdLst/>
            <a:ahLst/>
            <a:cxnLst/>
            <a:rect l="l" t="t" r="r" b="b"/>
            <a:pathLst>
              <a:path w="739140" h="308609">
                <a:moveTo>
                  <a:pt x="0" y="96132"/>
                </a:moveTo>
                <a:lnTo>
                  <a:pt x="0" y="0"/>
                </a:lnTo>
                <a:lnTo>
                  <a:pt x="20006" y="0"/>
                </a:lnTo>
                <a:lnTo>
                  <a:pt x="20006" y="84602"/>
                </a:lnTo>
                <a:lnTo>
                  <a:pt x="369269" y="285005"/>
                </a:lnTo>
                <a:lnTo>
                  <a:pt x="718531" y="84602"/>
                </a:lnTo>
                <a:lnTo>
                  <a:pt x="718531" y="0"/>
                </a:lnTo>
                <a:lnTo>
                  <a:pt x="738538" y="0"/>
                </a:lnTo>
                <a:lnTo>
                  <a:pt x="738538" y="96132"/>
                </a:lnTo>
                <a:lnTo>
                  <a:pt x="369269" y="308063"/>
                </a:lnTo>
                <a:lnTo>
                  <a:pt x="0" y="96132"/>
                </a:lnTo>
                <a:close/>
              </a:path>
            </a:pathLst>
          </a:custGeom>
          <a:solidFill>
            <a:srgbClr val="FBFBF4"/>
          </a:solidFill>
        </p:spPr>
        <p:txBody>
          <a:bodyPr wrap="square" lIns="0" tIns="0" rIns="0" bIns="0" rtlCol="0"/>
          <a:lstStyle/>
          <a:p>
            <a:endParaRPr sz="1801"/>
          </a:p>
        </p:txBody>
      </p:sp>
      <p:sp>
        <p:nvSpPr>
          <p:cNvPr id="7" name="object 7"/>
          <p:cNvSpPr txBox="1"/>
          <p:nvPr/>
        </p:nvSpPr>
        <p:spPr>
          <a:xfrm>
            <a:off x="1106019" y="915783"/>
            <a:ext cx="249554" cy="415498"/>
          </a:xfrm>
          <a:prstGeom prst="rect">
            <a:avLst/>
          </a:prstGeom>
        </p:spPr>
        <p:txBody>
          <a:bodyPr vert="horz" wrap="square" lIns="0" tIns="0" rIns="0" bIns="0" rtlCol="0">
            <a:spAutoFit/>
          </a:bodyPr>
          <a:lstStyle/>
          <a:p>
            <a:pPr marL="12700"/>
            <a:r>
              <a:rPr sz="2700" spc="246" dirty="0">
                <a:solidFill>
                  <a:srgbClr val="FBFBF4"/>
                </a:solidFill>
                <a:latin typeface="Akzidenz-Grotesk Pro Regular" panose="02000503030000020003" pitchFamily="50" charset="0"/>
                <a:cs typeface="Tahoma"/>
              </a:rPr>
              <a:t>E</a:t>
            </a:r>
            <a:endParaRPr sz="2700" dirty="0">
              <a:latin typeface="Akzidenz-Grotesk Pro Regular" panose="02000503030000020003" pitchFamily="50" charset="0"/>
              <a:cs typeface="Tahoma"/>
            </a:endParaRPr>
          </a:p>
        </p:txBody>
      </p:sp>
      <p:sp>
        <p:nvSpPr>
          <p:cNvPr id="8" name="object 8"/>
          <p:cNvSpPr txBox="1"/>
          <p:nvPr/>
        </p:nvSpPr>
        <p:spPr>
          <a:xfrm>
            <a:off x="1835157" y="817117"/>
            <a:ext cx="3215641" cy="626069"/>
          </a:xfrm>
          <a:prstGeom prst="rect">
            <a:avLst/>
          </a:prstGeom>
        </p:spPr>
        <p:txBody>
          <a:bodyPr vert="horz" wrap="square" lIns="0" tIns="0" rIns="0" bIns="0" rtlCol="0">
            <a:spAutoFit/>
          </a:bodyPr>
          <a:lstStyle/>
          <a:p>
            <a:pPr marL="12700"/>
            <a:r>
              <a:rPr sz="1701" spc="409" dirty="0">
                <a:solidFill>
                  <a:srgbClr val="FBFBF4"/>
                </a:solidFill>
                <a:latin typeface="Akzidenz-Grotesk Pro Light"/>
                <a:cs typeface="Akzidenz-Grotesk Pro Light"/>
              </a:rPr>
              <a:t>U</a:t>
            </a:r>
            <a:r>
              <a:rPr sz="1701" spc="76" dirty="0">
                <a:solidFill>
                  <a:srgbClr val="FBFBF4"/>
                </a:solidFill>
                <a:latin typeface="Akzidenz-Grotesk Pro Light"/>
                <a:cs typeface="Akzidenz-Grotesk Pro Light"/>
              </a:rPr>
              <a:t> </a:t>
            </a:r>
            <a:r>
              <a:rPr sz="1701" spc="421" dirty="0">
                <a:solidFill>
                  <a:srgbClr val="FBFBF4"/>
                </a:solidFill>
                <a:latin typeface="Akzidenz-Grotesk Pro Light"/>
                <a:cs typeface="Akzidenz-Grotesk Pro Light"/>
              </a:rPr>
              <a:t>N</a:t>
            </a:r>
            <a:r>
              <a:rPr sz="1701" spc="76" dirty="0">
                <a:solidFill>
                  <a:srgbClr val="FBFBF4"/>
                </a:solidFill>
                <a:latin typeface="Akzidenz-Grotesk Pro Light"/>
                <a:cs typeface="Akzidenz-Grotesk Pro Light"/>
              </a:rPr>
              <a:t> </a:t>
            </a:r>
            <a:r>
              <a:rPr sz="1701" spc="409" dirty="0">
                <a:solidFill>
                  <a:srgbClr val="FBFBF4"/>
                </a:solidFill>
                <a:latin typeface="Akzidenz-Grotesk Pro Light"/>
                <a:cs typeface="Akzidenz-Grotesk Pro Light"/>
              </a:rPr>
              <a:t>D</a:t>
            </a:r>
            <a:r>
              <a:rPr sz="1701" spc="76" dirty="0">
                <a:solidFill>
                  <a:srgbClr val="FBFBF4"/>
                </a:solidFill>
                <a:latin typeface="Akzidenz-Grotesk Pro Light"/>
                <a:cs typeface="Akzidenz-Grotesk Pro Light"/>
              </a:rPr>
              <a:t> </a:t>
            </a:r>
            <a:r>
              <a:rPr sz="1701" spc="362" dirty="0">
                <a:solidFill>
                  <a:srgbClr val="FBFBF4"/>
                </a:solidFill>
                <a:latin typeface="Akzidenz-Grotesk Pro Light"/>
                <a:cs typeface="Akzidenz-Grotesk Pro Light"/>
              </a:rPr>
              <a:t>E</a:t>
            </a:r>
            <a:r>
              <a:rPr sz="1701" spc="76" dirty="0">
                <a:solidFill>
                  <a:srgbClr val="FBFBF4"/>
                </a:solidFill>
                <a:latin typeface="Akzidenz-Grotesk Pro Light"/>
                <a:cs typeface="Akzidenz-Grotesk Pro Light"/>
              </a:rPr>
              <a:t> </a:t>
            </a:r>
            <a:r>
              <a:rPr sz="1701" spc="385" dirty="0">
                <a:solidFill>
                  <a:srgbClr val="FBFBF4"/>
                </a:solidFill>
                <a:latin typeface="Akzidenz-Grotesk Pro Light"/>
                <a:cs typeface="Akzidenz-Grotesk Pro Light"/>
              </a:rPr>
              <a:t>R</a:t>
            </a:r>
            <a:r>
              <a:rPr sz="1701" spc="76" dirty="0">
                <a:solidFill>
                  <a:srgbClr val="FBFBF4"/>
                </a:solidFill>
                <a:latin typeface="Akzidenz-Grotesk Pro Light"/>
                <a:cs typeface="Akzidenz-Grotesk Pro Light"/>
              </a:rPr>
              <a:t> </a:t>
            </a:r>
            <a:r>
              <a:rPr sz="1701" spc="362" dirty="0">
                <a:solidFill>
                  <a:srgbClr val="FBFBF4"/>
                </a:solidFill>
                <a:latin typeface="Akzidenz-Grotesk Pro Light"/>
                <a:cs typeface="Akzidenz-Grotesk Pro Light"/>
              </a:rPr>
              <a:t>S</a:t>
            </a:r>
            <a:r>
              <a:rPr sz="1701" spc="76" dirty="0">
                <a:solidFill>
                  <a:srgbClr val="FBFBF4"/>
                </a:solidFill>
                <a:latin typeface="Akzidenz-Grotesk Pro Light"/>
                <a:cs typeface="Akzidenz-Grotesk Pro Light"/>
              </a:rPr>
              <a:t> </a:t>
            </a:r>
            <a:r>
              <a:rPr sz="1701" spc="325" dirty="0">
                <a:solidFill>
                  <a:srgbClr val="FBFBF4"/>
                </a:solidFill>
                <a:latin typeface="Akzidenz-Grotesk Pro Light"/>
                <a:cs typeface="Akzidenz-Grotesk Pro Light"/>
              </a:rPr>
              <a:t>T</a:t>
            </a:r>
            <a:r>
              <a:rPr sz="1701" spc="76" dirty="0">
                <a:solidFill>
                  <a:srgbClr val="FBFBF4"/>
                </a:solidFill>
                <a:latin typeface="Akzidenz-Grotesk Pro Light"/>
                <a:cs typeface="Akzidenz-Grotesk Pro Light"/>
              </a:rPr>
              <a:t> </a:t>
            </a:r>
            <a:r>
              <a:rPr sz="1701" spc="385" dirty="0">
                <a:solidFill>
                  <a:srgbClr val="FBFBF4"/>
                </a:solidFill>
                <a:latin typeface="Akzidenz-Grotesk Pro Light"/>
                <a:cs typeface="Akzidenz-Grotesk Pro Light"/>
              </a:rPr>
              <a:t>A</a:t>
            </a:r>
            <a:r>
              <a:rPr sz="1701" spc="76" dirty="0">
                <a:solidFill>
                  <a:srgbClr val="FBFBF4"/>
                </a:solidFill>
                <a:latin typeface="Akzidenz-Grotesk Pro Light"/>
                <a:cs typeface="Akzidenz-Grotesk Pro Light"/>
              </a:rPr>
              <a:t> </a:t>
            </a:r>
            <a:r>
              <a:rPr sz="1701" spc="421" dirty="0">
                <a:solidFill>
                  <a:srgbClr val="FBFBF4"/>
                </a:solidFill>
                <a:latin typeface="Akzidenz-Grotesk Pro Light"/>
                <a:cs typeface="Akzidenz-Grotesk Pro Light"/>
              </a:rPr>
              <a:t>N</a:t>
            </a:r>
            <a:r>
              <a:rPr sz="1701" spc="76" dirty="0">
                <a:solidFill>
                  <a:srgbClr val="FBFBF4"/>
                </a:solidFill>
                <a:latin typeface="Akzidenz-Grotesk Pro Light"/>
                <a:cs typeface="Akzidenz-Grotesk Pro Light"/>
              </a:rPr>
              <a:t> </a:t>
            </a:r>
            <a:r>
              <a:rPr sz="1701" spc="409" dirty="0">
                <a:solidFill>
                  <a:srgbClr val="FBFBF4"/>
                </a:solidFill>
                <a:latin typeface="Akzidenz-Grotesk Pro Light"/>
                <a:cs typeface="Akzidenz-Grotesk Pro Light"/>
              </a:rPr>
              <a:t>D</a:t>
            </a:r>
            <a:r>
              <a:rPr sz="1701" spc="76" dirty="0">
                <a:solidFill>
                  <a:srgbClr val="FBFBF4"/>
                </a:solidFill>
                <a:latin typeface="Akzidenz-Grotesk Pro Light"/>
                <a:cs typeface="Akzidenz-Grotesk Pro Light"/>
              </a:rPr>
              <a:t> </a:t>
            </a:r>
            <a:r>
              <a:rPr sz="1701" spc="135" dirty="0">
                <a:solidFill>
                  <a:srgbClr val="FBFBF4"/>
                </a:solidFill>
                <a:latin typeface="Akzidenz-Grotesk Pro Light"/>
                <a:cs typeface="Akzidenz-Grotesk Pro Light"/>
              </a:rPr>
              <a:t>I</a:t>
            </a:r>
            <a:r>
              <a:rPr sz="1701" spc="76" dirty="0">
                <a:solidFill>
                  <a:srgbClr val="FBFBF4"/>
                </a:solidFill>
                <a:latin typeface="Akzidenz-Grotesk Pro Light"/>
                <a:cs typeface="Akzidenz-Grotesk Pro Light"/>
              </a:rPr>
              <a:t> </a:t>
            </a:r>
            <a:r>
              <a:rPr sz="1701" spc="421" dirty="0">
                <a:solidFill>
                  <a:srgbClr val="FBFBF4"/>
                </a:solidFill>
                <a:latin typeface="Akzidenz-Grotesk Pro Light"/>
                <a:cs typeface="Akzidenz-Grotesk Pro Light"/>
              </a:rPr>
              <a:t>N</a:t>
            </a:r>
            <a:r>
              <a:rPr sz="1701" spc="76" dirty="0">
                <a:solidFill>
                  <a:srgbClr val="FBFBF4"/>
                </a:solidFill>
                <a:latin typeface="Akzidenz-Grotesk Pro Light"/>
                <a:cs typeface="Akzidenz-Grotesk Pro Light"/>
              </a:rPr>
              <a:t> </a:t>
            </a:r>
            <a:r>
              <a:rPr sz="1701" spc="421" dirty="0">
                <a:solidFill>
                  <a:srgbClr val="FBFBF4"/>
                </a:solidFill>
                <a:latin typeface="Akzidenz-Grotesk Pro Light"/>
                <a:cs typeface="Akzidenz-Grotesk Pro Light"/>
              </a:rPr>
              <a:t>G</a:t>
            </a:r>
            <a:endParaRPr sz="1701" dirty="0">
              <a:latin typeface="Akzidenz-Grotesk Pro Light"/>
              <a:cs typeface="Akzidenz-Grotesk Pro Light"/>
            </a:endParaRPr>
          </a:p>
          <a:p>
            <a:pPr marL="12700">
              <a:spcBef>
                <a:spcPts val="810"/>
              </a:spcBef>
            </a:pPr>
            <a:r>
              <a:rPr sz="1701" spc="362" dirty="0">
                <a:solidFill>
                  <a:srgbClr val="FBFBF4"/>
                </a:solidFill>
                <a:latin typeface="Akzidenz-Grotesk Pro Light"/>
                <a:cs typeface="Akzidenz-Grotesk Pro Light"/>
              </a:rPr>
              <a:t>E</a:t>
            </a:r>
            <a:r>
              <a:rPr sz="1701" spc="71" dirty="0">
                <a:solidFill>
                  <a:srgbClr val="FBFBF4"/>
                </a:solidFill>
                <a:latin typeface="Akzidenz-Grotesk Pro Light"/>
                <a:cs typeface="Akzidenz-Grotesk Pro Light"/>
              </a:rPr>
              <a:t> </a:t>
            </a:r>
            <a:r>
              <a:rPr sz="1701" spc="470" dirty="0">
                <a:solidFill>
                  <a:srgbClr val="FBFBF4"/>
                </a:solidFill>
                <a:latin typeface="Akzidenz-Grotesk Pro Light"/>
                <a:cs typeface="Akzidenz-Grotesk Pro Light"/>
              </a:rPr>
              <a:t>M</a:t>
            </a:r>
            <a:r>
              <a:rPr sz="1701" spc="71" dirty="0">
                <a:solidFill>
                  <a:srgbClr val="FBFBF4"/>
                </a:solidFill>
                <a:latin typeface="Akzidenz-Grotesk Pro Light"/>
                <a:cs typeface="Akzidenz-Grotesk Pro Light"/>
              </a:rPr>
              <a:t> </a:t>
            </a:r>
            <a:r>
              <a:rPr sz="1701" spc="370" dirty="0">
                <a:solidFill>
                  <a:srgbClr val="FBFBF4"/>
                </a:solidFill>
                <a:latin typeface="Akzidenz-Grotesk Pro Light"/>
                <a:cs typeface="Akzidenz-Grotesk Pro Light"/>
              </a:rPr>
              <a:t>P</a:t>
            </a:r>
            <a:r>
              <a:rPr sz="1701" spc="71" dirty="0">
                <a:solidFill>
                  <a:srgbClr val="FBFBF4"/>
                </a:solidFill>
                <a:latin typeface="Akzidenz-Grotesk Pro Light"/>
                <a:cs typeface="Akzidenz-Grotesk Pro Light"/>
              </a:rPr>
              <a:t> </a:t>
            </a:r>
            <a:r>
              <a:rPr sz="1701" spc="385" dirty="0">
                <a:solidFill>
                  <a:srgbClr val="FBFBF4"/>
                </a:solidFill>
                <a:latin typeface="Akzidenz-Grotesk Pro Light"/>
                <a:cs typeface="Akzidenz-Grotesk Pro Light"/>
              </a:rPr>
              <a:t>A</a:t>
            </a:r>
            <a:r>
              <a:rPr sz="1701" spc="71" dirty="0">
                <a:solidFill>
                  <a:srgbClr val="FBFBF4"/>
                </a:solidFill>
                <a:latin typeface="Akzidenz-Grotesk Pro Light"/>
                <a:cs typeface="Akzidenz-Grotesk Pro Light"/>
              </a:rPr>
              <a:t> </a:t>
            </a:r>
            <a:r>
              <a:rPr sz="1701" spc="325" dirty="0">
                <a:solidFill>
                  <a:srgbClr val="FBFBF4"/>
                </a:solidFill>
                <a:latin typeface="Akzidenz-Grotesk Pro Light"/>
                <a:cs typeface="Akzidenz-Grotesk Pro Light"/>
              </a:rPr>
              <a:t>T</a:t>
            </a:r>
            <a:r>
              <a:rPr sz="1701" spc="71" dirty="0">
                <a:solidFill>
                  <a:srgbClr val="FBFBF4"/>
                </a:solidFill>
                <a:latin typeface="Akzidenz-Grotesk Pro Light"/>
                <a:cs typeface="Akzidenz-Grotesk Pro Light"/>
              </a:rPr>
              <a:t> </a:t>
            </a:r>
            <a:r>
              <a:rPr sz="1701" spc="434" dirty="0">
                <a:solidFill>
                  <a:srgbClr val="FBFBF4"/>
                </a:solidFill>
                <a:latin typeface="Akzidenz-Grotesk Pro Light"/>
                <a:cs typeface="Akzidenz-Grotesk Pro Light"/>
              </a:rPr>
              <a:t>H</a:t>
            </a:r>
            <a:r>
              <a:rPr sz="1701" spc="71" dirty="0">
                <a:solidFill>
                  <a:srgbClr val="FBFBF4"/>
                </a:solidFill>
                <a:latin typeface="Akzidenz-Grotesk Pro Light"/>
                <a:cs typeface="Akzidenz-Grotesk Pro Light"/>
              </a:rPr>
              <a:t> </a:t>
            </a:r>
            <a:r>
              <a:rPr sz="1701" spc="370" dirty="0">
                <a:solidFill>
                  <a:srgbClr val="FBFBF4"/>
                </a:solidFill>
                <a:latin typeface="Akzidenz-Grotesk Pro Light"/>
                <a:cs typeface="Akzidenz-Grotesk Pro Light"/>
              </a:rPr>
              <a:t>Y</a:t>
            </a:r>
            <a:endParaRPr sz="1701" dirty="0">
              <a:latin typeface="Akzidenz-Grotesk Pro Light"/>
              <a:cs typeface="Akzidenz-Grotesk Pro Light"/>
            </a:endParaRPr>
          </a:p>
        </p:txBody>
      </p:sp>
      <p:sp>
        <p:nvSpPr>
          <p:cNvPr id="9" name="object 9"/>
          <p:cNvSpPr txBox="1"/>
          <p:nvPr/>
        </p:nvSpPr>
        <p:spPr>
          <a:xfrm>
            <a:off x="825504" y="2369444"/>
            <a:ext cx="7099301" cy="1200457"/>
          </a:xfrm>
          <a:prstGeom prst="rect">
            <a:avLst/>
          </a:prstGeom>
        </p:spPr>
        <p:txBody>
          <a:bodyPr vert="horz" wrap="square" lIns="0" tIns="0" rIns="0" bIns="0" rtlCol="0">
            <a:spAutoFit/>
          </a:bodyPr>
          <a:lstStyle/>
          <a:p>
            <a:pPr marL="12700"/>
            <a:r>
              <a:rPr lang="en-US" sz="7801" spc="415" dirty="0">
                <a:solidFill>
                  <a:srgbClr val="FBFBF4"/>
                </a:solidFill>
                <a:latin typeface="Akzidenz-Grotesk Pro Super" panose="02000503050000020004" pitchFamily="50" charset="0"/>
                <a:cs typeface="Arial"/>
              </a:rPr>
              <a:t>MODULE </a:t>
            </a:r>
            <a:r>
              <a:rPr lang="en-US" sz="7801" spc="415" dirty="0" smtClean="0">
                <a:solidFill>
                  <a:srgbClr val="FBFBF4"/>
                </a:solidFill>
                <a:latin typeface="Akzidenz-Grotesk Pro Super" panose="02000503050000020004" pitchFamily="50" charset="0"/>
                <a:cs typeface="Arial"/>
              </a:rPr>
              <a:t>2.5</a:t>
            </a:r>
            <a:endParaRPr sz="7801" dirty="0">
              <a:latin typeface="Akzidenz-Grotesk Pro Super" panose="02000503050000020004" pitchFamily="50" charset="0"/>
              <a:cs typeface="Arial"/>
            </a:endParaRPr>
          </a:p>
        </p:txBody>
      </p:sp>
      <p:sp>
        <p:nvSpPr>
          <p:cNvPr id="11" name="Rectangle 10"/>
          <p:cNvSpPr/>
          <p:nvPr/>
        </p:nvSpPr>
        <p:spPr>
          <a:xfrm>
            <a:off x="881581" y="4416361"/>
            <a:ext cx="4508500" cy="11430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TextBox 11"/>
          <p:cNvSpPr txBox="1"/>
          <p:nvPr/>
        </p:nvSpPr>
        <p:spPr>
          <a:xfrm>
            <a:off x="1106017" y="4676800"/>
            <a:ext cx="3857735" cy="615810"/>
          </a:xfrm>
          <a:prstGeom prst="rect">
            <a:avLst/>
          </a:prstGeom>
          <a:noFill/>
        </p:spPr>
        <p:txBody>
          <a:bodyPr wrap="square" rtlCol="0">
            <a:spAutoFit/>
          </a:bodyPr>
          <a:lstStyle/>
          <a:p>
            <a:pPr marL="12700"/>
            <a:r>
              <a:rPr lang="en-US" sz="1701" spc="409" dirty="0" smtClean="0">
                <a:solidFill>
                  <a:srgbClr val="FBFBF4"/>
                </a:solidFill>
                <a:latin typeface="Akzidenz-Grotesk Pro Light"/>
                <a:cs typeface="Akzidenz-Grotesk Pro Light"/>
              </a:rPr>
              <a:t>Empathy And </a:t>
            </a:r>
          </a:p>
          <a:p>
            <a:pPr marL="12700"/>
            <a:r>
              <a:rPr lang="en-US" sz="1701" spc="409" dirty="0" smtClean="0">
                <a:solidFill>
                  <a:srgbClr val="FBFBF4"/>
                </a:solidFill>
                <a:latin typeface="Akzidenz-Grotesk Pro Light"/>
                <a:cs typeface="Akzidenz-Grotesk Pro Light"/>
              </a:rPr>
              <a:t>Culture</a:t>
            </a:r>
            <a:endParaRPr lang="en-US" sz="1701" spc="409" dirty="0">
              <a:solidFill>
                <a:srgbClr val="FBFBF4"/>
              </a:solidFill>
              <a:latin typeface="Akzidenz-Grotesk Pro Light"/>
              <a:cs typeface="Akzidenz-Grotesk Pro Light"/>
            </a:endParaRPr>
          </a:p>
        </p:txBody>
      </p:sp>
    </p:spTree>
    <p:extLst>
      <p:ext uri="{BB962C8B-B14F-4D97-AF65-F5344CB8AC3E}">
        <p14:creationId xmlns:p14="http://schemas.microsoft.com/office/powerpoint/2010/main" val="1921243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99D1D0"/>
        </a:solidFill>
        <a:effectLst/>
      </p:bgPr>
    </p:bg>
    <p:spTree>
      <p:nvGrpSpPr>
        <p:cNvPr id="1" name=""/>
        <p:cNvGrpSpPr/>
        <p:nvPr/>
      </p:nvGrpSpPr>
      <p:grpSpPr>
        <a:xfrm>
          <a:off x="0" y="0"/>
          <a:ext cx="0" cy="0"/>
          <a:chOff x="0" y="0"/>
          <a:chExt cx="0" cy="0"/>
        </a:xfrm>
      </p:grpSpPr>
      <p:sp>
        <p:nvSpPr>
          <p:cNvPr id="3" name="object 3"/>
          <p:cNvSpPr/>
          <p:nvPr/>
        </p:nvSpPr>
        <p:spPr>
          <a:xfrm>
            <a:off x="5553075" y="609600"/>
            <a:ext cx="4200525" cy="5953124"/>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304800" y="515795"/>
            <a:ext cx="5870575" cy="666849"/>
          </a:xfrm>
          <a:prstGeom prst="rect">
            <a:avLst/>
          </a:prstGeom>
        </p:spPr>
        <p:txBody>
          <a:bodyPr vert="horz" wrap="square" lIns="0" tIns="0" rIns="0" bIns="0" rtlCol="0">
            <a:spAutoFit/>
          </a:bodyPr>
          <a:lstStyle/>
          <a:p>
            <a:pPr marL="12700" marR="5080">
              <a:lnSpc>
                <a:spcPts val="2630"/>
              </a:lnSpc>
            </a:pPr>
            <a:r>
              <a:rPr sz="2400" spc="170" dirty="0">
                <a:solidFill>
                  <a:srgbClr val="393E53"/>
                </a:solidFill>
                <a:latin typeface="Akzidenz-Grotesk Pro Super" panose="02000503050000020004" pitchFamily="50" charset="0"/>
                <a:cs typeface="Arial"/>
              </a:rPr>
              <a:t>“There</a:t>
            </a:r>
            <a:r>
              <a:rPr sz="2400" spc="-105" dirty="0">
                <a:solidFill>
                  <a:srgbClr val="393E53"/>
                </a:solidFill>
                <a:latin typeface="Akzidenz-Grotesk Pro Super" panose="02000503050000020004" pitchFamily="50" charset="0"/>
                <a:cs typeface="Arial"/>
              </a:rPr>
              <a:t> </a:t>
            </a:r>
            <a:r>
              <a:rPr sz="2400" spc="160" dirty="0">
                <a:solidFill>
                  <a:srgbClr val="393E53"/>
                </a:solidFill>
                <a:latin typeface="Akzidenz-Grotesk Pro Super" panose="02000503050000020004" pitchFamily="50" charset="0"/>
                <a:cs typeface="Arial"/>
              </a:rPr>
              <a:t>are</a:t>
            </a:r>
            <a:r>
              <a:rPr sz="2400" spc="-105" dirty="0">
                <a:solidFill>
                  <a:srgbClr val="393E53"/>
                </a:solidFill>
                <a:latin typeface="Akzidenz-Grotesk Pro Super" panose="02000503050000020004" pitchFamily="50" charset="0"/>
                <a:cs typeface="Arial"/>
              </a:rPr>
              <a:t> </a:t>
            </a:r>
            <a:r>
              <a:rPr sz="2400" spc="280" dirty="0">
                <a:solidFill>
                  <a:srgbClr val="393E53"/>
                </a:solidFill>
                <a:latin typeface="Akzidenz-Grotesk Pro Super" panose="02000503050000020004" pitchFamily="50" charset="0"/>
                <a:cs typeface="Arial"/>
              </a:rPr>
              <a:t>two</a:t>
            </a:r>
            <a:r>
              <a:rPr sz="2400" spc="-105" dirty="0">
                <a:solidFill>
                  <a:srgbClr val="393E53"/>
                </a:solidFill>
                <a:latin typeface="Akzidenz-Grotesk Pro Super" panose="02000503050000020004" pitchFamily="50" charset="0"/>
                <a:cs typeface="Arial"/>
              </a:rPr>
              <a:t> </a:t>
            </a:r>
            <a:r>
              <a:rPr sz="2400" spc="204" dirty="0">
                <a:solidFill>
                  <a:srgbClr val="393E53"/>
                </a:solidFill>
                <a:latin typeface="Akzidenz-Grotesk Pro Super" panose="02000503050000020004" pitchFamily="50" charset="0"/>
                <a:cs typeface="Arial"/>
              </a:rPr>
              <a:t>important</a:t>
            </a:r>
            <a:r>
              <a:rPr sz="2400" spc="-105" dirty="0">
                <a:solidFill>
                  <a:srgbClr val="393E53"/>
                </a:solidFill>
                <a:latin typeface="Akzidenz-Grotesk Pro Super" panose="02000503050000020004" pitchFamily="50" charset="0"/>
                <a:cs typeface="Arial"/>
              </a:rPr>
              <a:t> </a:t>
            </a:r>
            <a:r>
              <a:rPr sz="2400" spc="140" dirty="0">
                <a:solidFill>
                  <a:srgbClr val="393E53"/>
                </a:solidFill>
                <a:latin typeface="Akzidenz-Grotesk Pro Super" panose="02000503050000020004" pitchFamily="50" charset="0"/>
                <a:cs typeface="Arial"/>
              </a:rPr>
              <a:t>aspects  </a:t>
            </a:r>
            <a:r>
              <a:rPr sz="2400" spc="250" dirty="0">
                <a:solidFill>
                  <a:srgbClr val="393E53"/>
                </a:solidFill>
                <a:latin typeface="Akzidenz-Grotesk Pro Super" panose="02000503050000020004" pitchFamily="50" charset="0"/>
                <a:cs typeface="Arial"/>
              </a:rPr>
              <a:t>of</a:t>
            </a:r>
            <a:r>
              <a:rPr sz="2400" spc="-105" dirty="0">
                <a:solidFill>
                  <a:srgbClr val="393E53"/>
                </a:solidFill>
                <a:latin typeface="Akzidenz-Grotesk Pro Super" panose="02000503050000020004" pitchFamily="50" charset="0"/>
                <a:cs typeface="Arial"/>
              </a:rPr>
              <a:t> </a:t>
            </a:r>
            <a:r>
              <a:rPr sz="2400" spc="175" dirty="0">
                <a:solidFill>
                  <a:srgbClr val="393E53"/>
                </a:solidFill>
                <a:latin typeface="Akzidenz-Grotesk Pro Super" panose="02000503050000020004" pitchFamily="50" charset="0"/>
                <a:cs typeface="Arial"/>
              </a:rPr>
              <a:t>culture</a:t>
            </a:r>
            <a:r>
              <a:rPr sz="2400" spc="-105" dirty="0">
                <a:solidFill>
                  <a:srgbClr val="393E53"/>
                </a:solidFill>
                <a:latin typeface="Akzidenz-Grotesk Pro Super" panose="02000503050000020004" pitchFamily="50" charset="0"/>
                <a:cs typeface="Arial"/>
              </a:rPr>
              <a:t> </a:t>
            </a:r>
            <a:r>
              <a:rPr sz="2400" spc="210" dirty="0">
                <a:solidFill>
                  <a:srgbClr val="393E53"/>
                </a:solidFill>
                <a:latin typeface="Akzidenz-Grotesk Pro Super" panose="02000503050000020004" pitchFamily="50" charset="0"/>
                <a:cs typeface="Arial"/>
              </a:rPr>
              <a:t>in</a:t>
            </a:r>
            <a:r>
              <a:rPr sz="2400" spc="-105" dirty="0">
                <a:solidFill>
                  <a:srgbClr val="393E53"/>
                </a:solidFill>
                <a:latin typeface="Akzidenz-Grotesk Pro Super" panose="02000503050000020004" pitchFamily="50" charset="0"/>
                <a:cs typeface="Arial"/>
              </a:rPr>
              <a:t> </a:t>
            </a:r>
            <a:r>
              <a:rPr sz="2400" spc="155" dirty="0">
                <a:solidFill>
                  <a:srgbClr val="393E53"/>
                </a:solidFill>
                <a:latin typeface="Akzidenz-Grotesk Pro Super" panose="02000503050000020004" pitchFamily="50" charset="0"/>
                <a:cs typeface="Arial"/>
              </a:rPr>
              <a:t>relation</a:t>
            </a:r>
            <a:r>
              <a:rPr sz="2400" spc="-105" dirty="0">
                <a:solidFill>
                  <a:srgbClr val="393E53"/>
                </a:solidFill>
                <a:latin typeface="Akzidenz-Grotesk Pro Super" panose="02000503050000020004" pitchFamily="50" charset="0"/>
                <a:cs typeface="Arial"/>
              </a:rPr>
              <a:t> </a:t>
            </a:r>
            <a:r>
              <a:rPr sz="2400" spc="250" dirty="0">
                <a:solidFill>
                  <a:srgbClr val="393E53"/>
                </a:solidFill>
                <a:latin typeface="Akzidenz-Grotesk Pro Super" panose="02000503050000020004" pitchFamily="50" charset="0"/>
                <a:cs typeface="Arial"/>
              </a:rPr>
              <a:t>to</a:t>
            </a:r>
            <a:r>
              <a:rPr sz="2400" spc="-105" dirty="0">
                <a:solidFill>
                  <a:srgbClr val="393E53"/>
                </a:solidFill>
                <a:latin typeface="Akzidenz-Grotesk Pro Super" panose="02000503050000020004" pitchFamily="50" charset="0"/>
                <a:cs typeface="Arial"/>
              </a:rPr>
              <a:t> </a:t>
            </a:r>
            <a:r>
              <a:rPr sz="2400" spc="185" dirty="0">
                <a:solidFill>
                  <a:srgbClr val="393E53"/>
                </a:solidFill>
                <a:latin typeface="Akzidenz-Grotesk Pro Super" panose="02000503050000020004" pitchFamily="50" charset="0"/>
                <a:cs typeface="Arial"/>
              </a:rPr>
              <a:t>empathy:</a:t>
            </a:r>
            <a:endParaRPr sz="2400" dirty="0">
              <a:latin typeface="Akzidenz-Grotesk Pro Super" panose="02000503050000020004" pitchFamily="50" charset="0"/>
              <a:cs typeface="Arial"/>
            </a:endParaRPr>
          </a:p>
        </p:txBody>
      </p:sp>
      <p:sp>
        <p:nvSpPr>
          <p:cNvPr id="5" name="object 5"/>
          <p:cNvSpPr txBox="1">
            <a:spLocks noGrp="1"/>
          </p:cNvSpPr>
          <p:nvPr>
            <p:ph type="title"/>
          </p:nvPr>
        </p:nvSpPr>
        <p:spPr>
          <a:xfrm>
            <a:off x="1828800" y="2337817"/>
            <a:ext cx="3038476" cy="911211"/>
          </a:xfrm>
          <a:prstGeom prst="rect">
            <a:avLst/>
          </a:prstGeom>
        </p:spPr>
        <p:txBody>
          <a:bodyPr vert="horz" wrap="square" lIns="0" tIns="0" rIns="0" bIns="0" rtlCol="0">
            <a:spAutoFit/>
          </a:bodyPr>
          <a:lstStyle/>
          <a:p>
            <a:pPr marL="12700">
              <a:lnSpc>
                <a:spcPts val="3500"/>
              </a:lnSpc>
            </a:pPr>
            <a:r>
              <a:rPr lang="en-US" sz="3600" dirty="0" smtClean="0">
                <a:solidFill>
                  <a:srgbClr val="FCFCF4"/>
                </a:solidFill>
                <a:latin typeface="Akzidenz-Grotesk Pro Super" panose="02000503050000020004" pitchFamily="50" charset="0"/>
                <a:cs typeface="Arial"/>
              </a:rPr>
              <a:t>CULTURAL </a:t>
            </a:r>
            <a:br>
              <a:rPr lang="en-US" sz="3600" dirty="0" smtClean="0">
                <a:solidFill>
                  <a:srgbClr val="FCFCF4"/>
                </a:solidFill>
                <a:latin typeface="Akzidenz-Grotesk Pro Super" panose="02000503050000020004" pitchFamily="50" charset="0"/>
                <a:cs typeface="Arial"/>
              </a:rPr>
            </a:br>
            <a:r>
              <a:rPr lang="en-US" sz="3600" dirty="0" smtClean="0">
                <a:solidFill>
                  <a:srgbClr val="FCFCF4"/>
                </a:solidFill>
                <a:latin typeface="Akzidenz-Grotesk Pro Super" panose="02000503050000020004" pitchFamily="50" charset="0"/>
                <a:cs typeface="Arial"/>
              </a:rPr>
              <a:t>DIFFERENCE</a:t>
            </a:r>
            <a:endParaRPr sz="3600" dirty="0">
              <a:solidFill>
                <a:srgbClr val="FCFCF4"/>
              </a:solidFill>
              <a:latin typeface="Akzidenz-Grotesk Pro Super" panose="02000503050000020004" pitchFamily="50" charset="0"/>
              <a:cs typeface="Arial"/>
            </a:endParaRPr>
          </a:p>
        </p:txBody>
      </p:sp>
      <p:sp>
        <p:nvSpPr>
          <p:cNvPr id="6" name="object 6"/>
          <p:cNvSpPr txBox="1"/>
          <p:nvPr/>
        </p:nvSpPr>
        <p:spPr>
          <a:xfrm>
            <a:off x="1849821" y="3125517"/>
            <a:ext cx="1655379" cy="307777"/>
          </a:xfrm>
          <a:prstGeom prst="rect">
            <a:avLst/>
          </a:prstGeom>
        </p:spPr>
        <p:txBody>
          <a:bodyPr vert="horz" wrap="square" lIns="0" tIns="0" rIns="0" bIns="0" rtlCol="0">
            <a:spAutoFit/>
          </a:bodyPr>
          <a:lstStyle/>
          <a:p>
            <a:r>
              <a:rPr lang="en-US" sz="2000" spc="25" dirty="0" smtClean="0">
                <a:solidFill>
                  <a:srgbClr val="393E53"/>
                </a:solidFill>
                <a:latin typeface="Akzidenz-Grotesk Pro Med" panose="02000603030000020004" pitchFamily="50" charset="0"/>
                <a:cs typeface="Tahoma"/>
              </a:rPr>
              <a:t>on</a:t>
            </a:r>
            <a:r>
              <a:rPr lang="en-US" sz="2000" spc="-355" dirty="0" smtClean="0">
                <a:solidFill>
                  <a:srgbClr val="393E53"/>
                </a:solidFill>
                <a:latin typeface="Akzidenz-Grotesk Pro Med" panose="02000603030000020004" pitchFamily="50" charset="0"/>
                <a:cs typeface="Tahoma"/>
              </a:rPr>
              <a:t> </a:t>
            </a:r>
            <a:r>
              <a:rPr lang="en-US" sz="2000" spc="-40" dirty="0" smtClean="0">
                <a:solidFill>
                  <a:srgbClr val="393E53"/>
                </a:solidFill>
                <a:latin typeface="Akzidenz-Grotesk Pro Med" panose="02000603030000020004" pitchFamily="50" charset="0"/>
                <a:cs typeface="Tahoma"/>
              </a:rPr>
              <a:t>empathy</a:t>
            </a:r>
            <a:endParaRPr lang="en-US" sz="2000" dirty="0" smtClean="0">
              <a:latin typeface="Akzidenz-Grotesk Pro Med" panose="02000603030000020004" pitchFamily="50" charset="0"/>
              <a:cs typeface="Tahoma"/>
            </a:endParaRPr>
          </a:p>
        </p:txBody>
      </p:sp>
      <p:sp>
        <p:nvSpPr>
          <p:cNvPr id="7" name="TextBox 6"/>
          <p:cNvSpPr txBox="1"/>
          <p:nvPr/>
        </p:nvSpPr>
        <p:spPr>
          <a:xfrm>
            <a:off x="423041" y="2337817"/>
            <a:ext cx="1600200" cy="369332"/>
          </a:xfrm>
          <a:prstGeom prst="rect">
            <a:avLst/>
          </a:prstGeom>
          <a:noFill/>
        </p:spPr>
        <p:txBody>
          <a:bodyPr wrap="square" rtlCol="0">
            <a:spAutoFit/>
          </a:bodyPr>
          <a:lstStyle/>
          <a:p>
            <a:r>
              <a:rPr lang="en-US" dirty="0">
                <a:solidFill>
                  <a:srgbClr val="3A3F54"/>
                </a:solidFill>
                <a:latin typeface="Akzidenz-Grotesk Pro Regular" panose="02000503030000020003" pitchFamily="50" charset="0"/>
              </a:rPr>
              <a:t>T</a:t>
            </a:r>
            <a:r>
              <a:rPr lang="en-US" dirty="0" smtClean="0">
                <a:solidFill>
                  <a:srgbClr val="3A3F54"/>
                </a:solidFill>
                <a:latin typeface="Akzidenz-Grotesk Pro Regular" panose="02000503030000020003" pitchFamily="50" charset="0"/>
              </a:rPr>
              <a:t>he effect of </a:t>
            </a:r>
            <a:endParaRPr lang="en-US" dirty="0">
              <a:solidFill>
                <a:srgbClr val="3A3F54"/>
              </a:solidFill>
              <a:latin typeface="Akzidenz-Grotesk Pro Regular" panose="02000503030000020003" pitchFamily="50" charset="0"/>
            </a:endParaRPr>
          </a:p>
        </p:txBody>
      </p:sp>
      <p:sp>
        <p:nvSpPr>
          <p:cNvPr id="8" name="object 5"/>
          <p:cNvSpPr txBox="1">
            <a:spLocks/>
          </p:cNvSpPr>
          <p:nvPr/>
        </p:nvSpPr>
        <p:spPr>
          <a:xfrm>
            <a:off x="1828800" y="4488237"/>
            <a:ext cx="3038476" cy="911211"/>
          </a:xfrm>
          <a:prstGeom prst="rect">
            <a:avLst/>
          </a:prstGeom>
        </p:spPr>
        <p:txBody>
          <a:bodyPr vert="horz" wrap="square" lIns="0" tIns="0" rIns="0" bIns="0" rtlCol="0">
            <a:spAutoFit/>
          </a:bodyPr>
          <a:lstStyle>
            <a:lvl1pPr>
              <a:defRPr sz="1800" b="0" i="0">
                <a:solidFill>
                  <a:srgbClr val="393E53"/>
                </a:solidFill>
                <a:latin typeface="Akzidenz-Grotesk Pro Light"/>
                <a:ea typeface="+mj-ea"/>
                <a:cs typeface="Akzidenz-Grotesk Pro Light"/>
              </a:defRPr>
            </a:lvl1pPr>
          </a:lstStyle>
          <a:p>
            <a:pPr marL="12700">
              <a:lnSpc>
                <a:spcPts val="3500"/>
              </a:lnSpc>
            </a:pPr>
            <a:r>
              <a:rPr lang="en-US" sz="3600" dirty="0">
                <a:solidFill>
                  <a:srgbClr val="FCFCF4"/>
                </a:solidFill>
                <a:latin typeface="Akzidenz-Grotesk Pro Super" panose="02000503050000020004" pitchFamily="50" charset="0"/>
                <a:cs typeface="Arial"/>
              </a:rPr>
              <a:t>CULTURAL NORMS</a:t>
            </a:r>
          </a:p>
        </p:txBody>
      </p:sp>
      <p:sp>
        <p:nvSpPr>
          <p:cNvPr id="9" name="object 6"/>
          <p:cNvSpPr txBox="1"/>
          <p:nvPr/>
        </p:nvSpPr>
        <p:spPr>
          <a:xfrm>
            <a:off x="1849821" y="5245559"/>
            <a:ext cx="1655379" cy="307777"/>
          </a:xfrm>
          <a:prstGeom prst="rect">
            <a:avLst/>
          </a:prstGeom>
        </p:spPr>
        <p:txBody>
          <a:bodyPr vert="horz" wrap="square" lIns="0" tIns="0" rIns="0" bIns="0" rtlCol="0">
            <a:spAutoFit/>
          </a:bodyPr>
          <a:lstStyle/>
          <a:p>
            <a:r>
              <a:rPr lang="en-US" sz="2000" spc="25" dirty="0" smtClean="0">
                <a:solidFill>
                  <a:srgbClr val="393E53"/>
                </a:solidFill>
                <a:latin typeface="Akzidenz-Grotesk Pro Med" panose="02000603030000020004" pitchFamily="50" charset="0"/>
                <a:cs typeface="Tahoma"/>
              </a:rPr>
              <a:t>on</a:t>
            </a:r>
            <a:r>
              <a:rPr lang="en-US" sz="2000" spc="-355" dirty="0" smtClean="0">
                <a:solidFill>
                  <a:srgbClr val="393E53"/>
                </a:solidFill>
                <a:latin typeface="Akzidenz-Grotesk Pro Med" panose="02000603030000020004" pitchFamily="50" charset="0"/>
                <a:cs typeface="Tahoma"/>
              </a:rPr>
              <a:t> </a:t>
            </a:r>
            <a:r>
              <a:rPr lang="en-US" sz="2000" spc="-40" dirty="0" smtClean="0">
                <a:solidFill>
                  <a:srgbClr val="393E53"/>
                </a:solidFill>
                <a:latin typeface="Akzidenz-Grotesk Pro Med" panose="02000603030000020004" pitchFamily="50" charset="0"/>
                <a:cs typeface="Tahoma"/>
              </a:rPr>
              <a:t>empathy</a:t>
            </a:r>
            <a:endParaRPr lang="en-US" sz="2000" dirty="0" smtClean="0">
              <a:latin typeface="Akzidenz-Grotesk Pro Med" panose="02000603030000020004" pitchFamily="50" charset="0"/>
              <a:cs typeface="Tahoma"/>
            </a:endParaRPr>
          </a:p>
        </p:txBody>
      </p:sp>
      <p:sp>
        <p:nvSpPr>
          <p:cNvPr id="10" name="TextBox 9"/>
          <p:cNvSpPr txBox="1"/>
          <p:nvPr/>
        </p:nvSpPr>
        <p:spPr>
          <a:xfrm>
            <a:off x="423041" y="4488237"/>
            <a:ext cx="1600200" cy="369332"/>
          </a:xfrm>
          <a:prstGeom prst="rect">
            <a:avLst/>
          </a:prstGeom>
          <a:noFill/>
        </p:spPr>
        <p:txBody>
          <a:bodyPr wrap="square" rtlCol="0">
            <a:spAutoFit/>
          </a:bodyPr>
          <a:lstStyle/>
          <a:p>
            <a:r>
              <a:rPr lang="en-US" dirty="0">
                <a:solidFill>
                  <a:srgbClr val="3A3F54"/>
                </a:solidFill>
                <a:latin typeface="Akzidenz-Grotesk Pro Regular" panose="02000503030000020003" pitchFamily="50" charset="0"/>
              </a:rPr>
              <a:t>T</a:t>
            </a:r>
            <a:r>
              <a:rPr lang="en-US" dirty="0" smtClean="0">
                <a:solidFill>
                  <a:srgbClr val="3A3F54"/>
                </a:solidFill>
                <a:latin typeface="Akzidenz-Grotesk Pro Regular" panose="02000503030000020003" pitchFamily="50" charset="0"/>
              </a:rPr>
              <a:t>he effect of </a:t>
            </a:r>
            <a:endParaRPr lang="en-US" dirty="0">
              <a:solidFill>
                <a:srgbClr val="3A3F54"/>
              </a:solidFill>
              <a:latin typeface="Akzidenz-Grotesk Pro Regular" panose="02000503030000020003" pitchFamily="50"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4187824" y="478726"/>
            <a:ext cx="3279775" cy="923330"/>
          </a:xfrm>
          <a:prstGeom prst="rect">
            <a:avLst/>
          </a:prstGeom>
        </p:spPr>
        <p:txBody>
          <a:bodyPr vert="horz" wrap="square" lIns="0" tIns="0" rIns="0" bIns="0" rtlCol="0">
            <a:spAutoFit/>
          </a:bodyPr>
          <a:lstStyle/>
          <a:p>
            <a:pPr marL="12700" marR="5080">
              <a:lnSpc>
                <a:spcPts val="3500"/>
              </a:lnSpc>
            </a:pPr>
            <a:r>
              <a:rPr sz="3600" b="0" spc="60" dirty="0">
                <a:solidFill>
                  <a:srgbClr val="99D1D0"/>
                </a:solidFill>
                <a:latin typeface="Akzidenz-Grotesk Pro Super" panose="02000503050000020004" pitchFamily="50" charset="0"/>
                <a:cs typeface="Arial"/>
              </a:rPr>
              <a:t>CULTURAL  </a:t>
            </a:r>
            <a:r>
              <a:rPr sz="3600" b="0" spc="110" dirty="0">
                <a:solidFill>
                  <a:srgbClr val="99D1D0"/>
                </a:solidFill>
                <a:latin typeface="Akzidenz-Grotesk Pro Super" panose="02000503050000020004" pitchFamily="50" charset="0"/>
                <a:cs typeface="Arial"/>
              </a:rPr>
              <a:t>D</a:t>
            </a:r>
            <a:r>
              <a:rPr sz="3600" b="0" spc="15" dirty="0">
                <a:solidFill>
                  <a:srgbClr val="99D1D0"/>
                </a:solidFill>
                <a:latin typeface="Akzidenz-Grotesk Pro Super" panose="02000503050000020004" pitchFamily="50" charset="0"/>
                <a:cs typeface="Arial"/>
              </a:rPr>
              <a:t>I</a:t>
            </a:r>
            <a:r>
              <a:rPr sz="3600" b="0" spc="30" dirty="0">
                <a:solidFill>
                  <a:srgbClr val="99D1D0"/>
                </a:solidFill>
                <a:latin typeface="Akzidenz-Grotesk Pro Super" panose="02000503050000020004" pitchFamily="50" charset="0"/>
                <a:cs typeface="Arial"/>
              </a:rPr>
              <a:t>FF</a:t>
            </a:r>
            <a:r>
              <a:rPr sz="3600" b="0" spc="-80" dirty="0">
                <a:solidFill>
                  <a:srgbClr val="99D1D0"/>
                </a:solidFill>
                <a:latin typeface="Akzidenz-Grotesk Pro Super" panose="02000503050000020004" pitchFamily="50" charset="0"/>
                <a:cs typeface="Arial"/>
              </a:rPr>
              <a:t>E</a:t>
            </a:r>
            <a:r>
              <a:rPr sz="3600" b="0" spc="-40" dirty="0">
                <a:solidFill>
                  <a:srgbClr val="99D1D0"/>
                </a:solidFill>
                <a:latin typeface="Akzidenz-Grotesk Pro Super" panose="02000503050000020004" pitchFamily="50" charset="0"/>
                <a:cs typeface="Arial"/>
              </a:rPr>
              <a:t>R</a:t>
            </a:r>
            <a:r>
              <a:rPr sz="3600" b="0" spc="-80" dirty="0">
                <a:solidFill>
                  <a:srgbClr val="99D1D0"/>
                </a:solidFill>
                <a:latin typeface="Akzidenz-Grotesk Pro Super" panose="02000503050000020004" pitchFamily="50" charset="0"/>
                <a:cs typeface="Arial"/>
              </a:rPr>
              <a:t>E</a:t>
            </a:r>
            <a:r>
              <a:rPr sz="3600" b="0" spc="185" dirty="0">
                <a:solidFill>
                  <a:srgbClr val="99D1D0"/>
                </a:solidFill>
                <a:latin typeface="Akzidenz-Grotesk Pro Super" panose="02000503050000020004" pitchFamily="50" charset="0"/>
                <a:cs typeface="Arial"/>
              </a:rPr>
              <a:t>N</a:t>
            </a:r>
            <a:r>
              <a:rPr sz="3600" b="0" spc="110" dirty="0">
                <a:solidFill>
                  <a:srgbClr val="99D1D0"/>
                </a:solidFill>
                <a:latin typeface="Akzidenz-Grotesk Pro Super" panose="02000503050000020004" pitchFamily="50" charset="0"/>
                <a:cs typeface="Arial"/>
              </a:rPr>
              <a:t>C</a:t>
            </a:r>
            <a:r>
              <a:rPr sz="3600" b="0" spc="105" dirty="0">
                <a:solidFill>
                  <a:srgbClr val="99D1D0"/>
                </a:solidFill>
                <a:latin typeface="Akzidenz-Grotesk Pro Super" panose="02000503050000020004" pitchFamily="50" charset="0"/>
                <a:cs typeface="Arial"/>
              </a:rPr>
              <a:t>E</a:t>
            </a:r>
            <a:endParaRPr sz="3600" dirty="0">
              <a:latin typeface="Akzidenz-Grotesk Pro Super" panose="02000503050000020004" pitchFamily="50" charset="0"/>
              <a:cs typeface="Arial"/>
            </a:endParaRPr>
          </a:p>
        </p:txBody>
      </p:sp>
      <p:sp>
        <p:nvSpPr>
          <p:cNvPr id="4" name="object 4"/>
          <p:cNvSpPr txBox="1"/>
          <p:nvPr/>
        </p:nvSpPr>
        <p:spPr>
          <a:xfrm>
            <a:off x="4187824" y="1752600"/>
            <a:ext cx="4922520" cy="4216539"/>
          </a:xfrm>
          <a:prstGeom prst="rect">
            <a:avLst/>
          </a:prstGeom>
        </p:spPr>
        <p:txBody>
          <a:bodyPr vert="horz" wrap="square" lIns="0" tIns="0" rIns="0" bIns="0" rtlCol="0">
            <a:spAutoFit/>
          </a:bodyPr>
          <a:lstStyle/>
          <a:p>
            <a:pPr marL="12700" marR="5080">
              <a:lnSpc>
                <a:spcPts val="2000"/>
              </a:lnSpc>
              <a:tabLst>
                <a:tab pos="3470910" algn="l"/>
              </a:tabLst>
            </a:pPr>
            <a:r>
              <a:rPr sz="2000" spc="30" dirty="0">
                <a:solidFill>
                  <a:srgbClr val="393E53"/>
                </a:solidFill>
                <a:latin typeface="Akzidenz-Grotesk Pro Regular"/>
                <a:cs typeface="Akzidenz-Grotesk Pro Regular"/>
              </a:rPr>
              <a:t>Cognitive </a:t>
            </a:r>
            <a:r>
              <a:rPr sz="2000" spc="25" dirty="0">
                <a:solidFill>
                  <a:srgbClr val="393E53"/>
                </a:solidFill>
                <a:latin typeface="Akzidenz-Grotesk Pro Regular"/>
                <a:cs typeface="Akzidenz-Grotesk Pro Regular"/>
              </a:rPr>
              <a:t>empathy means people </a:t>
            </a:r>
            <a:r>
              <a:rPr sz="2000" spc="20" dirty="0">
                <a:solidFill>
                  <a:srgbClr val="393E53"/>
                </a:solidFill>
                <a:latin typeface="Akzidenz-Grotesk Pro Regular"/>
                <a:cs typeface="Akzidenz-Grotesk Pro Regular"/>
              </a:rPr>
              <a:t>can  </a:t>
            </a:r>
            <a:r>
              <a:rPr sz="2000" spc="30" dirty="0">
                <a:solidFill>
                  <a:srgbClr val="393E53"/>
                </a:solidFill>
                <a:latin typeface="Akzidenz-Grotesk Pro Regular"/>
                <a:cs typeface="Akzidenz-Grotesk Pro Regular"/>
              </a:rPr>
              <a:t>understand </a:t>
            </a:r>
            <a:r>
              <a:rPr sz="2000" spc="35" dirty="0">
                <a:solidFill>
                  <a:srgbClr val="393E53"/>
                </a:solidFill>
                <a:latin typeface="Akzidenz-Grotesk Pro Regular"/>
                <a:cs typeface="Akzidenz-Grotesk Pro Regular"/>
              </a:rPr>
              <a:t>difference </a:t>
            </a:r>
            <a:r>
              <a:rPr sz="2000" spc="20" dirty="0">
                <a:solidFill>
                  <a:srgbClr val="393E53"/>
                </a:solidFill>
                <a:latin typeface="Akzidenz-Grotesk Pro Regular"/>
                <a:cs typeface="Akzidenz-Grotesk Pro Regular"/>
              </a:rPr>
              <a:t>and even </a:t>
            </a:r>
            <a:r>
              <a:rPr sz="2000" spc="30" dirty="0">
                <a:solidFill>
                  <a:srgbClr val="393E53"/>
                </a:solidFill>
                <a:latin typeface="Akzidenz-Grotesk Pro Regular"/>
                <a:cs typeface="Akzidenz-Grotesk Pro Regular"/>
              </a:rPr>
              <a:t>empathize </a:t>
            </a:r>
            <a:r>
              <a:rPr sz="2000" spc="25" dirty="0" smtClean="0">
                <a:solidFill>
                  <a:srgbClr val="393E53"/>
                </a:solidFill>
                <a:latin typeface="Akzidenz-Grotesk Pro Regular"/>
                <a:cs typeface="Akzidenz-Grotesk Pro Regular"/>
              </a:rPr>
              <a:t>with </a:t>
            </a:r>
            <a:r>
              <a:rPr sz="2000" spc="25" dirty="0">
                <a:solidFill>
                  <a:srgbClr val="393E53"/>
                </a:solidFill>
                <a:latin typeface="Akzidenz-Grotesk Pro Regular"/>
                <a:cs typeface="Akzidenz-Grotesk Pro Regular"/>
              </a:rPr>
              <a:t>someone </a:t>
            </a:r>
            <a:r>
              <a:rPr sz="2000" spc="10" dirty="0">
                <a:solidFill>
                  <a:srgbClr val="393E53"/>
                </a:solidFill>
                <a:latin typeface="Akzidenz-Grotesk Pro Regular"/>
                <a:cs typeface="Akzidenz-Grotesk Pro Regular"/>
              </a:rPr>
              <a:t>of </a:t>
            </a:r>
            <a:r>
              <a:rPr sz="2000" spc="-20" dirty="0">
                <a:solidFill>
                  <a:srgbClr val="393E53"/>
                </a:solidFill>
                <a:latin typeface="Akzidenz-Grotesk Pro Regular"/>
                <a:cs typeface="Akzidenz-Grotesk Pro Regular"/>
              </a:rPr>
              <a:t>a </a:t>
            </a:r>
            <a:r>
              <a:rPr sz="2000" spc="35" dirty="0">
                <a:solidFill>
                  <a:srgbClr val="393E53"/>
                </a:solidFill>
                <a:latin typeface="Akzidenz-Grotesk Pro Regular"/>
                <a:cs typeface="Akzidenz-Grotesk Pro Regular"/>
              </a:rPr>
              <a:t>different race/ethnicity </a:t>
            </a:r>
            <a:r>
              <a:rPr sz="2000" spc="20" dirty="0" smtClean="0">
                <a:solidFill>
                  <a:srgbClr val="393E53"/>
                </a:solidFill>
                <a:latin typeface="Akzidenz-Grotesk Pro Regular"/>
                <a:cs typeface="Akzidenz-Grotesk Pro Regular"/>
              </a:rPr>
              <a:t>but </a:t>
            </a:r>
            <a:r>
              <a:rPr sz="2000" spc="25" dirty="0">
                <a:solidFill>
                  <a:srgbClr val="393E53"/>
                </a:solidFill>
                <a:latin typeface="Akzidenz-Grotesk Pro Regular"/>
                <a:cs typeface="Akzidenz-Grotesk Pro Regular"/>
              </a:rPr>
              <a:t>empathy </a:t>
            </a:r>
            <a:r>
              <a:rPr sz="2000" spc="15" dirty="0">
                <a:solidFill>
                  <a:srgbClr val="393E53"/>
                </a:solidFill>
                <a:latin typeface="Akzidenz-Grotesk Pro Regular"/>
                <a:cs typeface="Akzidenz-Grotesk Pro Regular"/>
              </a:rPr>
              <a:t>may </a:t>
            </a:r>
            <a:r>
              <a:rPr sz="2000" spc="20" dirty="0">
                <a:solidFill>
                  <a:srgbClr val="393E53"/>
                </a:solidFill>
                <a:latin typeface="Akzidenz-Grotesk Pro Regular"/>
                <a:cs typeface="Akzidenz-Grotesk Pro Regular"/>
              </a:rPr>
              <a:t>not come </a:t>
            </a:r>
            <a:r>
              <a:rPr sz="2000" spc="10" dirty="0">
                <a:solidFill>
                  <a:srgbClr val="393E53"/>
                </a:solidFill>
                <a:latin typeface="Akzidenz-Grotesk Pro Regular"/>
                <a:cs typeface="Akzidenz-Grotesk Pro Regular"/>
              </a:rPr>
              <a:t>as </a:t>
            </a:r>
            <a:r>
              <a:rPr sz="2000" spc="35" dirty="0">
                <a:solidFill>
                  <a:srgbClr val="393E53"/>
                </a:solidFill>
                <a:latin typeface="Akzidenz-Grotesk Pro Regular"/>
                <a:cs typeface="Akzidenz-Grotesk Pro Regular"/>
              </a:rPr>
              <a:t>naturally </a:t>
            </a:r>
            <a:r>
              <a:rPr sz="2000" spc="10" dirty="0">
                <a:solidFill>
                  <a:srgbClr val="393E53"/>
                </a:solidFill>
                <a:latin typeface="Akzidenz-Grotesk Pro Regular"/>
                <a:cs typeface="Akzidenz-Grotesk Pro Regular"/>
              </a:rPr>
              <a:t>to </a:t>
            </a:r>
            <a:r>
              <a:rPr sz="2000" spc="25" dirty="0" smtClean="0">
                <a:solidFill>
                  <a:srgbClr val="393E53"/>
                </a:solidFill>
                <a:latin typeface="Akzidenz-Grotesk Pro Regular"/>
                <a:cs typeface="Akzidenz-Grotesk Pro Regular"/>
              </a:rPr>
              <a:t>those </a:t>
            </a:r>
            <a:r>
              <a:rPr sz="2000" spc="30" dirty="0">
                <a:solidFill>
                  <a:srgbClr val="393E53"/>
                </a:solidFill>
                <a:latin typeface="Akzidenz-Grotesk Pro Regular"/>
                <a:cs typeface="Akzidenz-Grotesk Pro Regular"/>
              </a:rPr>
              <a:t>wanting </a:t>
            </a:r>
            <a:r>
              <a:rPr sz="2000" spc="10" dirty="0">
                <a:solidFill>
                  <a:srgbClr val="393E53"/>
                </a:solidFill>
                <a:latin typeface="Akzidenz-Grotesk Pro Regular"/>
                <a:cs typeface="Akzidenz-Grotesk Pro Regular"/>
              </a:rPr>
              <a:t>to </a:t>
            </a:r>
            <a:r>
              <a:rPr sz="2000" spc="30" dirty="0">
                <a:solidFill>
                  <a:srgbClr val="393E53"/>
                </a:solidFill>
                <a:latin typeface="Akzidenz-Grotesk Pro Regular"/>
                <a:cs typeface="Akzidenz-Grotesk Pro Regular"/>
              </a:rPr>
              <a:t>practice </a:t>
            </a:r>
            <a:r>
              <a:rPr sz="2000" spc="25" dirty="0">
                <a:solidFill>
                  <a:srgbClr val="393E53"/>
                </a:solidFill>
                <a:latin typeface="Akzidenz-Grotesk Pro Regular"/>
                <a:cs typeface="Akzidenz-Grotesk Pro Regular"/>
              </a:rPr>
              <a:t>empathy with </a:t>
            </a:r>
            <a:r>
              <a:rPr sz="2000" spc="25" dirty="0" smtClean="0">
                <a:solidFill>
                  <a:srgbClr val="393E53"/>
                </a:solidFill>
                <a:latin typeface="Akzidenz-Grotesk Pro Regular"/>
                <a:cs typeface="Akzidenz-Grotesk Pro Regular"/>
              </a:rPr>
              <a:t>someone </a:t>
            </a:r>
            <a:r>
              <a:rPr sz="2000" spc="35" dirty="0">
                <a:solidFill>
                  <a:srgbClr val="393E53"/>
                </a:solidFill>
                <a:latin typeface="Akzidenz-Grotesk Pro Regular"/>
                <a:cs typeface="Akzidenz-Grotesk Pro Regular"/>
              </a:rPr>
              <a:t>different</a:t>
            </a:r>
            <a:r>
              <a:rPr sz="2000" spc="204" dirty="0">
                <a:solidFill>
                  <a:srgbClr val="393E53"/>
                </a:solidFill>
                <a:latin typeface="Akzidenz-Grotesk Pro Regular"/>
                <a:cs typeface="Akzidenz-Grotesk Pro Regular"/>
              </a:rPr>
              <a:t> </a:t>
            </a:r>
            <a:r>
              <a:rPr sz="2000" spc="25" dirty="0">
                <a:solidFill>
                  <a:srgbClr val="393E53"/>
                </a:solidFill>
                <a:latin typeface="Akzidenz-Grotesk Pro Regular"/>
                <a:cs typeface="Akzidenz-Grotesk Pro Regular"/>
              </a:rPr>
              <a:t>than</a:t>
            </a:r>
            <a:r>
              <a:rPr sz="2000" spc="114" dirty="0">
                <a:solidFill>
                  <a:srgbClr val="393E53"/>
                </a:solidFill>
                <a:latin typeface="Akzidenz-Grotesk Pro Regular"/>
                <a:cs typeface="Akzidenz-Grotesk Pro Regular"/>
              </a:rPr>
              <a:t> </a:t>
            </a:r>
            <a:r>
              <a:rPr sz="2000" spc="20" dirty="0" smtClean="0">
                <a:solidFill>
                  <a:srgbClr val="393E53"/>
                </a:solidFill>
                <a:latin typeface="Akzidenz-Grotesk Pro Regular"/>
                <a:cs typeface="Akzidenz-Grotesk Pro Regular"/>
              </a:rPr>
              <a:t>them</a:t>
            </a:r>
            <a:r>
              <a:rPr lang="en-US" sz="2000" spc="20" dirty="0" smtClean="0">
                <a:solidFill>
                  <a:srgbClr val="393E53"/>
                </a:solidFill>
                <a:latin typeface="Akzidenz-Grotesk Pro Regular"/>
                <a:cs typeface="Akzidenz-Grotesk Pro Regular"/>
              </a:rPr>
              <a:t> (out group member)</a:t>
            </a:r>
            <a:r>
              <a:rPr lang="en-US" sz="2000" spc="20" dirty="0">
                <a:solidFill>
                  <a:srgbClr val="393E53"/>
                </a:solidFill>
                <a:latin typeface="Akzidenz-Grotesk Pro Regular"/>
                <a:cs typeface="Akzidenz-Grotesk Pro Regular"/>
              </a:rPr>
              <a:t> </a:t>
            </a:r>
            <a:r>
              <a:rPr sz="2000" spc="-15" dirty="0" smtClean="0">
                <a:solidFill>
                  <a:srgbClr val="393E53"/>
                </a:solidFill>
                <a:latin typeface="Akzidenz-Grotesk Pro Regular"/>
                <a:cs typeface="Akzidenz-Grotesk Pro Regular"/>
              </a:rPr>
              <a:t>-</a:t>
            </a:r>
            <a:r>
              <a:rPr sz="2000" spc="45" dirty="0" smtClean="0">
                <a:solidFill>
                  <a:srgbClr val="393E53"/>
                </a:solidFill>
                <a:latin typeface="Akzidenz-Grotesk Pro Regular"/>
                <a:cs typeface="Akzidenz-Grotesk Pro Regular"/>
              </a:rPr>
              <a:t> </a:t>
            </a:r>
            <a:r>
              <a:rPr sz="2000" spc="30" dirty="0" smtClean="0">
                <a:solidFill>
                  <a:srgbClr val="393E53"/>
                </a:solidFill>
                <a:latin typeface="Akzidenz-Grotesk Pro Regular"/>
                <a:cs typeface="Akzidenz-Grotesk Pro Regular"/>
              </a:rPr>
              <a:t>emotional</a:t>
            </a:r>
            <a:r>
              <a:rPr sz="2000" spc="-15" dirty="0" smtClean="0">
                <a:solidFill>
                  <a:srgbClr val="393E53"/>
                </a:solidFill>
                <a:latin typeface="Akzidenz-Grotesk Pro Regular"/>
                <a:cs typeface="Akzidenz-Grotesk Pro Regular"/>
              </a:rPr>
              <a:t> </a:t>
            </a:r>
            <a:r>
              <a:rPr sz="2000" spc="30" dirty="0">
                <a:solidFill>
                  <a:srgbClr val="393E53"/>
                </a:solidFill>
                <a:latin typeface="Akzidenz-Grotesk Pro Regular"/>
                <a:cs typeface="Akzidenz-Grotesk Pro Regular"/>
              </a:rPr>
              <a:t>responses </a:t>
            </a:r>
            <a:r>
              <a:rPr sz="2000" spc="25" dirty="0">
                <a:solidFill>
                  <a:srgbClr val="393E53"/>
                </a:solidFill>
                <a:latin typeface="Akzidenz-Grotesk Pro Regular"/>
                <a:cs typeface="Akzidenz-Grotesk Pro Regular"/>
              </a:rPr>
              <a:t>tend </a:t>
            </a:r>
            <a:r>
              <a:rPr sz="2000" spc="10" dirty="0">
                <a:solidFill>
                  <a:srgbClr val="393E53"/>
                </a:solidFill>
                <a:latin typeface="Akzidenz-Grotesk Pro Regular"/>
                <a:cs typeface="Akzidenz-Grotesk Pro Regular"/>
              </a:rPr>
              <a:t>to </a:t>
            </a:r>
            <a:r>
              <a:rPr sz="2000" spc="5" dirty="0">
                <a:solidFill>
                  <a:srgbClr val="393E53"/>
                </a:solidFill>
                <a:latin typeface="Akzidenz-Grotesk Pro Regular"/>
                <a:cs typeface="Akzidenz-Grotesk Pro Regular"/>
              </a:rPr>
              <a:t>be </a:t>
            </a:r>
            <a:r>
              <a:rPr sz="2000" spc="30" dirty="0">
                <a:solidFill>
                  <a:srgbClr val="393E53"/>
                </a:solidFill>
                <a:latin typeface="Akzidenz-Grotesk Pro Regular"/>
                <a:cs typeface="Akzidenz-Grotesk Pro Regular"/>
              </a:rPr>
              <a:t>stronger </a:t>
            </a:r>
            <a:r>
              <a:rPr sz="2000" spc="25" dirty="0">
                <a:solidFill>
                  <a:srgbClr val="393E53"/>
                </a:solidFill>
                <a:latin typeface="Akzidenz-Grotesk Pro Regular"/>
                <a:cs typeface="Akzidenz-Grotesk Pro Regular"/>
              </a:rPr>
              <a:t>toward  </a:t>
            </a:r>
            <a:r>
              <a:rPr sz="2000" spc="30" dirty="0">
                <a:solidFill>
                  <a:srgbClr val="393E53"/>
                </a:solidFill>
                <a:latin typeface="Akzidenz-Grotesk Pro Regular"/>
                <a:cs typeface="Akzidenz-Grotesk Pro Regular"/>
              </a:rPr>
              <a:t>someone’s </a:t>
            </a:r>
            <a:r>
              <a:rPr sz="2000" spc="15" dirty="0">
                <a:solidFill>
                  <a:srgbClr val="393E53"/>
                </a:solidFill>
                <a:latin typeface="Akzidenz-Grotesk Pro Regular"/>
                <a:cs typeface="Akzidenz-Grotesk Pro Regular"/>
              </a:rPr>
              <a:t>own</a:t>
            </a:r>
            <a:r>
              <a:rPr sz="2000" spc="114" dirty="0">
                <a:solidFill>
                  <a:srgbClr val="393E53"/>
                </a:solidFill>
                <a:latin typeface="Akzidenz-Grotesk Pro Regular"/>
                <a:cs typeface="Akzidenz-Grotesk Pro Regular"/>
              </a:rPr>
              <a:t> </a:t>
            </a:r>
            <a:r>
              <a:rPr sz="2000" spc="25" dirty="0" smtClean="0">
                <a:solidFill>
                  <a:srgbClr val="393E53"/>
                </a:solidFill>
                <a:latin typeface="Akzidenz-Grotesk Pro Regular"/>
                <a:cs typeface="Akzidenz-Grotesk Pro Regular"/>
              </a:rPr>
              <a:t>group</a:t>
            </a:r>
            <a:r>
              <a:rPr lang="en-US" sz="2000" spc="25" dirty="0" smtClean="0">
                <a:solidFill>
                  <a:srgbClr val="393E53"/>
                </a:solidFill>
                <a:latin typeface="Akzidenz-Grotesk Pro Regular"/>
                <a:cs typeface="Akzidenz-Grotesk Pro Regular"/>
              </a:rPr>
              <a:t> (in group</a:t>
            </a:r>
            <a:r>
              <a:rPr lang="en-US" sz="2000" spc="25" dirty="0" smtClean="0">
                <a:solidFill>
                  <a:srgbClr val="393E53"/>
                </a:solidFill>
                <a:latin typeface="Akzidenz-Grotesk Pro Regular"/>
                <a:cs typeface="Akzidenz-Grotesk Pro Regular"/>
              </a:rPr>
              <a:t>)/</a:t>
            </a:r>
            <a:endParaRPr sz="2000" dirty="0">
              <a:latin typeface="Akzidenz-Grotesk Pro Regular"/>
              <a:cs typeface="Akzidenz-Grotesk Pro Regular"/>
            </a:endParaRPr>
          </a:p>
          <a:p>
            <a:pPr>
              <a:lnSpc>
                <a:spcPct val="100000"/>
              </a:lnSpc>
              <a:spcBef>
                <a:spcPts val="45"/>
              </a:spcBef>
            </a:pPr>
            <a:endParaRPr sz="2000" dirty="0">
              <a:latin typeface="Times New Roman"/>
              <a:cs typeface="Times New Roman"/>
            </a:endParaRPr>
          </a:p>
          <a:p>
            <a:pPr marL="12700">
              <a:lnSpc>
                <a:spcPct val="100000"/>
              </a:lnSpc>
            </a:pPr>
            <a:r>
              <a:rPr sz="2400" spc="254" dirty="0">
                <a:solidFill>
                  <a:srgbClr val="99D1D0"/>
                </a:solidFill>
                <a:latin typeface="Akzidenz-Grotesk Pro Med" panose="02000603030000020004" pitchFamily="50" charset="0"/>
                <a:cs typeface="Arial"/>
              </a:rPr>
              <a:t>“</a:t>
            </a:r>
            <a:r>
              <a:rPr sz="2400" spc="254" dirty="0" err="1">
                <a:solidFill>
                  <a:srgbClr val="99D1D0"/>
                </a:solidFill>
                <a:latin typeface="Akzidenz-Grotesk Pro Med" panose="02000603030000020004" pitchFamily="50" charset="0"/>
                <a:cs typeface="Arial"/>
              </a:rPr>
              <a:t>Ethnocultural</a:t>
            </a:r>
            <a:r>
              <a:rPr sz="2400" spc="180" dirty="0">
                <a:solidFill>
                  <a:srgbClr val="99D1D0"/>
                </a:solidFill>
                <a:latin typeface="Akzidenz-Grotesk Pro Med" panose="02000603030000020004" pitchFamily="50" charset="0"/>
                <a:cs typeface="Arial"/>
              </a:rPr>
              <a:t> </a:t>
            </a:r>
            <a:r>
              <a:rPr sz="2400" spc="265" dirty="0" smtClean="0">
                <a:solidFill>
                  <a:srgbClr val="99D1D0"/>
                </a:solidFill>
                <a:latin typeface="Akzidenz-Grotesk Pro Med" panose="02000603030000020004" pitchFamily="50" charset="0"/>
                <a:cs typeface="Arial"/>
              </a:rPr>
              <a:t>empathy”</a:t>
            </a:r>
            <a:endParaRPr lang="en-US" sz="2400" dirty="0">
              <a:latin typeface="Akzidenz-Grotesk Pro Med" panose="02000603030000020004" pitchFamily="50" charset="0"/>
              <a:cs typeface="Arial"/>
            </a:endParaRPr>
          </a:p>
          <a:p>
            <a:pPr marL="12700">
              <a:lnSpc>
                <a:spcPct val="100000"/>
              </a:lnSpc>
            </a:pPr>
            <a:r>
              <a:rPr lang="en-US" sz="2000" spc="30" dirty="0" smtClean="0">
                <a:solidFill>
                  <a:srgbClr val="393E53"/>
                </a:solidFill>
                <a:latin typeface="Akzidenz-Grotesk Pro Regular"/>
                <a:cs typeface="Akzidenz-Grotesk Pro Regular"/>
              </a:rPr>
              <a:t>T</a:t>
            </a:r>
            <a:r>
              <a:rPr sz="2000" spc="30" dirty="0" smtClean="0">
                <a:solidFill>
                  <a:srgbClr val="393E53"/>
                </a:solidFill>
                <a:latin typeface="Akzidenz-Grotesk Pro Regular"/>
                <a:cs typeface="Akzidenz-Grotesk Pro Regular"/>
              </a:rPr>
              <a:t>he </a:t>
            </a:r>
            <a:r>
              <a:rPr sz="2000" spc="30" dirty="0">
                <a:solidFill>
                  <a:srgbClr val="393E53"/>
                </a:solidFill>
                <a:latin typeface="Akzidenz-Grotesk Pro Regular"/>
                <a:cs typeface="Akzidenz-Grotesk Pro Regular"/>
              </a:rPr>
              <a:t>ability of those (particularly in the helping professions) to empathize across cultures measured with The Scale of </a:t>
            </a:r>
            <a:r>
              <a:rPr sz="2000" spc="30" dirty="0" err="1">
                <a:solidFill>
                  <a:srgbClr val="393E53"/>
                </a:solidFill>
                <a:latin typeface="Akzidenz-Grotesk Pro Regular"/>
                <a:cs typeface="Akzidenz-Grotesk Pro Regular"/>
              </a:rPr>
              <a:t>Ethnocultural</a:t>
            </a:r>
            <a:r>
              <a:rPr sz="2000" spc="30" dirty="0">
                <a:solidFill>
                  <a:srgbClr val="393E53"/>
                </a:solidFill>
                <a:latin typeface="Akzidenz-Grotesk Pro Regular"/>
                <a:cs typeface="Akzidenz-Grotesk Pro Regular"/>
              </a:rPr>
              <a:t> Empathy</a:t>
            </a:r>
            <a:r>
              <a:rPr lang="en-US" sz="2000" spc="30" dirty="0">
                <a:solidFill>
                  <a:srgbClr val="393E53"/>
                </a:solidFill>
                <a:latin typeface="Akzidenz-Grotesk Pro Regular"/>
                <a:cs typeface="Akzidenz-Grotesk Pro Regular"/>
              </a:rPr>
              <a:t>.</a:t>
            </a:r>
            <a:endParaRPr sz="2000" spc="30" dirty="0">
              <a:solidFill>
                <a:srgbClr val="393E53"/>
              </a:solidFill>
              <a:latin typeface="Akzidenz-Grotesk Pro Regular"/>
              <a:cs typeface="Akzidenz-Grotesk Pro Regular"/>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65208"/>
          <a:stretch/>
        </p:blipFill>
        <p:spPr>
          <a:xfrm>
            <a:off x="0" y="0"/>
            <a:ext cx="3810000" cy="7315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object 67"/>
          <p:cNvSpPr txBox="1">
            <a:spLocks noGrp="1"/>
          </p:cNvSpPr>
          <p:nvPr>
            <p:ph type="body" idx="1"/>
          </p:nvPr>
        </p:nvSpPr>
        <p:spPr>
          <a:xfrm>
            <a:off x="187959" y="1734566"/>
            <a:ext cx="9377680" cy="3744615"/>
          </a:xfrm>
          <a:prstGeom prst="rect">
            <a:avLst/>
          </a:prstGeom>
        </p:spPr>
        <p:txBody>
          <a:bodyPr vert="horz" wrap="square" lIns="0" tIns="0" rIns="0" bIns="0" rtlCol="0">
            <a:spAutoFit/>
          </a:bodyPr>
          <a:lstStyle/>
          <a:p>
            <a:pPr marL="4031615">
              <a:lnSpc>
                <a:spcPct val="100000"/>
              </a:lnSpc>
            </a:pPr>
            <a:r>
              <a:rPr sz="2400" spc="-40" dirty="0">
                <a:latin typeface="Akzidenz-Grotesk Pro Med" panose="02000603030000020004" pitchFamily="50" charset="0"/>
              </a:rPr>
              <a:t>Negative</a:t>
            </a:r>
            <a:r>
              <a:rPr sz="2400" spc="-295" dirty="0">
                <a:latin typeface="Akzidenz-Grotesk Pro Med" panose="02000603030000020004" pitchFamily="50" charset="0"/>
              </a:rPr>
              <a:t> </a:t>
            </a:r>
            <a:r>
              <a:rPr sz="2400" dirty="0" smtClean="0">
                <a:latin typeface="Akzidenz-Grotesk Pro Med" panose="02000603030000020004" pitchFamily="50" charset="0"/>
              </a:rPr>
              <a:t>ef</a:t>
            </a:r>
            <a:r>
              <a:rPr lang="en-US" sz="2400" spc="-235" dirty="0">
                <a:latin typeface="Akzidenz-Grotesk Pro Med" panose="02000603030000020004" pitchFamily="50" charset="0"/>
              </a:rPr>
              <a:t>f</a:t>
            </a:r>
            <a:r>
              <a:rPr sz="2400" spc="20" dirty="0" smtClean="0">
                <a:latin typeface="Akzidenz-Grotesk Pro Med" panose="02000603030000020004" pitchFamily="50" charset="0"/>
              </a:rPr>
              <a:t>ects</a:t>
            </a:r>
            <a:r>
              <a:rPr sz="2400" spc="-295" dirty="0" smtClean="0">
                <a:latin typeface="Akzidenz-Grotesk Pro Med" panose="02000603030000020004" pitchFamily="50" charset="0"/>
              </a:rPr>
              <a:t> </a:t>
            </a:r>
            <a:r>
              <a:rPr sz="2400" spc="25" dirty="0">
                <a:latin typeface="Akzidenz-Grotesk Pro Med" panose="02000603030000020004" pitchFamily="50" charset="0"/>
              </a:rPr>
              <a:t>on</a:t>
            </a:r>
            <a:r>
              <a:rPr sz="2400" spc="-295" dirty="0">
                <a:latin typeface="Akzidenz-Grotesk Pro Med" panose="02000603030000020004" pitchFamily="50" charset="0"/>
              </a:rPr>
              <a:t> </a:t>
            </a:r>
            <a:r>
              <a:rPr sz="2400" spc="-40" dirty="0">
                <a:latin typeface="Akzidenz-Grotesk Pro Med" panose="02000603030000020004" pitchFamily="50" charset="0"/>
              </a:rPr>
              <a:t>empathy</a:t>
            </a:r>
          </a:p>
          <a:p>
            <a:pPr marL="4698365" marR="57785">
              <a:lnSpc>
                <a:spcPts val="2000"/>
              </a:lnSpc>
              <a:spcBef>
                <a:spcPts val="705"/>
              </a:spcBef>
            </a:pPr>
            <a:r>
              <a:rPr sz="2000" spc="-25" dirty="0">
                <a:latin typeface="Akzidenz-Grotesk Pro Regular"/>
                <a:cs typeface="Akzidenz-Grotesk Pro Regular"/>
              </a:rPr>
              <a:t>Large </a:t>
            </a:r>
            <a:r>
              <a:rPr sz="2000" spc="-20" dirty="0">
                <a:latin typeface="Akzidenz-Grotesk Pro Regular"/>
                <a:cs typeface="Akzidenz-Grotesk Pro Regular"/>
              </a:rPr>
              <a:t>financial </a:t>
            </a:r>
            <a:r>
              <a:rPr sz="2000" spc="-25" dirty="0">
                <a:latin typeface="Akzidenz-Grotesk Pro Regular"/>
                <a:cs typeface="Akzidenz-Grotesk Pro Regular"/>
              </a:rPr>
              <a:t>gap contributes </a:t>
            </a:r>
            <a:r>
              <a:rPr sz="2000" spc="-20" dirty="0">
                <a:latin typeface="Akzidenz-Grotesk Pro Regular"/>
                <a:cs typeface="Akzidenz-Grotesk Pro Regular"/>
              </a:rPr>
              <a:t>to </a:t>
            </a:r>
            <a:r>
              <a:rPr sz="2000" spc="-25" dirty="0">
                <a:latin typeface="Akzidenz-Grotesk Pro Regular"/>
                <a:cs typeface="Akzidenz-Grotesk Pro Regular"/>
              </a:rPr>
              <a:t>low  </a:t>
            </a:r>
            <a:r>
              <a:rPr sz="2000" spc="-20" dirty="0">
                <a:latin typeface="Akzidenz-Grotesk Pro Regular"/>
                <a:cs typeface="Akzidenz-Grotesk Pro Regular"/>
              </a:rPr>
              <a:t>levels of </a:t>
            </a:r>
            <a:r>
              <a:rPr sz="2000" spc="-25" dirty="0">
                <a:latin typeface="Akzidenz-Grotesk Pro Regular"/>
                <a:cs typeface="Akzidenz-Grotesk Pro Regular"/>
              </a:rPr>
              <a:t>empathy including more negative  </a:t>
            </a:r>
            <a:r>
              <a:rPr sz="2000" spc="-20" dirty="0">
                <a:latin typeface="Akzidenz-Grotesk Pro Regular"/>
                <a:cs typeface="Akzidenz-Grotesk Pro Regular"/>
              </a:rPr>
              <a:t>attitudes </a:t>
            </a:r>
            <a:r>
              <a:rPr sz="2000" spc="-25" dirty="0">
                <a:latin typeface="Akzidenz-Grotesk Pro Regular"/>
                <a:cs typeface="Akzidenz-Grotesk Pro Regular"/>
              </a:rPr>
              <a:t>toward those </a:t>
            </a:r>
            <a:r>
              <a:rPr sz="2000" spc="-20" dirty="0">
                <a:latin typeface="Akzidenz-Grotesk Pro Regular"/>
                <a:cs typeface="Akzidenz-Grotesk Pro Regular"/>
              </a:rPr>
              <a:t>in </a:t>
            </a:r>
            <a:r>
              <a:rPr sz="2000" spc="-25" dirty="0">
                <a:latin typeface="Akzidenz-Grotesk Pro Regular"/>
                <a:cs typeface="Akzidenz-Grotesk Pro Regular"/>
              </a:rPr>
              <a:t>poverty; an  emphasis on competition with winners and  </a:t>
            </a:r>
            <a:r>
              <a:rPr sz="2000" spc="-25" dirty="0" smtClean="0">
                <a:latin typeface="Akzidenz-Grotesk Pro Regular"/>
                <a:cs typeface="Akzidenz-Grotesk Pro Regular"/>
              </a:rPr>
              <a:t>losers</a:t>
            </a:r>
            <a:r>
              <a:rPr lang="en-US" sz="2000" spc="-25" dirty="0" smtClean="0">
                <a:latin typeface="Akzidenz-Grotesk Pro Regular"/>
                <a:cs typeface="Akzidenz-Grotesk Pro Regular"/>
              </a:rPr>
              <a:t>.</a:t>
            </a:r>
            <a:endParaRPr sz="2000" dirty="0">
              <a:latin typeface="Akzidenz-Grotesk Pro Regular"/>
              <a:cs typeface="Akzidenz-Grotesk Pro Regular"/>
            </a:endParaRPr>
          </a:p>
          <a:p>
            <a:pPr marL="4018915">
              <a:lnSpc>
                <a:spcPct val="100000"/>
              </a:lnSpc>
              <a:spcBef>
                <a:spcPts val="50"/>
              </a:spcBef>
            </a:pPr>
            <a:endParaRPr sz="2300" dirty="0">
              <a:latin typeface="Times New Roman"/>
              <a:cs typeface="Times New Roman"/>
            </a:endParaRPr>
          </a:p>
          <a:p>
            <a:pPr marL="4698365" marR="57785">
              <a:lnSpc>
                <a:spcPts val="2000"/>
              </a:lnSpc>
              <a:spcBef>
                <a:spcPts val="705"/>
              </a:spcBef>
            </a:pPr>
            <a:r>
              <a:rPr sz="2000" spc="-25" dirty="0">
                <a:latin typeface="Akzidenz-Grotesk Pro Regular"/>
                <a:cs typeface="Akzidenz-Grotesk Pro Regular"/>
              </a:rPr>
              <a:t>Emphasis on materialism and acquisition of  goods relates to low levels of </a:t>
            </a:r>
            <a:r>
              <a:rPr sz="2000" spc="-25" dirty="0" smtClean="0">
                <a:latin typeface="Akzidenz-Grotesk Pro Regular"/>
                <a:cs typeface="Akzidenz-Grotesk Pro Regular"/>
              </a:rPr>
              <a:t>empathy</a:t>
            </a:r>
            <a:r>
              <a:rPr lang="en-US" sz="2000" spc="-25" dirty="0" smtClean="0">
                <a:latin typeface="Akzidenz-Grotesk Pro Regular"/>
                <a:cs typeface="Akzidenz-Grotesk Pro Regular"/>
              </a:rPr>
              <a:t>.</a:t>
            </a:r>
            <a:endParaRPr sz="2000" spc="-25" dirty="0">
              <a:latin typeface="Akzidenz-Grotesk Pro Regular"/>
              <a:cs typeface="Akzidenz-Grotesk Pro Regular"/>
            </a:endParaRPr>
          </a:p>
          <a:p>
            <a:pPr marL="4018915">
              <a:lnSpc>
                <a:spcPct val="100000"/>
              </a:lnSpc>
            </a:pPr>
            <a:endParaRPr sz="2800" dirty="0">
              <a:latin typeface="Times New Roman"/>
              <a:cs typeface="Times New Roman"/>
            </a:endParaRPr>
          </a:p>
          <a:p>
            <a:pPr marL="4698365" marR="57785">
              <a:lnSpc>
                <a:spcPts val="2000"/>
              </a:lnSpc>
              <a:spcBef>
                <a:spcPts val="705"/>
              </a:spcBef>
            </a:pPr>
            <a:r>
              <a:rPr sz="2000" spc="-25" dirty="0">
                <a:latin typeface="Akzidenz-Grotesk Pro Regular"/>
                <a:cs typeface="Akzidenz-Grotesk Pro Regular"/>
              </a:rPr>
              <a:t>Authoritarian (strict regimes and rules)  norms reflect low levels of </a:t>
            </a:r>
            <a:r>
              <a:rPr sz="2000" spc="-25" dirty="0" smtClean="0">
                <a:latin typeface="Akzidenz-Grotesk Pro Regular"/>
                <a:cs typeface="Akzidenz-Grotesk Pro Regular"/>
              </a:rPr>
              <a:t>empathy</a:t>
            </a:r>
            <a:r>
              <a:rPr lang="en-US" sz="2000" spc="-25" dirty="0" smtClean="0">
                <a:latin typeface="Akzidenz-Grotesk Pro Regular"/>
                <a:cs typeface="Akzidenz-Grotesk Pro Regular"/>
              </a:rPr>
              <a:t>.</a:t>
            </a:r>
            <a:endParaRPr sz="2000" spc="-25" dirty="0">
              <a:latin typeface="Akzidenz-Grotesk Pro Regular"/>
              <a:cs typeface="Akzidenz-Grotesk Pro Regular"/>
            </a:endParaRPr>
          </a:p>
        </p:txBody>
      </p:sp>
      <p:sp>
        <p:nvSpPr>
          <p:cNvPr id="2" name="object 2"/>
          <p:cNvSpPr/>
          <p:nvPr/>
        </p:nvSpPr>
        <p:spPr>
          <a:xfrm>
            <a:off x="0" y="0"/>
            <a:ext cx="3810000" cy="7315199"/>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203009" y="1117769"/>
            <a:ext cx="4784726" cy="448841"/>
          </a:xfrm>
          <a:prstGeom prst="rect">
            <a:avLst/>
          </a:prstGeom>
        </p:spPr>
        <p:txBody>
          <a:bodyPr vert="horz" wrap="square" lIns="0" tIns="0" rIns="0" bIns="0" rtlCol="0">
            <a:spAutoFit/>
          </a:bodyPr>
          <a:lstStyle/>
          <a:p>
            <a:pPr marL="12700" marR="5080">
              <a:lnSpc>
                <a:spcPts val="3500"/>
              </a:lnSpc>
            </a:pPr>
            <a:r>
              <a:rPr sz="3600" b="0" spc="-100" dirty="0" smtClean="0">
                <a:solidFill>
                  <a:srgbClr val="99D1D0"/>
                </a:solidFill>
                <a:latin typeface="Akzidenz-Grotesk Pro Super" panose="02000503050000020004" pitchFamily="50" charset="0"/>
                <a:cs typeface="Arial"/>
              </a:rPr>
              <a:t>CULTUR</a:t>
            </a:r>
            <a:r>
              <a:rPr lang="en-US" sz="3600" spc="-100" dirty="0">
                <a:solidFill>
                  <a:srgbClr val="99D1D0"/>
                </a:solidFill>
                <a:latin typeface="Akzidenz-Grotesk Pro Super" panose="02000503050000020004" pitchFamily="50" charset="0"/>
                <a:cs typeface="Arial"/>
              </a:rPr>
              <a:t>A</a:t>
            </a:r>
            <a:r>
              <a:rPr sz="3600" b="0" spc="-100" dirty="0" smtClean="0">
                <a:solidFill>
                  <a:srgbClr val="99D1D0"/>
                </a:solidFill>
                <a:latin typeface="Akzidenz-Grotesk Pro Super" panose="02000503050000020004" pitchFamily="50" charset="0"/>
                <a:cs typeface="Arial"/>
              </a:rPr>
              <a:t>L</a:t>
            </a:r>
            <a:r>
              <a:rPr lang="en-US" sz="3600" b="0" spc="-100" dirty="0" smtClean="0">
                <a:solidFill>
                  <a:srgbClr val="99D1D0"/>
                </a:solidFill>
                <a:latin typeface="Akzidenz-Grotesk Pro Super" panose="02000503050000020004" pitchFamily="50" charset="0"/>
                <a:cs typeface="Arial"/>
              </a:rPr>
              <a:t> </a:t>
            </a:r>
            <a:r>
              <a:rPr sz="3600" b="0" spc="-100" dirty="0" smtClean="0">
                <a:solidFill>
                  <a:srgbClr val="99D1D0"/>
                </a:solidFill>
                <a:latin typeface="Akzidenz-Grotesk Pro Super" panose="02000503050000020004" pitchFamily="50" charset="0"/>
                <a:cs typeface="Arial"/>
              </a:rPr>
              <a:t>NORMS</a:t>
            </a:r>
            <a:endParaRPr sz="3600" spc="-100" dirty="0">
              <a:latin typeface="Akzidenz-Grotesk Pro Super" panose="02000503050000020004" pitchFamily="50" charset="0"/>
              <a:cs typeface="Arial"/>
            </a:endParaRPr>
          </a:p>
        </p:txBody>
      </p:sp>
      <p:grpSp>
        <p:nvGrpSpPr>
          <p:cNvPr id="68" name="Group 67"/>
          <p:cNvGrpSpPr/>
          <p:nvPr/>
        </p:nvGrpSpPr>
        <p:grpSpPr>
          <a:xfrm>
            <a:off x="4242474" y="2640467"/>
            <a:ext cx="556895" cy="325120"/>
            <a:chOff x="4228676" y="3047343"/>
            <a:chExt cx="556895" cy="325120"/>
          </a:xfrm>
        </p:grpSpPr>
        <p:sp>
          <p:nvSpPr>
            <p:cNvPr id="4" name="object 4"/>
            <p:cNvSpPr/>
            <p:nvPr/>
          </p:nvSpPr>
          <p:spPr>
            <a:xfrm>
              <a:off x="4228676" y="3047343"/>
              <a:ext cx="556895" cy="325120"/>
            </a:xfrm>
            <a:custGeom>
              <a:avLst/>
              <a:gdLst/>
              <a:ahLst/>
              <a:cxnLst/>
              <a:rect l="l" t="t" r="r" b="b"/>
              <a:pathLst>
                <a:path w="556895" h="325120">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5" h="325120">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5" name="object 5"/>
            <p:cNvSpPr/>
            <p:nvPr/>
          </p:nvSpPr>
          <p:spPr>
            <a:xfrm>
              <a:off x="4232361" y="3136997"/>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6" name="object 6"/>
            <p:cNvSpPr/>
            <p:nvPr/>
          </p:nvSpPr>
          <p:spPr>
            <a:xfrm>
              <a:off x="4232360" y="3136997"/>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7" name="object 7"/>
            <p:cNvSpPr/>
            <p:nvPr/>
          </p:nvSpPr>
          <p:spPr>
            <a:xfrm>
              <a:off x="4238218"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 name="object 8"/>
            <p:cNvSpPr/>
            <p:nvPr/>
          </p:nvSpPr>
          <p:spPr>
            <a:xfrm>
              <a:off x="4266666"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 name="object 9"/>
            <p:cNvSpPr/>
            <p:nvPr/>
          </p:nvSpPr>
          <p:spPr>
            <a:xfrm>
              <a:off x="4295111"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 name="object 10"/>
            <p:cNvSpPr/>
            <p:nvPr/>
          </p:nvSpPr>
          <p:spPr>
            <a:xfrm>
              <a:off x="4323560"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1" name="object 11"/>
            <p:cNvSpPr/>
            <p:nvPr/>
          </p:nvSpPr>
          <p:spPr>
            <a:xfrm>
              <a:off x="4352009"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2" name="object 12"/>
            <p:cNvSpPr/>
            <p:nvPr/>
          </p:nvSpPr>
          <p:spPr>
            <a:xfrm>
              <a:off x="4380453"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3" name="object 13"/>
            <p:cNvSpPr/>
            <p:nvPr/>
          </p:nvSpPr>
          <p:spPr>
            <a:xfrm>
              <a:off x="4408902" y="3055079"/>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dirty="0"/>
            </a:p>
          </p:txBody>
        </p:sp>
        <p:sp>
          <p:nvSpPr>
            <p:cNvPr id="14" name="object 14"/>
            <p:cNvSpPr/>
            <p:nvPr/>
          </p:nvSpPr>
          <p:spPr>
            <a:xfrm>
              <a:off x="4437353" y="3067949"/>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5" name="object 15"/>
            <p:cNvSpPr/>
            <p:nvPr/>
          </p:nvSpPr>
          <p:spPr>
            <a:xfrm>
              <a:off x="4465799" y="3080817"/>
              <a:ext cx="101600" cy="198755"/>
            </a:xfrm>
            <a:custGeom>
              <a:avLst/>
              <a:gdLst/>
              <a:ahLst/>
              <a:cxnLst/>
              <a:rect l="l" t="t" r="r" b="b"/>
              <a:pathLst>
                <a:path w="101600" h="198754">
                  <a:moveTo>
                    <a:pt x="0" y="198727"/>
                  </a:moveTo>
                  <a:lnTo>
                    <a:pt x="95012" y="0"/>
                  </a:lnTo>
                  <a:lnTo>
                    <a:pt x="101418" y="3697"/>
                  </a:lnTo>
                  <a:lnTo>
                    <a:pt x="8174" y="198727"/>
                  </a:lnTo>
                  <a:lnTo>
                    <a:pt x="0" y="198727"/>
                  </a:lnTo>
                  <a:close/>
                </a:path>
              </a:pathLst>
            </a:custGeom>
            <a:solidFill>
              <a:srgbClr val="99D1D0"/>
            </a:solidFill>
          </p:spPr>
          <p:txBody>
            <a:bodyPr wrap="square" lIns="0" tIns="0" rIns="0" bIns="0" rtlCol="0"/>
            <a:lstStyle/>
            <a:p>
              <a:endParaRPr dirty="0"/>
            </a:p>
          </p:txBody>
        </p:sp>
        <p:sp>
          <p:nvSpPr>
            <p:cNvPr id="16" name="object 16"/>
            <p:cNvSpPr/>
            <p:nvPr/>
          </p:nvSpPr>
          <p:spPr>
            <a:xfrm>
              <a:off x="4494245" y="3093685"/>
              <a:ext cx="95885" cy="186055"/>
            </a:xfrm>
            <a:custGeom>
              <a:avLst/>
              <a:gdLst/>
              <a:ahLst/>
              <a:cxnLst/>
              <a:rect l="l" t="t" r="r" b="b"/>
              <a:pathLst>
                <a:path w="95885" h="186054">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17" name="object 17"/>
            <p:cNvSpPr/>
            <p:nvPr/>
          </p:nvSpPr>
          <p:spPr>
            <a:xfrm>
              <a:off x="4507078" y="3106553"/>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18" name="object 18"/>
            <p:cNvSpPr/>
            <p:nvPr/>
          </p:nvSpPr>
          <p:spPr>
            <a:xfrm>
              <a:off x="4511323" y="3119427"/>
              <a:ext cx="123189" cy="244475"/>
            </a:xfrm>
            <a:custGeom>
              <a:avLst/>
              <a:gdLst/>
              <a:ahLst/>
              <a:cxnLst/>
              <a:rect l="l" t="t" r="r" b="b"/>
              <a:pathLst>
                <a:path w="123189" h="244475">
                  <a:moveTo>
                    <a:pt x="1364" y="244078"/>
                  </a:moveTo>
                  <a:lnTo>
                    <a:pt x="0" y="243420"/>
                  </a:lnTo>
                  <a:lnTo>
                    <a:pt x="116380" y="0"/>
                  </a:lnTo>
                  <a:lnTo>
                    <a:pt x="122785" y="3697"/>
                  </a:lnTo>
                  <a:lnTo>
                    <a:pt x="10334" y="238901"/>
                  </a:lnTo>
                  <a:lnTo>
                    <a:pt x="1364" y="244078"/>
                  </a:lnTo>
                  <a:close/>
                </a:path>
              </a:pathLst>
            </a:custGeom>
            <a:solidFill>
              <a:srgbClr val="99D1D0"/>
            </a:solidFill>
          </p:spPr>
          <p:txBody>
            <a:bodyPr wrap="square" lIns="0" tIns="0" rIns="0" bIns="0" rtlCol="0"/>
            <a:lstStyle/>
            <a:p>
              <a:endParaRPr dirty="0"/>
            </a:p>
          </p:txBody>
        </p:sp>
        <p:sp>
          <p:nvSpPr>
            <p:cNvPr id="19" name="object 19"/>
            <p:cNvSpPr/>
            <p:nvPr/>
          </p:nvSpPr>
          <p:spPr>
            <a:xfrm>
              <a:off x="4549660" y="3132296"/>
              <a:ext cx="107314" cy="210185"/>
            </a:xfrm>
            <a:custGeom>
              <a:avLst/>
              <a:gdLst/>
              <a:ahLst/>
              <a:cxnLst/>
              <a:rect l="l" t="t" r="r" b="b"/>
              <a:pathLst>
                <a:path w="107314" h="210185">
                  <a:moveTo>
                    <a:pt x="0" y="209868"/>
                  </a:moveTo>
                  <a:lnTo>
                    <a:pt x="100338" y="0"/>
                  </a:lnTo>
                  <a:lnTo>
                    <a:pt x="106744" y="3697"/>
                  </a:lnTo>
                  <a:lnTo>
                    <a:pt x="11289" y="203352"/>
                  </a:lnTo>
                  <a:lnTo>
                    <a:pt x="0" y="209868"/>
                  </a:lnTo>
                  <a:close/>
                </a:path>
              </a:pathLst>
            </a:custGeom>
            <a:solidFill>
              <a:srgbClr val="99D1D0"/>
            </a:solidFill>
          </p:spPr>
          <p:txBody>
            <a:bodyPr wrap="square" lIns="0" tIns="0" rIns="0" bIns="0" rtlCol="0"/>
            <a:lstStyle/>
            <a:p>
              <a:endParaRPr dirty="0"/>
            </a:p>
          </p:txBody>
        </p:sp>
        <p:sp>
          <p:nvSpPr>
            <p:cNvPr id="20" name="object 20"/>
            <p:cNvSpPr/>
            <p:nvPr/>
          </p:nvSpPr>
          <p:spPr>
            <a:xfrm>
              <a:off x="4588950" y="3145165"/>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21" name="object 21"/>
            <p:cNvSpPr/>
            <p:nvPr/>
          </p:nvSpPr>
          <p:spPr>
            <a:xfrm>
              <a:off x="4628243" y="3158034"/>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dirty="0"/>
            </a:p>
          </p:txBody>
        </p:sp>
        <p:sp>
          <p:nvSpPr>
            <p:cNvPr id="22" name="object 22"/>
            <p:cNvSpPr/>
            <p:nvPr/>
          </p:nvSpPr>
          <p:spPr>
            <a:xfrm>
              <a:off x="4667529" y="3170902"/>
              <a:ext cx="55880" cy="103505"/>
            </a:xfrm>
            <a:custGeom>
              <a:avLst/>
              <a:gdLst/>
              <a:ahLst/>
              <a:cxnLst/>
              <a:rect l="l" t="t" r="r" b="b"/>
              <a:pathLst>
                <a:path w="55879" h="103504">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23" name="object 23"/>
            <p:cNvSpPr/>
            <p:nvPr/>
          </p:nvSpPr>
          <p:spPr>
            <a:xfrm>
              <a:off x="4706816" y="3183769"/>
              <a:ext cx="39370" cy="67945"/>
            </a:xfrm>
            <a:custGeom>
              <a:avLst/>
              <a:gdLst/>
              <a:ahLst/>
              <a:cxnLst/>
              <a:rect l="l" t="t" r="r" b="b"/>
              <a:pathLst>
                <a:path w="39370" h="67945">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24" name="object 24"/>
            <p:cNvSpPr/>
            <p:nvPr/>
          </p:nvSpPr>
          <p:spPr>
            <a:xfrm>
              <a:off x="4746106" y="3196638"/>
              <a:ext cx="22225" cy="32384"/>
            </a:xfrm>
            <a:custGeom>
              <a:avLst/>
              <a:gdLst/>
              <a:ahLst/>
              <a:cxnLst/>
              <a:rect l="l" t="t" r="r" b="b"/>
              <a:pathLst>
                <a:path w="22225" h="32385">
                  <a:moveTo>
                    <a:pt x="0" y="32137"/>
                  </a:moveTo>
                  <a:lnTo>
                    <a:pt x="15364"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grpSp>
        <p:nvGrpSpPr>
          <p:cNvPr id="69" name="Group 68"/>
          <p:cNvGrpSpPr/>
          <p:nvPr/>
        </p:nvGrpSpPr>
        <p:grpSpPr>
          <a:xfrm>
            <a:off x="4207241" y="4008120"/>
            <a:ext cx="556895" cy="325120"/>
            <a:chOff x="4228676" y="3047343"/>
            <a:chExt cx="556895" cy="325120"/>
          </a:xfrm>
        </p:grpSpPr>
        <p:sp>
          <p:nvSpPr>
            <p:cNvPr id="70" name="object 4"/>
            <p:cNvSpPr/>
            <p:nvPr/>
          </p:nvSpPr>
          <p:spPr>
            <a:xfrm>
              <a:off x="4228676" y="3047343"/>
              <a:ext cx="556895" cy="325120"/>
            </a:xfrm>
            <a:custGeom>
              <a:avLst/>
              <a:gdLst/>
              <a:ahLst/>
              <a:cxnLst/>
              <a:rect l="l" t="t" r="r" b="b"/>
              <a:pathLst>
                <a:path w="556895" h="325120">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5" h="325120">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71" name="object 5"/>
            <p:cNvSpPr/>
            <p:nvPr/>
          </p:nvSpPr>
          <p:spPr>
            <a:xfrm>
              <a:off x="4232361" y="3136997"/>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72" name="object 6"/>
            <p:cNvSpPr/>
            <p:nvPr/>
          </p:nvSpPr>
          <p:spPr>
            <a:xfrm>
              <a:off x="4232360" y="3136997"/>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73" name="object 7"/>
            <p:cNvSpPr/>
            <p:nvPr/>
          </p:nvSpPr>
          <p:spPr>
            <a:xfrm>
              <a:off x="4238218"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4" name="object 8"/>
            <p:cNvSpPr/>
            <p:nvPr/>
          </p:nvSpPr>
          <p:spPr>
            <a:xfrm>
              <a:off x="4266666"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5" name="object 9"/>
            <p:cNvSpPr/>
            <p:nvPr/>
          </p:nvSpPr>
          <p:spPr>
            <a:xfrm>
              <a:off x="4295111"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6" name="object 10"/>
            <p:cNvSpPr/>
            <p:nvPr/>
          </p:nvSpPr>
          <p:spPr>
            <a:xfrm>
              <a:off x="4323560"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7" name="object 11"/>
            <p:cNvSpPr/>
            <p:nvPr/>
          </p:nvSpPr>
          <p:spPr>
            <a:xfrm>
              <a:off x="4352009"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8" name="object 12"/>
            <p:cNvSpPr/>
            <p:nvPr/>
          </p:nvSpPr>
          <p:spPr>
            <a:xfrm>
              <a:off x="4380453"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79" name="object 13"/>
            <p:cNvSpPr/>
            <p:nvPr/>
          </p:nvSpPr>
          <p:spPr>
            <a:xfrm>
              <a:off x="4408902" y="3055079"/>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dirty="0"/>
            </a:p>
          </p:txBody>
        </p:sp>
        <p:sp>
          <p:nvSpPr>
            <p:cNvPr id="80" name="object 14"/>
            <p:cNvSpPr/>
            <p:nvPr/>
          </p:nvSpPr>
          <p:spPr>
            <a:xfrm>
              <a:off x="4437353" y="3067949"/>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81" name="object 15"/>
            <p:cNvSpPr/>
            <p:nvPr/>
          </p:nvSpPr>
          <p:spPr>
            <a:xfrm>
              <a:off x="4465799" y="3080817"/>
              <a:ext cx="101600" cy="198755"/>
            </a:xfrm>
            <a:custGeom>
              <a:avLst/>
              <a:gdLst/>
              <a:ahLst/>
              <a:cxnLst/>
              <a:rect l="l" t="t" r="r" b="b"/>
              <a:pathLst>
                <a:path w="101600" h="198754">
                  <a:moveTo>
                    <a:pt x="0" y="198727"/>
                  </a:moveTo>
                  <a:lnTo>
                    <a:pt x="95012" y="0"/>
                  </a:lnTo>
                  <a:lnTo>
                    <a:pt x="101418" y="3697"/>
                  </a:lnTo>
                  <a:lnTo>
                    <a:pt x="8174" y="198727"/>
                  </a:lnTo>
                  <a:lnTo>
                    <a:pt x="0" y="198727"/>
                  </a:lnTo>
                  <a:close/>
                </a:path>
              </a:pathLst>
            </a:custGeom>
            <a:solidFill>
              <a:srgbClr val="99D1D0"/>
            </a:solidFill>
          </p:spPr>
          <p:txBody>
            <a:bodyPr wrap="square" lIns="0" tIns="0" rIns="0" bIns="0" rtlCol="0"/>
            <a:lstStyle/>
            <a:p>
              <a:endParaRPr dirty="0"/>
            </a:p>
          </p:txBody>
        </p:sp>
        <p:sp>
          <p:nvSpPr>
            <p:cNvPr id="82" name="object 16"/>
            <p:cNvSpPr/>
            <p:nvPr/>
          </p:nvSpPr>
          <p:spPr>
            <a:xfrm>
              <a:off x="4494245" y="3093685"/>
              <a:ext cx="95885" cy="186055"/>
            </a:xfrm>
            <a:custGeom>
              <a:avLst/>
              <a:gdLst/>
              <a:ahLst/>
              <a:cxnLst/>
              <a:rect l="l" t="t" r="r" b="b"/>
              <a:pathLst>
                <a:path w="95885" h="186054">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83" name="object 17"/>
            <p:cNvSpPr/>
            <p:nvPr/>
          </p:nvSpPr>
          <p:spPr>
            <a:xfrm>
              <a:off x="4507078" y="3106553"/>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84" name="object 18"/>
            <p:cNvSpPr/>
            <p:nvPr/>
          </p:nvSpPr>
          <p:spPr>
            <a:xfrm>
              <a:off x="4511323" y="3119427"/>
              <a:ext cx="123189" cy="244475"/>
            </a:xfrm>
            <a:custGeom>
              <a:avLst/>
              <a:gdLst/>
              <a:ahLst/>
              <a:cxnLst/>
              <a:rect l="l" t="t" r="r" b="b"/>
              <a:pathLst>
                <a:path w="123189" h="244475">
                  <a:moveTo>
                    <a:pt x="1364" y="244078"/>
                  </a:moveTo>
                  <a:lnTo>
                    <a:pt x="0" y="243420"/>
                  </a:lnTo>
                  <a:lnTo>
                    <a:pt x="116380" y="0"/>
                  </a:lnTo>
                  <a:lnTo>
                    <a:pt x="122785" y="3697"/>
                  </a:lnTo>
                  <a:lnTo>
                    <a:pt x="10334" y="238901"/>
                  </a:lnTo>
                  <a:lnTo>
                    <a:pt x="1364" y="244078"/>
                  </a:lnTo>
                  <a:close/>
                </a:path>
              </a:pathLst>
            </a:custGeom>
            <a:solidFill>
              <a:srgbClr val="99D1D0"/>
            </a:solidFill>
          </p:spPr>
          <p:txBody>
            <a:bodyPr wrap="square" lIns="0" tIns="0" rIns="0" bIns="0" rtlCol="0"/>
            <a:lstStyle/>
            <a:p>
              <a:endParaRPr dirty="0"/>
            </a:p>
          </p:txBody>
        </p:sp>
        <p:sp>
          <p:nvSpPr>
            <p:cNvPr id="85" name="object 19"/>
            <p:cNvSpPr/>
            <p:nvPr/>
          </p:nvSpPr>
          <p:spPr>
            <a:xfrm>
              <a:off x="4549660" y="3132296"/>
              <a:ext cx="107314" cy="210185"/>
            </a:xfrm>
            <a:custGeom>
              <a:avLst/>
              <a:gdLst/>
              <a:ahLst/>
              <a:cxnLst/>
              <a:rect l="l" t="t" r="r" b="b"/>
              <a:pathLst>
                <a:path w="107314" h="210185">
                  <a:moveTo>
                    <a:pt x="0" y="209868"/>
                  </a:moveTo>
                  <a:lnTo>
                    <a:pt x="100338" y="0"/>
                  </a:lnTo>
                  <a:lnTo>
                    <a:pt x="106744" y="3697"/>
                  </a:lnTo>
                  <a:lnTo>
                    <a:pt x="11289" y="203352"/>
                  </a:lnTo>
                  <a:lnTo>
                    <a:pt x="0" y="209868"/>
                  </a:lnTo>
                  <a:close/>
                </a:path>
              </a:pathLst>
            </a:custGeom>
            <a:solidFill>
              <a:srgbClr val="99D1D0"/>
            </a:solidFill>
          </p:spPr>
          <p:txBody>
            <a:bodyPr wrap="square" lIns="0" tIns="0" rIns="0" bIns="0" rtlCol="0"/>
            <a:lstStyle/>
            <a:p>
              <a:endParaRPr dirty="0"/>
            </a:p>
          </p:txBody>
        </p:sp>
        <p:sp>
          <p:nvSpPr>
            <p:cNvPr id="86" name="object 20"/>
            <p:cNvSpPr/>
            <p:nvPr/>
          </p:nvSpPr>
          <p:spPr>
            <a:xfrm>
              <a:off x="4588950" y="3145165"/>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87" name="object 21"/>
            <p:cNvSpPr/>
            <p:nvPr/>
          </p:nvSpPr>
          <p:spPr>
            <a:xfrm>
              <a:off x="4628243" y="3158034"/>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dirty="0"/>
            </a:p>
          </p:txBody>
        </p:sp>
        <p:sp>
          <p:nvSpPr>
            <p:cNvPr id="88" name="object 22"/>
            <p:cNvSpPr/>
            <p:nvPr/>
          </p:nvSpPr>
          <p:spPr>
            <a:xfrm>
              <a:off x="4667529" y="3170902"/>
              <a:ext cx="55880" cy="103505"/>
            </a:xfrm>
            <a:custGeom>
              <a:avLst/>
              <a:gdLst/>
              <a:ahLst/>
              <a:cxnLst/>
              <a:rect l="l" t="t" r="r" b="b"/>
              <a:pathLst>
                <a:path w="55879" h="103504">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89" name="object 23"/>
            <p:cNvSpPr/>
            <p:nvPr/>
          </p:nvSpPr>
          <p:spPr>
            <a:xfrm>
              <a:off x="4706816" y="3183769"/>
              <a:ext cx="39370" cy="67945"/>
            </a:xfrm>
            <a:custGeom>
              <a:avLst/>
              <a:gdLst/>
              <a:ahLst/>
              <a:cxnLst/>
              <a:rect l="l" t="t" r="r" b="b"/>
              <a:pathLst>
                <a:path w="39370" h="67945">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90" name="object 24"/>
            <p:cNvSpPr/>
            <p:nvPr/>
          </p:nvSpPr>
          <p:spPr>
            <a:xfrm>
              <a:off x="4746106" y="3196638"/>
              <a:ext cx="22225" cy="32384"/>
            </a:xfrm>
            <a:custGeom>
              <a:avLst/>
              <a:gdLst/>
              <a:ahLst/>
              <a:cxnLst/>
              <a:rect l="l" t="t" r="r" b="b"/>
              <a:pathLst>
                <a:path w="22225" h="32385">
                  <a:moveTo>
                    <a:pt x="0" y="32137"/>
                  </a:moveTo>
                  <a:lnTo>
                    <a:pt x="15364"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grpSp>
        <p:nvGrpSpPr>
          <p:cNvPr id="91" name="Group 90"/>
          <p:cNvGrpSpPr/>
          <p:nvPr/>
        </p:nvGrpSpPr>
        <p:grpSpPr>
          <a:xfrm>
            <a:off x="4203009" y="5023908"/>
            <a:ext cx="556895" cy="325120"/>
            <a:chOff x="4228676" y="3047343"/>
            <a:chExt cx="556895" cy="325120"/>
          </a:xfrm>
        </p:grpSpPr>
        <p:sp>
          <p:nvSpPr>
            <p:cNvPr id="92" name="object 4"/>
            <p:cNvSpPr/>
            <p:nvPr/>
          </p:nvSpPr>
          <p:spPr>
            <a:xfrm>
              <a:off x="4228676" y="3047343"/>
              <a:ext cx="556895" cy="325120"/>
            </a:xfrm>
            <a:custGeom>
              <a:avLst/>
              <a:gdLst/>
              <a:ahLst/>
              <a:cxnLst/>
              <a:rect l="l" t="t" r="r" b="b"/>
              <a:pathLst>
                <a:path w="556895" h="325120">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5" h="325120">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93" name="object 5"/>
            <p:cNvSpPr/>
            <p:nvPr/>
          </p:nvSpPr>
          <p:spPr>
            <a:xfrm>
              <a:off x="4232361" y="3136997"/>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94" name="object 6"/>
            <p:cNvSpPr/>
            <p:nvPr/>
          </p:nvSpPr>
          <p:spPr>
            <a:xfrm>
              <a:off x="4232360" y="3136997"/>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95" name="object 7"/>
            <p:cNvSpPr/>
            <p:nvPr/>
          </p:nvSpPr>
          <p:spPr>
            <a:xfrm>
              <a:off x="4238218"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6" name="object 8"/>
            <p:cNvSpPr/>
            <p:nvPr/>
          </p:nvSpPr>
          <p:spPr>
            <a:xfrm>
              <a:off x="4266666"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7" name="object 9"/>
            <p:cNvSpPr/>
            <p:nvPr/>
          </p:nvSpPr>
          <p:spPr>
            <a:xfrm>
              <a:off x="4295111"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8" name="object 10"/>
            <p:cNvSpPr/>
            <p:nvPr/>
          </p:nvSpPr>
          <p:spPr>
            <a:xfrm>
              <a:off x="4323560"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9" name="object 11"/>
            <p:cNvSpPr/>
            <p:nvPr/>
          </p:nvSpPr>
          <p:spPr>
            <a:xfrm>
              <a:off x="4352009"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0" name="object 12"/>
            <p:cNvSpPr/>
            <p:nvPr/>
          </p:nvSpPr>
          <p:spPr>
            <a:xfrm>
              <a:off x="4380453" y="3136997"/>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1" name="object 13"/>
            <p:cNvSpPr/>
            <p:nvPr/>
          </p:nvSpPr>
          <p:spPr>
            <a:xfrm>
              <a:off x="4408902" y="3055079"/>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dirty="0"/>
            </a:p>
          </p:txBody>
        </p:sp>
        <p:sp>
          <p:nvSpPr>
            <p:cNvPr id="102" name="object 14"/>
            <p:cNvSpPr/>
            <p:nvPr/>
          </p:nvSpPr>
          <p:spPr>
            <a:xfrm>
              <a:off x="4437353" y="3067949"/>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03" name="object 15"/>
            <p:cNvSpPr/>
            <p:nvPr/>
          </p:nvSpPr>
          <p:spPr>
            <a:xfrm>
              <a:off x="4465799" y="3080817"/>
              <a:ext cx="101600" cy="198755"/>
            </a:xfrm>
            <a:custGeom>
              <a:avLst/>
              <a:gdLst/>
              <a:ahLst/>
              <a:cxnLst/>
              <a:rect l="l" t="t" r="r" b="b"/>
              <a:pathLst>
                <a:path w="101600" h="198754">
                  <a:moveTo>
                    <a:pt x="0" y="198727"/>
                  </a:moveTo>
                  <a:lnTo>
                    <a:pt x="95012" y="0"/>
                  </a:lnTo>
                  <a:lnTo>
                    <a:pt x="101418" y="3697"/>
                  </a:lnTo>
                  <a:lnTo>
                    <a:pt x="8174" y="198727"/>
                  </a:lnTo>
                  <a:lnTo>
                    <a:pt x="0" y="198727"/>
                  </a:lnTo>
                  <a:close/>
                </a:path>
              </a:pathLst>
            </a:custGeom>
            <a:solidFill>
              <a:srgbClr val="99D1D0"/>
            </a:solidFill>
          </p:spPr>
          <p:txBody>
            <a:bodyPr wrap="square" lIns="0" tIns="0" rIns="0" bIns="0" rtlCol="0"/>
            <a:lstStyle/>
            <a:p>
              <a:endParaRPr dirty="0"/>
            </a:p>
          </p:txBody>
        </p:sp>
        <p:sp>
          <p:nvSpPr>
            <p:cNvPr id="104" name="object 16"/>
            <p:cNvSpPr/>
            <p:nvPr/>
          </p:nvSpPr>
          <p:spPr>
            <a:xfrm>
              <a:off x="4494245" y="3093685"/>
              <a:ext cx="95885" cy="186055"/>
            </a:xfrm>
            <a:custGeom>
              <a:avLst/>
              <a:gdLst/>
              <a:ahLst/>
              <a:cxnLst/>
              <a:rect l="l" t="t" r="r" b="b"/>
              <a:pathLst>
                <a:path w="95885" h="186054">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105" name="object 17"/>
            <p:cNvSpPr/>
            <p:nvPr/>
          </p:nvSpPr>
          <p:spPr>
            <a:xfrm>
              <a:off x="4507078" y="3106553"/>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106" name="object 18"/>
            <p:cNvSpPr/>
            <p:nvPr/>
          </p:nvSpPr>
          <p:spPr>
            <a:xfrm>
              <a:off x="4511323" y="3119427"/>
              <a:ext cx="123189" cy="244475"/>
            </a:xfrm>
            <a:custGeom>
              <a:avLst/>
              <a:gdLst/>
              <a:ahLst/>
              <a:cxnLst/>
              <a:rect l="l" t="t" r="r" b="b"/>
              <a:pathLst>
                <a:path w="123189" h="244475">
                  <a:moveTo>
                    <a:pt x="1364" y="244078"/>
                  </a:moveTo>
                  <a:lnTo>
                    <a:pt x="0" y="243420"/>
                  </a:lnTo>
                  <a:lnTo>
                    <a:pt x="116380" y="0"/>
                  </a:lnTo>
                  <a:lnTo>
                    <a:pt x="122785" y="3697"/>
                  </a:lnTo>
                  <a:lnTo>
                    <a:pt x="10334" y="238901"/>
                  </a:lnTo>
                  <a:lnTo>
                    <a:pt x="1364" y="244078"/>
                  </a:lnTo>
                  <a:close/>
                </a:path>
              </a:pathLst>
            </a:custGeom>
            <a:solidFill>
              <a:srgbClr val="99D1D0"/>
            </a:solidFill>
          </p:spPr>
          <p:txBody>
            <a:bodyPr wrap="square" lIns="0" tIns="0" rIns="0" bIns="0" rtlCol="0"/>
            <a:lstStyle/>
            <a:p>
              <a:endParaRPr dirty="0"/>
            </a:p>
          </p:txBody>
        </p:sp>
        <p:sp>
          <p:nvSpPr>
            <p:cNvPr id="107" name="object 19"/>
            <p:cNvSpPr/>
            <p:nvPr/>
          </p:nvSpPr>
          <p:spPr>
            <a:xfrm>
              <a:off x="4549660" y="3132296"/>
              <a:ext cx="107314" cy="210185"/>
            </a:xfrm>
            <a:custGeom>
              <a:avLst/>
              <a:gdLst/>
              <a:ahLst/>
              <a:cxnLst/>
              <a:rect l="l" t="t" r="r" b="b"/>
              <a:pathLst>
                <a:path w="107314" h="210185">
                  <a:moveTo>
                    <a:pt x="0" y="209868"/>
                  </a:moveTo>
                  <a:lnTo>
                    <a:pt x="100338" y="0"/>
                  </a:lnTo>
                  <a:lnTo>
                    <a:pt x="106744" y="3697"/>
                  </a:lnTo>
                  <a:lnTo>
                    <a:pt x="11289" y="203352"/>
                  </a:lnTo>
                  <a:lnTo>
                    <a:pt x="0" y="209868"/>
                  </a:lnTo>
                  <a:close/>
                </a:path>
              </a:pathLst>
            </a:custGeom>
            <a:solidFill>
              <a:srgbClr val="99D1D0"/>
            </a:solidFill>
          </p:spPr>
          <p:txBody>
            <a:bodyPr wrap="square" lIns="0" tIns="0" rIns="0" bIns="0" rtlCol="0"/>
            <a:lstStyle/>
            <a:p>
              <a:endParaRPr dirty="0"/>
            </a:p>
          </p:txBody>
        </p:sp>
        <p:sp>
          <p:nvSpPr>
            <p:cNvPr id="108" name="object 20"/>
            <p:cNvSpPr/>
            <p:nvPr/>
          </p:nvSpPr>
          <p:spPr>
            <a:xfrm>
              <a:off x="4588950" y="3145165"/>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109" name="object 21"/>
            <p:cNvSpPr/>
            <p:nvPr/>
          </p:nvSpPr>
          <p:spPr>
            <a:xfrm>
              <a:off x="4628243" y="3158034"/>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dirty="0"/>
            </a:p>
          </p:txBody>
        </p:sp>
        <p:sp>
          <p:nvSpPr>
            <p:cNvPr id="110" name="object 22"/>
            <p:cNvSpPr/>
            <p:nvPr/>
          </p:nvSpPr>
          <p:spPr>
            <a:xfrm>
              <a:off x="4667529" y="3170902"/>
              <a:ext cx="55880" cy="103505"/>
            </a:xfrm>
            <a:custGeom>
              <a:avLst/>
              <a:gdLst/>
              <a:ahLst/>
              <a:cxnLst/>
              <a:rect l="l" t="t" r="r" b="b"/>
              <a:pathLst>
                <a:path w="55879" h="103504">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111" name="object 23"/>
            <p:cNvSpPr/>
            <p:nvPr/>
          </p:nvSpPr>
          <p:spPr>
            <a:xfrm>
              <a:off x="4706816" y="3183769"/>
              <a:ext cx="39370" cy="67945"/>
            </a:xfrm>
            <a:custGeom>
              <a:avLst/>
              <a:gdLst/>
              <a:ahLst/>
              <a:cxnLst/>
              <a:rect l="l" t="t" r="r" b="b"/>
              <a:pathLst>
                <a:path w="39370" h="67945">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112" name="object 24"/>
            <p:cNvSpPr/>
            <p:nvPr/>
          </p:nvSpPr>
          <p:spPr>
            <a:xfrm>
              <a:off x="4746106" y="3196638"/>
              <a:ext cx="22225" cy="32384"/>
            </a:xfrm>
            <a:custGeom>
              <a:avLst/>
              <a:gdLst/>
              <a:ahLst/>
              <a:cxnLst/>
              <a:rect l="l" t="t" r="r" b="b"/>
              <a:pathLst>
                <a:path w="22225" h="32385">
                  <a:moveTo>
                    <a:pt x="0" y="32137"/>
                  </a:moveTo>
                  <a:lnTo>
                    <a:pt x="15364"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object 4"/>
          <p:cNvSpPr/>
          <p:nvPr/>
        </p:nvSpPr>
        <p:spPr>
          <a:xfrm>
            <a:off x="5953125" y="0"/>
            <a:ext cx="3800475" cy="7315200"/>
          </a:xfrm>
          <a:custGeom>
            <a:avLst/>
            <a:gdLst/>
            <a:ahLst/>
            <a:cxnLst/>
            <a:rect l="l" t="t" r="r" b="b"/>
            <a:pathLst>
              <a:path w="3800475" h="7315200">
                <a:moveTo>
                  <a:pt x="0" y="0"/>
                </a:moveTo>
                <a:lnTo>
                  <a:pt x="0" y="7315199"/>
                </a:lnTo>
                <a:lnTo>
                  <a:pt x="3800475" y="7315199"/>
                </a:lnTo>
                <a:lnTo>
                  <a:pt x="3800475" y="0"/>
                </a:lnTo>
                <a:lnTo>
                  <a:pt x="0" y="0"/>
                </a:lnTo>
                <a:close/>
              </a:path>
            </a:pathLst>
          </a:custGeom>
          <a:solidFill>
            <a:srgbClr val="99D1D0"/>
          </a:solidFill>
        </p:spPr>
        <p:txBody>
          <a:bodyPr wrap="square" lIns="0" tIns="0" rIns="0" bIns="0" rtlCol="0"/>
          <a:lstStyle/>
          <a:p>
            <a:endParaRPr dirty="0"/>
          </a:p>
        </p:txBody>
      </p:sp>
      <p:sp>
        <p:nvSpPr>
          <p:cNvPr id="5" name="object 5"/>
          <p:cNvSpPr txBox="1"/>
          <p:nvPr/>
        </p:nvSpPr>
        <p:spPr>
          <a:xfrm>
            <a:off x="1669665" y="5158273"/>
            <a:ext cx="2877838" cy="330860"/>
          </a:xfrm>
          <a:prstGeom prst="rect">
            <a:avLst/>
          </a:prstGeom>
        </p:spPr>
        <p:txBody>
          <a:bodyPr vert="horz" wrap="square" lIns="0" tIns="0" rIns="0" bIns="0" rtlCol="0">
            <a:spAutoFit/>
          </a:bodyPr>
          <a:lstStyle/>
          <a:p>
            <a:pPr marL="12700">
              <a:lnSpc>
                <a:spcPct val="100000"/>
              </a:lnSpc>
            </a:pPr>
            <a:r>
              <a:rPr sz="2150" spc="35" dirty="0">
                <a:solidFill>
                  <a:srgbClr val="393E53"/>
                </a:solidFill>
                <a:latin typeface="Akzidenz-Grotesk Pro Regular"/>
                <a:cs typeface="Akzidenz-Grotesk Pro Regular"/>
              </a:rPr>
              <a:t>Inclusion </a:t>
            </a:r>
            <a:r>
              <a:rPr sz="2150" spc="10" dirty="0">
                <a:solidFill>
                  <a:srgbClr val="393E53"/>
                </a:solidFill>
                <a:latin typeface="Akzidenz-Grotesk Pro Regular"/>
                <a:cs typeface="Akzidenz-Grotesk Pro Regular"/>
              </a:rPr>
              <a:t>of</a:t>
            </a:r>
            <a:r>
              <a:rPr sz="2150" spc="155" dirty="0">
                <a:solidFill>
                  <a:srgbClr val="393E53"/>
                </a:solidFill>
                <a:latin typeface="Akzidenz-Grotesk Pro Regular"/>
                <a:cs typeface="Akzidenz-Grotesk Pro Regular"/>
              </a:rPr>
              <a:t> </a:t>
            </a:r>
            <a:r>
              <a:rPr sz="2150" spc="35" dirty="0" smtClean="0">
                <a:solidFill>
                  <a:srgbClr val="393E53"/>
                </a:solidFill>
                <a:latin typeface="Akzidenz-Grotesk Pro Regular"/>
                <a:cs typeface="Akzidenz-Grotesk Pro Regular"/>
              </a:rPr>
              <a:t>difference</a:t>
            </a:r>
            <a:r>
              <a:rPr lang="en-US" sz="2150" spc="35" dirty="0" smtClean="0">
                <a:solidFill>
                  <a:srgbClr val="393E53"/>
                </a:solidFill>
                <a:latin typeface="Akzidenz-Grotesk Pro Regular"/>
                <a:cs typeface="Akzidenz-Grotesk Pro Regular"/>
              </a:rPr>
              <a:t>.</a:t>
            </a:r>
            <a:endParaRPr sz="2150" dirty="0">
              <a:latin typeface="Akzidenz-Grotesk Pro Regular"/>
              <a:cs typeface="Akzidenz-Grotesk Pro Regular"/>
            </a:endParaRPr>
          </a:p>
        </p:txBody>
      </p:sp>
      <p:sp>
        <p:nvSpPr>
          <p:cNvPr id="6" name="object 6"/>
          <p:cNvSpPr txBox="1">
            <a:spLocks noGrp="1"/>
          </p:cNvSpPr>
          <p:nvPr>
            <p:ph type="title"/>
          </p:nvPr>
        </p:nvSpPr>
        <p:spPr>
          <a:xfrm>
            <a:off x="788250" y="868730"/>
            <a:ext cx="4032250" cy="738664"/>
          </a:xfrm>
          <a:prstGeom prst="rect">
            <a:avLst/>
          </a:prstGeom>
        </p:spPr>
        <p:txBody>
          <a:bodyPr vert="horz" wrap="square" lIns="0" tIns="0" rIns="0" bIns="0" rtlCol="0">
            <a:spAutoFit/>
          </a:bodyPr>
          <a:lstStyle/>
          <a:p>
            <a:pPr marL="12700">
              <a:lnSpc>
                <a:spcPct val="100000"/>
              </a:lnSpc>
            </a:pPr>
            <a:r>
              <a:rPr lang="en-US" sz="2400" b="0" spc="-15" dirty="0" smtClean="0">
                <a:latin typeface="Akzidenz-Grotesk Pro Med" panose="02000603030000020004" pitchFamily="50" charset="0"/>
                <a:cs typeface="Tahoma"/>
              </a:rPr>
              <a:t/>
            </a:r>
            <a:br>
              <a:rPr lang="en-US" sz="2400" b="0" spc="-15" dirty="0" smtClean="0">
                <a:latin typeface="Akzidenz-Grotesk Pro Med" panose="02000603030000020004" pitchFamily="50" charset="0"/>
                <a:cs typeface="Tahoma"/>
              </a:rPr>
            </a:br>
            <a:r>
              <a:rPr sz="2400" b="0" spc="-15" dirty="0" smtClean="0">
                <a:latin typeface="Akzidenz-Grotesk Pro Med" panose="02000603030000020004" pitchFamily="50" charset="0"/>
                <a:cs typeface="Tahoma"/>
              </a:rPr>
              <a:t>Positive</a:t>
            </a:r>
            <a:r>
              <a:rPr sz="2400" b="0" spc="-300" dirty="0" smtClean="0">
                <a:latin typeface="Akzidenz-Grotesk Pro Med" panose="02000603030000020004" pitchFamily="50" charset="0"/>
                <a:cs typeface="Tahoma"/>
              </a:rPr>
              <a:t> </a:t>
            </a:r>
            <a:r>
              <a:rPr sz="2400" b="0" dirty="0" smtClean="0">
                <a:latin typeface="Akzidenz-Grotesk Pro Med" panose="02000603030000020004" pitchFamily="50" charset="0"/>
                <a:cs typeface="Tahoma"/>
              </a:rPr>
              <a:t>ef</a:t>
            </a:r>
            <a:r>
              <a:rPr lang="en-US" sz="2400" spc="-240" dirty="0">
                <a:latin typeface="Akzidenz-Grotesk Pro Med" panose="02000603030000020004" pitchFamily="50" charset="0"/>
                <a:cs typeface="Tahoma"/>
              </a:rPr>
              <a:t>f</a:t>
            </a:r>
            <a:r>
              <a:rPr sz="2400" b="0" spc="20" dirty="0" smtClean="0">
                <a:latin typeface="Akzidenz-Grotesk Pro Med" panose="02000603030000020004" pitchFamily="50" charset="0"/>
                <a:cs typeface="Tahoma"/>
              </a:rPr>
              <a:t>ects</a:t>
            </a:r>
            <a:r>
              <a:rPr sz="2400" b="0" spc="-300" dirty="0" smtClean="0">
                <a:latin typeface="Akzidenz-Grotesk Pro Med" panose="02000603030000020004" pitchFamily="50" charset="0"/>
                <a:cs typeface="Tahoma"/>
              </a:rPr>
              <a:t> </a:t>
            </a:r>
            <a:r>
              <a:rPr sz="2400" b="0" spc="25" dirty="0">
                <a:latin typeface="Akzidenz-Grotesk Pro Med" panose="02000603030000020004" pitchFamily="50" charset="0"/>
                <a:cs typeface="Tahoma"/>
              </a:rPr>
              <a:t>on</a:t>
            </a:r>
            <a:r>
              <a:rPr sz="2400" b="0" spc="-300" dirty="0">
                <a:latin typeface="Akzidenz-Grotesk Pro Med" panose="02000603030000020004" pitchFamily="50" charset="0"/>
                <a:cs typeface="Tahoma"/>
              </a:rPr>
              <a:t> </a:t>
            </a:r>
            <a:r>
              <a:rPr sz="2400" b="0" spc="-40" dirty="0">
                <a:latin typeface="Akzidenz-Grotesk Pro Med" panose="02000603030000020004" pitchFamily="50" charset="0"/>
                <a:cs typeface="Tahoma"/>
              </a:rPr>
              <a:t>empathy</a:t>
            </a:r>
            <a:endParaRPr sz="2400" dirty="0">
              <a:latin typeface="Akzidenz-Grotesk Pro Med" panose="02000603030000020004" pitchFamily="50" charset="0"/>
              <a:cs typeface="Tahoma"/>
            </a:endParaRPr>
          </a:p>
        </p:txBody>
      </p:sp>
      <p:sp>
        <p:nvSpPr>
          <p:cNvPr id="7" name="object 7"/>
          <p:cNvSpPr txBox="1"/>
          <p:nvPr/>
        </p:nvSpPr>
        <p:spPr>
          <a:xfrm>
            <a:off x="1684777" y="2246245"/>
            <a:ext cx="4225329" cy="2564805"/>
          </a:xfrm>
          <a:prstGeom prst="rect">
            <a:avLst/>
          </a:prstGeom>
        </p:spPr>
        <p:txBody>
          <a:bodyPr vert="horz" wrap="square" lIns="0" tIns="0" rIns="0" bIns="0" rtlCol="0">
            <a:spAutoFit/>
          </a:bodyPr>
          <a:lstStyle/>
          <a:p>
            <a:pPr marL="12700" marR="5080">
              <a:lnSpc>
                <a:spcPts val="2000"/>
              </a:lnSpc>
            </a:pPr>
            <a:r>
              <a:rPr lang="en-US" sz="2150" spc="35" dirty="0">
                <a:solidFill>
                  <a:srgbClr val="393E53"/>
                </a:solidFill>
                <a:latin typeface="Akzidenz-Grotesk Pro Regular" panose="02000503030000020003" pitchFamily="50" charset="0"/>
                <a:cs typeface="Akzidenz-Grotesk Pro Regular"/>
              </a:rPr>
              <a:t>F</a:t>
            </a:r>
            <a:r>
              <a:rPr sz="2150" spc="35" dirty="0" smtClean="0">
                <a:solidFill>
                  <a:srgbClr val="393E53"/>
                </a:solidFill>
                <a:latin typeface="Akzidenz-Grotesk Pro Regular" panose="02000503030000020003" pitchFamily="50" charset="0"/>
                <a:cs typeface="Akzidenz-Grotesk Pro Regular"/>
              </a:rPr>
              <a:t>orgiveness</a:t>
            </a:r>
            <a:r>
              <a:rPr lang="en-US" sz="2150" spc="35" dirty="0" smtClean="0">
                <a:solidFill>
                  <a:srgbClr val="393E53"/>
                </a:solidFill>
                <a:latin typeface="Akzidenz-Grotesk Pro Regular" panose="02000503030000020003" pitchFamily="50" charset="0"/>
                <a:cs typeface="Akzidenz-Grotesk Pro Regular"/>
              </a:rPr>
              <a:t> - </a:t>
            </a:r>
            <a:r>
              <a:rPr sz="2150" spc="35" dirty="0" smtClean="0">
                <a:solidFill>
                  <a:srgbClr val="393E53"/>
                </a:solidFill>
                <a:latin typeface="Akzidenz-Grotesk Pro Regular" panose="02000503030000020003" pitchFamily="50" charset="0"/>
                <a:cs typeface="Akzidenz-Grotesk Pro Regular"/>
              </a:rPr>
              <a:t>trying </a:t>
            </a:r>
            <a:r>
              <a:rPr sz="2150" spc="10" dirty="0">
                <a:solidFill>
                  <a:srgbClr val="393E53"/>
                </a:solidFill>
                <a:latin typeface="Akzidenz-Grotesk Pro Regular" panose="02000503030000020003" pitchFamily="50" charset="0"/>
                <a:cs typeface="Akzidenz-Grotesk Pro Regular"/>
              </a:rPr>
              <a:t>to </a:t>
            </a:r>
            <a:r>
              <a:rPr sz="2150" spc="35" dirty="0">
                <a:solidFill>
                  <a:srgbClr val="393E53"/>
                </a:solidFill>
                <a:latin typeface="Akzidenz-Grotesk Pro Regular" panose="02000503030000020003" pitchFamily="50" charset="0"/>
                <a:cs typeface="Akzidenz-Grotesk Pro Regular"/>
              </a:rPr>
              <a:t>reconcile </a:t>
            </a:r>
            <a:r>
              <a:rPr sz="2150" spc="25" dirty="0" smtClean="0">
                <a:solidFill>
                  <a:srgbClr val="393E53"/>
                </a:solidFill>
                <a:latin typeface="Akzidenz-Grotesk Pro Regular" panose="02000503030000020003" pitchFamily="50" charset="0"/>
                <a:cs typeface="Akzidenz-Grotesk Pro Regular"/>
              </a:rPr>
              <a:t>past</a:t>
            </a:r>
            <a:r>
              <a:rPr lang="en-US" sz="2150" spc="310" dirty="0">
                <a:solidFill>
                  <a:srgbClr val="393E53"/>
                </a:solidFill>
                <a:latin typeface="Akzidenz-Grotesk Pro Regular" panose="02000503030000020003" pitchFamily="50" charset="0"/>
                <a:cs typeface="Akzidenz-Grotesk Pro Regular"/>
              </a:rPr>
              <a:t> </a:t>
            </a:r>
            <a:r>
              <a:rPr sz="2150" spc="30" dirty="0" smtClean="0">
                <a:solidFill>
                  <a:srgbClr val="393E53"/>
                </a:solidFill>
                <a:latin typeface="Akzidenz-Grotesk Pro Regular" panose="02000503030000020003" pitchFamily="50" charset="0"/>
                <a:cs typeface="Akzidenz-Grotesk Pro Regular"/>
              </a:rPr>
              <a:t>wrongs</a:t>
            </a:r>
            <a:r>
              <a:rPr lang="en-US" sz="2150" spc="30" dirty="0" smtClean="0">
                <a:solidFill>
                  <a:srgbClr val="393E53"/>
                </a:solidFill>
                <a:latin typeface="Akzidenz-Grotesk Pro Regular" panose="02000503030000020003" pitchFamily="50" charset="0"/>
                <a:cs typeface="Akzidenz-Grotesk Pro Regular"/>
              </a:rPr>
              <a:t>.</a:t>
            </a:r>
            <a:endParaRPr sz="2150" dirty="0">
              <a:latin typeface="Akzidenz-Grotesk Pro Regular" panose="02000503030000020003" pitchFamily="50" charset="0"/>
              <a:cs typeface="Akzidenz-Grotesk Pro Regular"/>
            </a:endParaRPr>
          </a:p>
          <a:p>
            <a:pPr>
              <a:lnSpc>
                <a:spcPts val="2000"/>
              </a:lnSpc>
              <a:spcBef>
                <a:spcPts val="20"/>
              </a:spcBef>
            </a:pPr>
            <a:endParaRPr sz="2000" dirty="0">
              <a:latin typeface="Akzidenz-Grotesk Pro Regular" panose="02000503030000020003" pitchFamily="50" charset="0"/>
              <a:cs typeface="Times New Roman"/>
            </a:endParaRPr>
          </a:p>
          <a:p>
            <a:pPr marL="12700" marR="140335">
              <a:lnSpc>
                <a:spcPts val="2000"/>
              </a:lnSpc>
              <a:spcBef>
                <a:spcPts val="5"/>
              </a:spcBef>
            </a:pPr>
            <a:r>
              <a:rPr sz="2150" spc="35" dirty="0">
                <a:solidFill>
                  <a:srgbClr val="393E53"/>
                </a:solidFill>
                <a:latin typeface="Akzidenz-Grotesk Pro Regular" panose="02000503030000020003" pitchFamily="50" charset="0"/>
                <a:cs typeface="Akzidenz-Grotesk Pro Regular"/>
              </a:rPr>
              <a:t>Recognition </a:t>
            </a:r>
            <a:r>
              <a:rPr sz="2150" spc="10" dirty="0">
                <a:solidFill>
                  <a:srgbClr val="393E53"/>
                </a:solidFill>
                <a:latin typeface="Akzidenz-Grotesk Pro Regular" panose="02000503030000020003" pitchFamily="50" charset="0"/>
                <a:cs typeface="Akzidenz-Grotesk Pro Regular"/>
              </a:rPr>
              <a:t>of </a:t>
            </a:r>
            <a:r>
              <a:rPr sz="2150" spc="35" dirty="0">
                <a:solidFill>
                  <a:srgbClr val="393E53"/>
                </a:solidFill>
                <a:latin typeface="Akzidenz-Grotesk Pro Regular" panose="02000503030000020003" pitchFamily="50" charset="0"/>
                <a:cs typeface="Akzidenz-Grotesk Pro Regular"/>
              </a:rPr>
              <a:t>interdependence </a:t>
            </a:r>
            <a:r>
              <a:rPr sz="2150" spc="10" dirty="0" smtClean="0">
                <a:solidFill>
                  <a:srgbClr val="393E53"/>
                </a:solidFill>
                <a:latin typeface="Akzidenz-Grotesk Pro Regular" panose="02000503030000020003" pitchFamily="50" charset="0"/>
                <a:cs typeface="Akzidenz-Grotesk Pro Regular"/>
              </a:rPr>
              <a:t>of </a:t>
            </a:r>
            <a:r>
              <a:rPr sz="2150" spc="30" dirty="0">
                <a:solidFill>
                  <a:srgbClr val="393E53"/>
                </a:solidFill>
                <a:latin typeface="Akzidenz-Grotesk Pro Regular" panose="02000503030000020003" pitchFamily="50" charset="0"/>
                <a:cs typeface="Akzidenz-Grotesk Pro Regular"/>
              </a:rPr>
              <a:t>members </a:t>
            </a:r>
            <a:r>
              <a:rPr sz="2150" spc="35" dirty="0">
                <a:solidFill>
                  <a:srgbClr val="393E53"/>
                </a:solidFill>
                <a:latin typeface="Akzidenz-Grotesk Pro Regular" panose="02000503030000020003" pitchFamily="50" charset="0"/>
                <a:cs typeface="Akzidenz-Grotesk Pro Regular"/>
              </a:rPr>
              <a:t>foster </a:t>
            </a:r>
            <a:r>
              <a:rPr sz="2150" spc="-20" dirty="0">
                <a:solidFill>
                  <a:srgbClr val="393E53"/>
                </a:solidFill>
                <a:latin typeface="Akzidenz-Grotesk Pro Regular" panose="02000503030000020003" pitchFamily="50" charset="0"/>
                <a:cs typeface="Akzidenz-Grotesk Pro Regular"/>
              </a:rPr>
              <a:t>a </a:t>
            </a:r>
            <a:r>
              <a:rPr sz="2150" spc="25" dirty="0">
                <a:solidFill>
                  <a:srgbClr val="393E53"/>
                </a:solidFill>
                <a:latin typeface="Akzidenz-Grotesk Pro Regular" panose="02000503030000020003" pitchFamily="50" charset="0"/>
                <a:cs typeface="Akzidenz-Grotesk Pro Regular"/>
              </a:rPr>
              <a:t>sense </a:t>
            </a:r>
            <a:r>
              <a:rPr sz="2150" spc="10" dirty="0">
                <a:solidFill>
                  <a:srgbClr val="393E53"/>
                </a:solidFill>
                <a:latin typeface="Akzidenz-Grotesk Pro Regular" panose="02000503030000020003" pitchFamily="50" charset="0"/>
                <a:cs typeface="Akzidenz-Grotesk Pro Regular"/>
              </a:rPr>
              <a:t>of </a:t>
            </a:r>
            <a:r>
              <a:rPr sz="2150" spc="35" dirty="0">
                <a:solidFill>
                  <a:srgbClr val="393E53"/>
                </a:solidFill>
                <a:latin typeface="Akzidenz-Grotesk Pro Regular" panose="02000503030000020003" pitchFamily="50" charset="0"/>
                <a:cs typeface="Akzidenz-Grotesk Pro Regular"/>
              </a:rPr>
              <a:t>community; </a:t>
            </a:r>
            <a:r>
              <a:rPr sz="2150" spc="30" dirty="0" smtClean="0">
                <a:solidFill>
                  <a:srgbClr val="393E53"/>
                </a:solidFill>
                <a:latin typeface="Akzidenz-Grotesk Pro Regular" panose="02000503030000020003" pitchFamily="50" charset="0"/>
                <a:cs typeface="Akzidenz-Grotesk Pro Regular"/>
              </a:rPr>
              <a:t>community </a:t>
            </a:r>
            <a:r>
              <a:rPr sz="2150" spc="35" dirty="0">
                <a:solidFill>
                  <a:srgbClr val="393E53"/>
                </a:solidFill>
                <a:latin typeface="Akzidenz-Grotesk Pro Regular" panose="02000503030000020003" pitchFamily="50" charset="0"/>
                <a:cs typeface="Akzidenz-Grotesk Pro Regular"/>
              </a:rPr>
              <a:t>involvement helping </a:t>
            </a:r>
            <a:r>
              <a:rPr sz="2150" spc="30" dirty="0">
                <a:solidFill>
                  <a:srgbClr val="393E53"/>
                </a:solidFill>
                <a:latin typeface="Akzidenz-Grotesk Pro Regular" panose="02000503030000020003" pitchFamily="50" charset="0"/>
                <a:cs typeface="Akzidenz-Grotesk Pro Regular"/>
              </a:rPr>
              <a:t>others </a:t>
            </a:r>
            <a:r>
              <a:rPr sz="2150" spc="35" dirty="0" smtClean="0">
                <a:solidFill>
                  <a:srgbClr val="393E53"/>
                </a:solidFill>
                <a:latin typeface="Akzidenz-Grotesk Pro Regular" panose="02000503030000020003" pitchFamily="50" charset="0"/>
                <a:cs typeface="Akzidenz-Grotesk Pro Regular"/>
              </a:rPr>
              <a:t>especially </a:t>
            </a:r>
            <a:r>
              <a:rPr sz="2150" spc="30" dirty="0">
                <a:solidFill>
                  <a:srgbClr val="393E53"/>
                </a:solidFill>
                <a:latin typeface="Akzidenz-Grotesk Pro Regular" panose="02000503030000020003" pitchFamily="50" charset="0"/>
                <a:cs typeface="Akzidenz-Grotesk Pro Regular"/>
              </a:rPr>
              <a:t>those </a:t>
            </a:r>
            <a:r>
              <a:rPr sz="2150" spc="35" dirty="0">
                <a:solidFill>
                  <a:srgbClr val="393E53"/>
                </a:solidFill>
                <a:latin typeface="Akzidenz-Grotesk Pro Regular" panose="02000503030000020003" pitchFamily="50" charset="0"/>
                <a:cs typeface="Akzidenz-Grotesk Pro Regular"/>
              </a:rPr>
              <a:t>different </a:t>
            </a:r>
            <a:r>
              <a:rPr sz="2150" spc="25" dirty="0">
                <a:solidFill>
                  <a:srgbClr val="393E53"/>
                </a:solidFill>
                <a:latin typeface="Akzidenz-Grotesk Pro Regular" panose="02000503030000020003" pitchFamily="50" charset="0"/>
                <a:cs typeface="Akzidenz-Grotesk Pro Regular"/>
              </a:rPr>
              <a:t>than </a:t>
            </a:r>
            <a:r>
              <a:rPr sz="2150" spc="35" dirty="0">
                <a:solidFill>
                  <a:srgbClr val="393E53"/>
                </a:solidFill>
                <a:latin typeface="Akzidenz-Grotesk Pro Regular" panose="02000503030000020003" pitchFamily="50" charset="0"/>
                <a:cs typeface="Akzidenz-Grotesk Pro Regular"/>
              </a:rPr>
              <a:t>oneself </a:t>
            </a:r>
            <a:r>
              <a:rPr sz="2150" spc="20" dirty="0" smtClean="0">
                <a:solidFill>
                  <a:srgbClr val="393E53"/>
                </a:solidFill>
                <a:latin typeface="Akzidenz-Grotesk Pro Regular" panose="02000503030000020003" pitchFamily="50" charset="0"/>
                <a:cs typeface="Akzidenz-Grotesk Pro Regular"/>
              </a:rPr>
              <a:t>can </a:t>
            </a:r>
            <a:r>
              <a:rPr sz="2150" spc="25" dirty="0">
                <a:solidFill>
                  <a:srgbClr val="393E53"/>
                </a:solidFill>
                <a:latin typeface="Akzidenz-Grotesk Pro Regular" panose="02000503030000020003" pitchFamily="50" charset="0"/>
                <a:cs typeface="Akzidenz-Grotesk Pro Regular"/>
              </a:rPr>
              <a:t>help with </a:t>
            </a:r>
            <a:r>
              <a:rPr sz="2150" spc="35" dirty="0">
                <a:solidFill>
                  <a:srgbClr val="393E53"/>
                </a:solidFill>
                <a:latin typeface="Akzidenz-Grotesk Pro Regular" panose="02000503030000020003" pitchFamily="50" charset="0"/>
                <a:cs typeface="Akzidenz-Grotesk Pro Regular"/>
              </a:rPr>
              <a:t>empathetic</a:t>
            </a:r>
            <a:r>
              <a:rPr sz="2150" spc="325" dirty="0">
                <a:solidFill>
                  <a:srgbClr val="393E53"/>
                </a:solidFill>
                <a:latin typeface="Akzidenz-Grotesk Pro Regular" panose="02000503030000020003" pitchFamily="50" charset="0"/>
                <a:cs typeface="Akzidenz-Grotesk Pro Regular"/>
              </a:rPr>
              <a:t> </a:t>
            </a:r>
            <a:r>
              <a:rPr sz="2150" spc="35" dirty="0" smtClean="0">
                <a:solidFill>
                  <a:srgbClr val="393E53"/>
                </a:solidFill>
                <a:latin typeface="Akzidenz-Grotesk Pro Regular" panose="02000503030000020003" pitchFamily="50" charset="0"/>
                <a:cs typeface="Akzidenz-Grotesk Pro Regular"/>
              </a:rPr>
              <a:t>behaviors</a:t>
            </a:r>
            <a:r>
              <a:rPr lang="en-US" sz="2150" spc="35" dirty="0" smtClean="0">
                <a:solidFill>
                  <a:srgbClr val="393E53"/>
                </a:solidFill>
                <a:latin typeface="Akzidenz-Grotesk Pro Regular" panose="02000503030000020003" pitchFamily="50" charset="0"/>
                <a:cs typeface="Akzidenz-Grotesk Pro Regular"/>
              </a:rPr>
              <a:t>.</a:t>
            </a:r>
            <a:endParaRPr sz="2150" dirty="0">
              <a:latin typeface="Akzidenz-Grotesk Pro Regular" panose="02000503030000020003" pitchFamily="50" charset="0"/>
              <a:cs typeface="Akzidenz-Grotesk Pro Regular"/>
            </a:endParaRPr>
          </a:p>
        </p:txBody>
      </p:sp>
      <p:grpSp>
        <p:nvGrpSpPr>
          <p:cNvPr id="77" name="Group 76"/>
          <p:cNvGrpSpPr/>
          <p:nvPr/>
        </p:nvGrpSpPr>
        <p:grpSpPr>
          <a:xfrm>
            <a:off x="852491" y="2302270"/>
            <a:ext cx="556895" cy="325120"/>
            <a:chOff x="380576" y="1513818"/>
            <a:chExt cx="556895" cy="325120"/>
          </a:xfrm>
        </p:grpSpPr>
        <p:sp>
          <p:nvSpPr>
            <p:cNvPr id="8" name="object 8"/>
            <p:cNvSpPr/>
            <p:nvPr/>
          </p:nvSpPr>
          <p:spPr>
            <a:xfrm>
              <a:off x="380576" y="15138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9" name="object 9"/>
            <p:cNvSpPr/>
            <p:nvPr/>
          </p:nvSpPr>
          <p:spPr>
            <a:xfrm>
              <a:off x="384260" y="16034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10" name="object 10"/>
            <p:cNvSpPr/>
            <p:nvPr/>
          </p:nvSpPr>
          <p:spPr>
            <a:xfrm>
              <a:off x="384260" y="1603472"/>
              <a:ext cx="53975" cy="112395"/>
            </a:xfrm>
            <a:custGeom>
              <a:avLst/>
              <a:gdLst/>
              <a:ahLst/>
              <a:cxnLst/>
              <a:rect l="l" t="t" r="r" b="b"/>
              <a:pathLst>
                <a:path w="53975" h="112394">
                  <a:moveTo>
                    <a:pt x="0" y="112395"/>
                  </a:moveTo>
                  <a:lnTo>
                    <a:pt x="0" y="95296"/>
                  </a:lnTo>
                  <a:lnTo>
                    <a:pt x="45561" y="0"/>
                  </a:lnTo>
                  <a:lnTo>
                    <a:pt x="53736" y="0"/>
                  </a:lnTo>
                  <a:lnTo>
                    <a:pt x="0" y="112395"/>
                  </a:lnTo>
                  <a:close/>
                </a:path>
              </a:pathLst>
            </a:custGeom>
            <a:solidFill>
              <a:srgbClr val="99D1D0"/>
            </a:solidFill>
          </p:spPr>
          <p:txBody>
            <a:bodyPr wrap="square" lIns="0" tIns="0" rIns="0" bIns="0" rtlCol="0"/>
            <a:lstStyle/>
            <a:p>
              <a:endParaRPr dirty="0"/>
            </a:p>
          </p:txBody>
        </p:sp>
        <p:sp>
          <p:nvSpPr>
            <p:cNvPr id="11" name="object 11"/>
            <p:cNvSpPr/>
            <p:nvPr/>
          </p:nvSpPr>
          <p:spPr>
            <a:xfrm>
              <a:off x="390118" y="1603473"/>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2" name="object 12"/>
            <p:cNvSpPr/>
            <p:nvPr/>
          </p:nvSpPr>
          <p:spPr>
            <a:xfrm>
              <a:off x="418566"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3" name="object 13"/>
            <p:cNvSpPr/>
            <p:nvPr/>
          </p:nvSpPr>
          <p:spPr>
            <a:xfrm>
              <a:off x="447011"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4" name="object 14"/>
            <p:cNvSpPr/>
            <p:nvPr/>
          </p:nvSpPr>
          <p:spPr>
            <a:xfrm>
              <a:off x="475460"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5" name="object 15"/>
            <p:cNvSpPr/>
            <p:nvPr/>
          </p:nvSpPr>
          <p:spPr>
            <a:xfrm>
              <a:off x="503908"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6" name="object 16"/>
            <p:cNvSpPr/>
            <p:nvPr/>
          </p:nvSpPr>
          <p:spPr>
            <a:xfrm>
              <a:off x="532353"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7" name="object 17"/>
            <p:cNvSpPr/>
            <p:nvPr/>
          </p:nvSpPr>
          <p:spPr>
            <a:xfrm>
              <a:off x="560802" y="1521554"/>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18" name="object 18"/>
            <p:cNvSpPr/>
            <p:nvPr/>
          </p:nvSpPr>
          <p:spPr>
            <a:xfrm>
              <a:off x="589253" y="1534424"/>
              <a:ext cx="107950" cy="212090"/>
            </a:xfrm>
            <a:custGeom>
              <a:avLst/>
              <a:gdLst/>
              <a:ahLst/>
              <a:cxnLst/>
              <a:rect l="l" t="t" r="r" b="b"/>
              <a:pathLst>
                <a:path w="107950" h="212089">
                  <a:moveTo>
                    <a:pt x="0" y="211595"/>
                  </a:moveTo>
                  <a:lnTo>
                    <a:pt x="68152" y="69048"/>
                  </a:lnTo>
                  <a:lnTo>
                    <a:pt x="69725" y="69048"/>
                  </a:lnTo>
                  <a:lnTo>
                    <a:pt x="69725"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9" name="object 19"/>
            <p:cNvSpPr/>
            <p:nvPr/>
          </p:nvSpPr>
          <p:spPr>
            <a:xfrm>
              <a:off x="617699" y="1547292"/>
              <a:ext cx="101600" cy="198755"/>
            </a:xfrm>
            <a:custGeom>
              <a:avLst/>
              <a:gdLst/>
              <a:ahLst/>
              <a:cxnLst/>
              <a:rect l="l" t="t" r="r" b="b"/>
              <a:pathLst>
                <a:path w="101600" h="198755">
                  <a:moveTo>
                    <a:pt x="0" y="198728"/>
                  </a:moveTo>
                  <a:lnTo>
                    <a:pt x="95012" y="0"/>
                  </a:lnTo>
                  <a:lnTo>
                    <a:pt x="101419" y="3697"/>
                  </a:lnTo>
                  <a:lnTo>
                    <a:pt x="8174" y="198728"/>
                  </a:lnTo>
                  <a:lnTo>
                    <a:pt x="0" y="198728"/>
                  </a:lnTo>
                  <a:close/>
                </a:path>
              </a:pathLst>
            </a:custGeom>
            <a:solidFill>
              <a:srgbClr val="99D1D0"/>
            </a:solidFill>
          </p:spPr>
          <p:txBody>
            <a:bodyPr wrap="square" lIns="0" tIns="0" rIns="0" bIns="0" rtlCol="0"/>
            <a:lstStyle/>
            <a:p>
              <a:endParaRPr dirty="0"/>
            </a:p>
          </p:txBody>
        </p:sp>
        <p:sp>
          <p:nvSpPr>
            <p:cNvPr id="20" name="object 20"/>
            <p:cNvSpPr/>
            <p:nvPr/>
          </p:nvSpPr>
          <p:spPr>
            <a:xfrm>
              <a:off x="646145" y="15601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dirty="0"/>
            </a:p>
          </p:txBody>
        </p:sp>
        <p:sp>
          <p:nvSpPr>
            <p:cNvPr id="21" name="object 21"/>
            <p:cNvSpPr/>
            <p:nvPr/>
          </p:nvSpPr>
          <p:spPr>
            <a:xfrm>
              <a:off x="658978" y="15730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22" name="object 22"/>
            <p:cNvSpPr/>
            <p:nvPr/>
          </p:nvSpPr>
          <p:spPr>
            <a:xfrm>
              <a:off x="663222" y="1585902"/>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23" name="object 23"/>
            <p:cNvSpPr/>
            <p:nvPr/>
          </p:nvSpPr>
          <p:spPr>
            <a:xfrm>
              <a:off x="701559" y="15987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dirty="0"/>
            </a:p>
          </p:txBody>
        </p:sp>
        <p:sp>
          <p:nvSpPr>
            <p:cNvPr id="24" name="object 24"/>
            <p:cNvSpPr/>
            <p:nvPr/>
          </p:nvSpPr>
          <p:spPr>
            <a:xfrm>
              <a:off x="740850" y="1611640"/>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25" name="object 25"/>
            <p:cNvSpPr/>
            <p:nvPr/>
          </p:nvSpPr>
          <p:spPr>
            <a:xfrm>
              <a:off x="780142" y="1624509"/>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26" name="object 26"/>
            <p:cNvSpPr/>
            <p:nvPr/>
          </p:nvSpPr>
          <p:spPr>
            <a:xfrm>
              <a:off x="819429" y="1637376"/>
              <a:ext cx="55880" cy="103505"/>
            </a:xfrm>
            <a:custGeom>
              <a:avLst/>
              <a:gdLst/>
              <a:ahLst/>
              <a:cxnLst/>
              <a:rect l="l" t="t" r="r" b="b"/>
              <a:pathLst>
                <a:path w="55880" h="103505">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27" name="object 27"/>
            <p:cNvSpPr/>
            <p:nvPr/>
          </p:nvSpPr>
          <p:spPr>
            <a:xfrm>
              <a:off x="858715" y="1650244"/>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28" name="object 28"/>
            <p:cNvSpPr/>
            <p:nvPr/>
          </p:nvSpPr>
          <p:spPr>
            <a:xfrm>
              <a:off x="898006" y="1663113"/>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
        <p:nvSpPr>
          <p:cNvPr id="71" name="object 71"/>
          <p:cNvSpPr/>
          <p:nvPr/>
        </p:nvSpPr>
        <p:spPr>
          <a:xfrm>
            <a:off x="6103058" y="2526434"/>
            <a:ext cx="648335" cy="1101090"/>
          </a:xfrm>
          <a:custGeom>
            <a:avLst/>
            <a:gdLst/>
            <a:ahLst/>
            <a:cxnLst/>
            <a:rect l="l" t="t" r="r" b="b"/>
            <a:pathLst>
              <a:path w="648334" h="1101089">
                <a:moveTo>
                  <a:pt x="420281" y="1100943"/>
                </a:moveTo>
                <a:lnTo>
                  <a:pt x="380899" y="1078346"/>
                </a:lnTo>
                <a:lnTo>
                  <a:pt x="356586" y="1046956"/>
                </a:lnTo>
                <a:lnTo>
                  <a:pt x="338191" y="1009636"/>
                </a:lnTo>
                <a:lnTo>
                  <a:pt x="323508" y="970217"/>
                </a:lnTo>
                <a:lnTo>
                  <a:pt x="310331" y="932527"/>
                </a:lnTo>
                <a:lnTo>
                  <a:pt x="290633" y="887283"/>
                </a:lnTo>
                <a:lnTo>
                  <a:pt x="267460" y="843794"/>
                </a:lnTo>
                <a:lnTo>
                  <a:pt x="243081" y="800935"/>
                </a:lnTo>
                <a:lnTo>
                  <a:pt x="219759" y="757581"/>
                </a:lnTo>
                <a:lnTo>
                  <a:pt x="199762" y="712609"/>
                </a:lnTo>
                <a:lnTo>
                  <a:pt x="172705" y="639479"/>
                </a:lnTo>
                <a:lnTo>
                  <a:pt x="154468" y="589081"/>
                </a:lnTo>
                <a:lnTo>
                  <a:pt x="134254" y="532704"/>
                </a:lnTo>
                <a:lnTo>
                  <a:pt x="112937" y="472782"/>
                </a:lnTo>
                <a:lnTo>
                  <a:pt x="99574" y="424656"/>
                </a:lnTo>
                <a:lnTo>
                  <a:pt x="85386" y="376667"/>
                </a:lnTo>
                <a:lnTo>
                  <a:pt x="69848" y="328827"/>
                </a:lnTo>
                <a:lnTo>
                  <a:pt x="52438" y="281146"/>
                </a:lnTo>
                <a:lnTo>
                  <a:pt x="40447" y="250279"/>
                </a:lnTo>
                <a:lnTo>
                  <a:pt x="28564" y="219422"/>
                </a:lnTo>
                <a:lnTo>
                  <a:pt x="16928" y="188544"/>
                </a:lnTo>
                <a:lnTo>
                  <a:pt x="5682" y="157613"/>
                </a:lnTo>
                <a:lnTo>
                  <a:pt x="0" y="115031"/>
                </a:lnTo>
                <a:lnTo>
                  <a:pt x="9624" y="71241"/>
                </a:lnTo>
                <a:lnTo>
                  <a:pt x="32413" y="33050"/>
                </a:lnTo>
                <a:lnTo>
                  <a:pt x="66228" y="7268"/>
                </a:lnTo>
                <a:lnTo>
                  <a:pt x="108850" y="0"/>
                </a:lnTo>
                <a:lnTo>
                  <a:pt x="151258" y="11142"/>
                </a:lnTo>
                <a:lnTo>
                  <a:pt x="191329" y="33612"/>
                </a:lnTo>
                <a:lnTo>
                  <a:pt x="226946" y="60324"/>
                </a:lnTo>
                <a:lnTo>
                  <a:pt x="258354" y="92955"/>
                </a:lnTo>
                <a:lnTo>
                  <a:pt x="286073" y="134526"/>
                </a:lnTo>
                <a:lnTo>
                  <a:pt x="310705" y="181496"/>
                </a:lnTo>
                <a:lnTo>
                  <a:pt x="332847" y="230323"/>
                </a:lnTo>
                <a:lnTo>
                  <a:pt x="353101" y="277466"/>
                </a:lnTo>
                <a:lnTo>
                  <a:pt x="372064" y="319383"/>
                </a:lnTo>
                <a:lnTo>
                  <a:pt x="394834" y="366037"/>
                </a:lnTo>
                <a:lnTo>
                  <a:pt x="417594" y="412289"/>
                </a:lnTo>
                <a:lnTo>
                  <a:pt x="440424" y="458245"/>
                </a:lnTo>
                <a:lnTo>
                  <a:pt x="463402" y="504013"/>
                </a:lnTo>
                <a:lnTo>
                  <a:pt x="486609" y="549699"/>
                </a:lnTo>
                <a:lnTo>
                  <a:pt x="510123" y="595411"/>
                </a:lnTo>
                <a:lnTo>
                  <a:pt x="532836" y="641360"/>
                </a:lnTo>
                <a:lnTo>
                  <a:pt x="582121" y="732919"/>
                </a:lnTo>
                <a:lnTo>
                  <a:pt x="605263" y="779297"/>
                </a:lnTo>
                <a:lnTo>
                  <a:pt x="625117" y="826588"/>
                </a:lnTo>
                <a:lnTo>
                  <a:pt x="639968" y="875175"/>
                </a:lnTo>
                <a:lnTo>
                  <a:pt x="648100" y="925444"/>
                </a:lnTo>
                <a:lnTo>
                  <a:pt x="647798" y="977777"/>
                </a:lnTo>
                <a:lnTo>
                  <a:pt x="634845" y="1008834"/>
                </a:lnTo>
                <a:lnTo>
                  <a:pt x="607978" y="1032106"/>
                </a:lnTo>
                <a:lnTo>
                  <a:pt x="575001" y="1050160"/>
                </a:lnTo>
                <a:lnTo>
                  <a:pt x="543722" y="1065563"/>
                </a:lnTo>
                <a:lnTo>
                  <a:pt x="503329" y="1086237"/>
                </a:lnTo>
                <a:lnTo>
                  <a:pt x="461636" y="1100802"/>
                </a:lnTo>
                <a:lnTo>
                  <a:pt x="420281" y="1100943"/>
                </a:lnTo>
                <a:close/>
              </a:path>
            </a:pathLst>
          </a:custGeom>
          <a:solidFill>
            <a:srgbClr val="393E53"/>
          </a:solidFill>
        </p:spPr>
        <p:txBody>
          <a:bodyPr wrap="square" lIns="0" tIns="0" rIns="0" bIns="0" rtlCol="0"/>
          <a:lstStyle/>
          <a:p>
            <a:endParaRPr dirty="0"/>
          </a:p>
        </p:txBody>
      </p:sp>
      <p:sp>
        <p:nvSpPr>
          <p:cNvPr id="72" name="object 72"/>
          <p:cNvSpPr/>
          <p:nvPr/>
        </p:nvSpPr>
        <p:spPr>
          <a:xfrm>
            <a:off x="6852109" y="2005656"/>
            <a:ext cx="464820" cy="1356360"/>
          </a:xfrm>
          <a:custGeom>
            <a:avLst/>
            <a:gdLst/>
            <a:ahLst/>
            <a:cxnLst/>
            <a:rect l="l" t="t" r="r" b="b"/>
            <a:pathLst>
              <a:path w="464820" h="1356360">
                <a:moveTo>
                  <a:pt x="347563" y="1356093"/>
                </a:moveTo>
                <a:lnTo>
                  <a:pt x="275423" y="1338786"/>
                </a:lnTo>
                <a:lnTo>
                  <a:pt x="241714" y="1316281"/>
                </a:lnTo>
                <a:lnTo>
                  <a:pt x="211156" y="1287512"/>
                </a:lnTo>
                <a:lnTo>
                  <a:pt x="184933" y="1254703"/>
                </a:lnTo>
                <a:lnTo>
                  <a:pt x="164229" y="1220082"/>
                </a:lnTo>
                <a:lnTo>
                  <a:pt x="136853" y="1137998"/>
                </a:lnTo>
                <a:lnTo>
                  <a:pt x="125619" y="1089429"/>
                </a:lnTo>
                <a:lnTo>
                  <a:pt x="116075" y="1040327"/>
                </a:lnTo>
                <a:lnTo>
                  <a:pt x="107772" y="990853"/>
                </a:lnTo>
                <a:lnTo>
                  <a:pt x="100258" y="941169"/>
                </a:lnTo>
                <a:lnTo>
                  <a:pt x="93086" y="891436"/>
                </a:lnTo>
                <a:lnTo>
                  <a:pt x="85804" y="841815"/>
                </a:lnTo>
                <a:lnTo>
                  <a:pt x="77964" y="792466"/>
                </a:lnTo>
                <a:lnTo>
                  <a:pt x="69115" y="743551"/>
                </a:lnTo>
                <a:lnTo>
                  <a:pt x="59661" y="689362"/>
                </a:lnTo>
                <a:lnTo>
                  <a:pt x="52189" y="635332"/>
                </a:lnTo>
                <a:lnTo>
                  <a:pt x="46223" y="581111"/>
                </a:lnTo>
                <a:lnTo>
                  <a:pt x="41286" y="526349"/>
                </a:lnTo>
                <a:lnTo>
                  <a:pt x="36088" y="480517"/>
                </a:lnTo>
                <a:lnTo>
                  <a:pt x="29402" y="435004"/>
                </a:lnTo>
                <a:lnTo>
                  <a:pt x="23188" y="389520"/>
                </a:lnTo>
                <a:lnTo>
                  <a:pt x="19407" y="343776"/>
                </a:lnTo>
                <a:lnTo>
                  <a:pt x="20019" y="297483"/>
                </a:lnTo>
                <a:lnTo>
                  <a:pt x="18486" y="257002"/>
                </a:lnTo>
                <a:lnTo>
                  <a:pt x="11605" y="209721"/>
                </a:lnTo>
                <a:lnTo>
                  <a:pt x="3926" y="159572"/>
                </a:lnTo>
                <a:lnTo>
                  <a:pt x="0" y="110488"/>
                </a:lnTo>
                <a:lnTo>
                  <a:pt x="4375" y="66400"/>
                </a:lnTo>
                <a:lnTo>
                  <a:pt x="21602" y="31241"/>
                </a:lnTo>
                <a:lnTo>
                  <a:pt x="58437" y="7060"/>
                </a:lnTo>
                <a:lnTo>
                  <a:pt x="104849" y="0"/>
                </a:lnTo>
                <a:lnTo>
                  <a:pt x="153276" y="5070"/>
                </a:lnTo>
                <a:lnTo>
                  <a:pt x="196156" y="17281"/>
                </a:lnTo>
                <a:lnTo>
                  <a:pt x="235637" y="45111"/>
                </a:lnTo>
                <a:lnTo>
                  <a:pt x="264597" y="87798"/>
                </a:lnTo>
                <a:lnTo>
                  <a:pt x="287025" y="136135"/>
                </a:lnTo>
                <a:lnTo>
                  <a:pt x="328135" y="228727"/>
                </a:lnTo>
                <a:lnTo>
                  <a:pt x="344999" y="277657"/>
                </a:lnTo>
                <a:lnTo>
                  <a:pt x="357982" y="327534"/>
                </a:lnTo>
                <a:lnTo>
                  <a:pt x="367565" y="378187"/>
                </a:lnTo>
                <a:lnTo>
                  <a:pt x="374231" y="429445"/>
                </a:lnTo>
                <a:lnTo>
                  <a:pt x="378462" y="481134"/>
                </a:lnTo>
                <a:lnTo>
                  <a:pt x="380741" y="533084"/>
                </a:lnTo>
                <a:lnTo>
                  <a:pt x="381551" y="585121"/>
                </a:lnTo>
                <a:lnTo>
                  <a:pt x="381373" y="637075"/>
                </a:lnTo>
                <a:lnTo>
                  <a:pt x="380683" y="689362"/>
                </a:lnTo>
                <a:lnTo>
                  <a:pt x="379986" y="740044"/>
                </a:lnTo>
                <a:lnTo>
                  <a:pt x="385807" y="794596"/>
                </a:lnTo>
                <a:lnTo>
                  <a:pt x="400928" y="847174"/>
                </a:lnTo>
                <a:lnTo>
                  <a:pt x="420059" y="898905"/>
                </a:lnTo>
                <a:lnTo>
                  <a:pt x="437907" y="950911"/>
                </a:lnTo>
                <a:lnTo>
                  <a:pt x="452986" y="1025409"/>
                </a:lnTo>
                <a:lnTo>
                  <a:pt x="457936" y="1078681"/>
                </a:lnTo>
                <a:lnTo>
                  <a:pt x="460300" y="1132274"/>
                </a:lnTo>
                <a:lnTo>
                  <a:pt x="461856" y="1185900"/>
                </a:lnTo>
                <a:lnTo>
                  <a:pt x="464378" y="1239270"/>
                </a:lnTo>
                <a:lnTo>
                  <a:pt x="448597" y="1282215"/>
                </a:lnTo>
                <a:lnTo>
                  <a:pt x="418110" y="1321626"/>
                </a:lnTo>
                <a:lnTo>
                  <a:pt x="383627" y="1346445"/>
                </a:lnTo>
                <a:lnTo>
                  <a:pt x="347563" y="1356093"/>
                </a:lnTo>
                <a:close/>
              </a:path>
            </a:pathLst>
          </a:custGeom>
          <a:solidFill>
            <a:srgbClr val="393E53"/>
          </a:solidFill>
        </p:spPr>
        <p:txBody>
          <a:bodyPr wrap="square" lIns="0" tIns="0" rIns="0" bIns="0" rtlCol="0"/>
          <a:lstStyle/>
          <a:p>
            <a:endParaRPr dirty="0"/>
          </a:p>
        </p:txBody>
      </p:sp>
      <p:sp>
        <p:nvSpPr>
          <p:cNvPr id="73" name="object 73"/>
          <p:cNvSpPr/>
          <p:nvPr/>
        </p:nvSpPr>
        <p:spPr>
          <a:xfrm>
            <a:off x="7539925" y="1852690"/>
            <a:ext cx="476884" cy="1549400"/>
          </a:xfrm>
          <a:custGeom>
            <a:avLst/>
            <a:gdLst/>
            <a:ahLst/>
            <a:cxnLst/>
            <a:rect l="l" t="t" r="r" b="b"/>
            <a:pathLst>
              <a:path w="476884" h="1549400">
                <a:moveTo>
                  <a:pt x="231045" y="1549266"/>
                </a:moveTo>
                <a:lnTo>
                  <a:pt x="183029" y="1545366"/>
                </a:lnTo>
                <a:lnTo>
                  <a:pt x="136032" y="1530359"/>
                </a:lnTo>
                <a:lnTo>
                  <a:pt x="92537" y="1505985"/>
                </a:lnTo>
                <a:lnTo>
                  <a:pt x="55029" y="1473981"/>
                </a:lnTo>
                <a:lnTo>
                  <a:pt x="25990" y="1436088"/>
                </a:lnTo>
                <a:lnTo>
                  <a:pt x="7904" y="1394046"/>
                </a:lnTo>
                <a:lnTo>
                  <a:pt x="510" y="1348914"/>
                </a:lnTo>
                <a:lnTo>
                  <a:pt x="0" y="1302117"/>
                </a:lnTo>
                <a:lnTo>
                  <a:pt x="3498" y="1255214"/>
                </a:lnTo>
                <a:lnTo>
                  <a:pt x="8130" y="1209764"/>
                </a:lnTo>
                <a:lnTo>
                  <a:pt x="11814" y="1164059"/>
                </a:lnTo>
                <a:lnTo>
                  <a:pt x="14520" y="1118316"/>
                </a:lnTo>
                <a:lnTo>
                  <a:pt x="16764" y="1072552"/>
                </a:lnTo>
                <a:lnTo>
                  <a:pt x="19063" y="1026782"/>
                </a:lnTo>
                <a:lnTo>
                  <a:pt x="21932" y="981022"/>
                </a:lnTo>
                <a:lnTo>
                  <a:pt x="25660" y="931745"/>
                </a:lnTo>
                <a:lnTo>
                  <a:pt x="29562" y="882523"/>
                </a:lnTo>
                <a:lnTo>
                  <a:pt x="33506" y="833338"/>
                </a:lnTo>
                <a:lnTo>
                  <a:pt x="37360" y="784172"/>
                </a:lnTo>
                <a:lnTo>
                  <a:pt x="40994" y="735004"/>
                </a:lnTo>
                <a:lnTo>
                  <a:pt x="44274" y="685817"/>
                </a:lnTo>
                <a:lnTo>
                  <a:pt x="47069" y="636591"/>
                </a:lnTo>
                <a:lnTo>
                  <a:pt x="49249" y="587308"/>
                </a:lnTo>
                <a:lnTo>
                  <a:pt x="50680" y="537948"/>
                </a:lnTo>
                <a:lnTo>
                  <a:pt x="51232" y="488494"/>
                </a:lnTo>
                <a:lnTo>
                  <a:pt x="51531" y="441068"/>
                </a:lnTo>
                <a:lnTo>
                  <a:pt x="52665" y="393227"/>
                </a:lnTo>
                <a:lnTo>
                  <a:pt x="55099" y="345259"/>
                </a:lnTo>
                <a:lnTo>
                  <a:pt x="59298" y="297457"/>
                </a:lnTo>
                <a:lnTo>
                  <a:pt x="65728" y="250110"/>
                </a:lnTo>
                <a:lnTo>
                  <a:pt x="74854" y="203508"/>
                </a:lnTo>
                <a:lnTo>
                  <a:pt x="87142" y="157942"/>
                </a:lnTo>
                <a:lnTo>
                  <a:pt x="103058" y="113703"/>
                </a:lnTo>
                <a:lnTo>
                  <a:pt x="123067" y="71081"/>
                </a:lnTo>
                <a:lnTo>
                  <a:pt x="154343" y="36393"/>
                </a:lnTo>
                <a:lnTo>
                  <a:pt x="170806" y="24111"/>
                </a:lnTo>
                <a:lnTo>
                  <a:pt x="172955" y="22742"/>
                </a:lnTo>
                <a:lnTo>
                  <a:pt x="176349" y="22256"/>
                </a:lnTo>
                <a:lnTo>
                  <a:pt x="179856" y="21452"/>
                </a:lnTo>
                <a:lnTo>
                  <a:pt x="183589" y="19914"/>
                </a:lnTo>
                <a:lnTo>
                  <a:pt x="231134" y="5215"/>
                </a:lnTo>
                <a:lnTo>
                  <a:pt x="282263" y="0"/>
                </a:lnTo>
                <a:lnTo>
                  <a:pt x="332078" y="7580"/>
                </a:lnTo>
                <a:lnTo>
                  <a:pt x="375677" y="31272"/>
                </a:lnTo>
                <a:lnTo>
                  <a:pt x="403187" y="58624"/>
                </a:lnTo>
                <a:lnTo>
                  <a:pt x="427334" y="90351"/>
                </a:lnTo>
                <a:lnTo>
                  <a:pt x="448108" y="125028"/>
                </a:lnTo>
                <a:lnTo>
                  <a:pt x="465500" y="161231"/>
                </a:lnTo>
                <a:lnTo>
                  <a:pt x="472826" y="205612"/>
                </a:lnTo>
                <a:lnTo>
                  <a:pt x="476346" y="253726"/>
                </a:lnTo>
                <a:lnTo>
                  <a:pt x="476874" y="305196"/>
                </a:lnTo>
                <a:lnTo>
                  <a:pt x="475229" y="359643"/>
                </a:lnTo>
                <a:lnTo>
                  <a:pt x="471488" y="373630"/>
                </a:lnTo>
                <a:lnTo>
                  <a:pt x="467621" y="387397"/>
                </a:lnTo>
                <a:lnTo>
                  <a:pt x="463711" y="400908"/>
                </a:lnTo>
                <a:lnTo>
                  <a:pt x="459843" y="414125"/>
                </a:lnTo>
                <a:lnTo>
                  <a:pt x="446485" y="460681"/>
                </a:lnTo>
                <a:lnTo>
                  <a:pt x="433888" y="507009"/>
                </a:lnTo>
                <a:lnTo>
                  <a:pt x="422539" y="553502"/>
                </a:lnTo>
                <a:lnTo>
                  <a:pt x="412928" y="600550"/>
                </a:lnTo>
                <a:lnTo>
                  <a:pt x="405543" y="648545"/>
                </a:lnTo>
                <a:lnTo>
                  <a:pt x="399792" y="698752"/>
                </a:lnTo>
                <a:lnTo>
                  <a:pt x="395111" y="748991"/>
                </a:lnTo>
                <a:lnTo>
                  <a:pt x="391461" y="799262"/>
                </a:lnTo>
                <a:lnTo>
                  <a:pt x="388805" y="849564"/>
                </a:lnTo>
                <a:lnTo>
                  <a:pt x="387107" y="899896"/>
                </a:lnTo>
                <a:lnTo>
                  <a:pt x="386328" y="950256"/>
                </a:lnTo>
                <a:lnTo>
                  <a:pt x="386432" y="1000645"/>
                </a:lnTo>
                <a:lnTo>
                  <a:pt x="387382" y="1051060"/>
                </a:lnTo>
                <a:lnTo>
                  <a:pt x="389139" y="1101502"/>
                </a:lnTo>
                <a:lnTo>
                  <a:pt x="389617" y="1157982"/>
                </a:lnTo>
                <a:lnTo>
                  <a:pt x="385915" y="1213285"/>
                </a:lnTo>
                <a:lnTo>
                  <a:pt x="377463" y="1268015"/>
                </a:lnTo>
                <a:lnTo>
                  <a:pt x="363686" y="1322777"/>
                </a:lnTo>
                <a:lnTo>
                  <a:pt x="354979" y="1352303"/>
                </a:lnTo>
                <a:lnTo>
                  <a:pt x="347141" y="1381744"/>
                </a:lnTo>
                <a:lnTo>
                  <a:pt x="340619" y="1411482"/>
                </a:lnTo>
                <a:lnTo>
                  <a:pt x="330906" y="1473424"/>
                </a:lnTo>
                <a:lnTo>
                  <a:pt x="321787" y="1501417"/>
                </a:lnTo>
                <a:lnTo>
                  <a:pt x="305138" y="1524256"/>
                </a:lnTo>
                <a:lnTo>
                  <a:pt x="277597" y="1540318"/>
                </a:lnTo>
                <a:lnTo>
                  <a:pt x="231045" y="1549266"/>
                </a:lnTo>
                <a:close/>
              </a:path>
            </a:pathLst>
          </a:custGeom>
          <a:solidFill>
            <a:srgbClr val="393E53"/>
          </a:solidFill>
        </p:spPr>
        <p:txBody>
          <a:bodyPr wrap="square" lIns="0" tIns="0" rIns="0" bIns="0" rtlCol="0"/>
          <a:lstStyle/>
          <a:p>
            <a:endParaRPr dirty="0"/>
          </a:p>
        </p:txBody>
      </p:sp>
      <p:sp>
        <p:nvSpPr>
          <p:cNvPr id="74" name="object 74"/>
          <p:cNvSpPr/>
          <p:nvPr/>
        </p:nvSpPr>
        <p:spPr>
          <a:xfrm>
            <a:off x="8078279" y="2150490"/>
            <a:ext cx="742315" cy="1522095"/>
          </a:xfrm>
          <a:custGeom>
            <a:avLst/>
            <a:gdLst/>
            <a:ahLst/>
            <a:cxnLst/>
            <a:rect l="l" t="t" r="r" b="b"/>
            <a:pathLst>
              <a:path w="742315" h="1522095">
                <a:moveTo>
                  <a:pt x="190205" y="1521542"/>
                </a:moveTo>
                <a:lnTo>
                  <a:pt x="142779" y="1509623"/>
                </a:lnTo>
                <a:lnTo>
                  <a:pt x="99786" y="1481944"/>
                </a:lnTo>
                <a:lnTo>
                  <a:pt x="65499" y="1447616"/>
                </a:lnTo>
                <a:lnTo>
                  <a:pt x="27008" y="1402945"/>
                </a:lnTo>
                <a:lnTo>
                  <a:pt x="3280" y="1353269"/>
                </a:lnTo>
                <a:lnTo>
                  <a:pt x="155" y="1304978"/>
                </a:lnTo>
                <a:lnTo>
                  <a:pt x="114" y="1282906"/>
                </a:lnTo>
                <a:lnTo>
                  <a:pt x="0" y="1253718"/>
                </a:lnTo>
                <a:lnTo>
                  <a:pt x="4908" y="1208089"/>
                </a:lnTo>
                <a:lnTo>
                  <a:pt x="17803" y="1155693"/>
                </a:lnTo>
                <a:lnTo>
                  <a:pt x="34664" y="1104656"/>
                </a:lnTo>
                <a:lnTo>
                  <a:pt x="51472" y="1063100"/>
                </a:lnTo>
                <a:lnTo>
                  <a:pt x="71506" y="1017307"/>
                </a:lnTo>
                <a:lnTo>
                  <a:pt x="90546" y="971053"/>
                </a:lnTo>
                <a:lnTo>
                  <a:pt x="127710" y="878176"/>
                </a:lnTo>
                <a:lnTo>
                  <a:pt x="146864" y="832063"/>
                </a:lnTo>
                <a:lnTo>
                  <a:pt x="167087" y="786506"/>
                </a:lnTo>
                <a:lnTo>
                  <a:pt x="194010" y="739046"/>
                </a:lnTo>
                <a:lnTo>
                  <a:pt x="226113" y="695131"/>
                </a:lnTo>
                <a:lnTo>
                  <a:pt x="259835" y="652389"/>
                </a:lnTo>
                <a:lnTo>
                  <a:pt x="291612" y="608447"/>
                </a:lnTo>
                <a:lnTo>
                  <a:pt x="317884" y="560933"/>
                </a:lnTo>
                <a:lnTo>
                  <a:pt x="334329" y="518404"/>
                </a:lnTo>
                <a:lnTo>
                  <a:pt x="347603" y="474698"/>
                </a:lnTo>
                <a:lnTo>
                  <a:pt x="359204" y="430400"/>
                </a:lnTo>
                <a:lnTo>
                  <a:pt x="370632" y="386096"/>
                </a:lnTo>
                <a:lnTo>
                  <a:pt x="383384" y="342373"/>
                </a:lnTo>
                <a:lnTo>
                  <a:pt x="396683" y="293175"/>
                </a:lnTo>
                <a:lnTo>
                  <a:pt x="407104" y="242950"/>
                </a:lnTo>
                <a:lnTo>
                  <a:pt x="417064" y="192569"/>
                </a:lnTo>
                <a:lnTo>
                  <a:pt x="428978" y="142898"/>
                </a:lnTo>
                <a:lnTo>
                  <a:pt x="445264" y="94808"/>
                </a:lnTo>
                <a:lnTo>
                  <a:pt x="488888" y="35535"/>
                </a:lnTo>
                <a:lnTo>
                  <a:pt x="552621" y="460"/>
                </a:lnTo>
                <a:lnTo>
                  <a:pt x="569245" y="0"/>
                </a:lnTo>
                <a:lnTo>
                  <a:pt x="587110" y="1201"/>
                </a:lnTo>
                <a:lnTo>
                  <a:pt x="626945" y="9035"/>
                </a:lnTo>
                <a:lnTo>
                  <a:pt x="667479" y="23533"/>
                </a:lnTo>
                <a:lnTo>
                  <a:pt x="698442" y="59550"/>
                </a:lnTo>
                <a:lnTo>
                  <a:pt x="726572" y="122618"/>
                </a:lnTo>
                <a:lnTo>
                  <a:pt x="741897" y="197534"/>
                </a:lnTo>
                <a:lnTo>
                  <a:pt x="736380" y="248574"/>
                </a:lnTo>
                <a:lnTo>
                  <a:pt x="724818" y="299343"/>
                </a:lnTo>
                <a:lnTo>
                  <a:pt x="713373" y="347916"/>
                </a:lnTo>
                <a:lnTo>
                  <a:pt x="703141" y="398428"/>
                </a:lnTo>
                <a:lnTo>
                  <a:pt x="692578" y="448827"/>
                </a:lnTo>
                <a:lnTo>
                  <a:pt x="681542" y="499105"/>
                </a:lnTo>
                <a:lnTo>
                  <a:pt x="669893" y="549259"/>
                </a:lnTo>
                <a:lnTo>
                  <a:pt x="657489" y="599283"/>
                </a:lnTo>
                <a:lnTo>
                  <a:pt x="643356" y="649254"/>
                </a:lnTo>
                <a:lnTo>
                  <a:pt x="627169" y="698335"/>
                </a:lnTo>
                <a:lnTo>
                  <a:pt x="609249" y="746675"/>
                </a:lnTo>
                <a:lnTo>
                  <a:pt x="589915" y="794423"/>
                </a:lnTo>
                <a:lnTo>
                  <a:pt x="569491" y="841726"/>
                </a:lnTo>
                <a:lnTo>
                  <a:pt x="548296" y="888734"/>
                </a:lnTo>
                <a:lnTo>
                  <a:pt x="526651" y="935596"/>
                </a:lnTo>
                <a:lnTo>
                  <a:pt x="504879" y="982460"/>
                </a:lnTo>
                <a:lnTo>
                  <a:pt x="483299" y="1029474"/>
                </a:lnTo>
                <a:lnTo>
                  <a:pt x="462233" y="1076788"/>
                </a:lnTo>
                <a:lnTo>
                  <a:pt x="442934" y="1119538"/>
                </a:lnTo>
                <a:lnTo>
                  <a:pt x="423064" y="1162163"/>
                </a:lnTo>
                <a:lnTo>
                  <a:pt x="403466" y="1204918"/>
                </a:lnTo>
                <a:lnTo>
                  <a:pt x="384981" y="1248059"/>
                </a:lnTo>
                <a:lnTo>
                  <a:pt x="368451" y="1291841"/>
                </a:lnTo>
                <a:lnTo>
                  <a:pt x="351485" y="1341935"/>
                </a:lnTo>
                <a:lnTo>
                  <a:pt x="333178" y="1390194"/>
                </a:lnTo>
                <a:lnTo>
                  <a:pt x="310287" y="1435080"/>
                </a:lnTo>
                <a:lnTo>
                  <a:pt x="279572" y="1475058"/>
                </a:lnTo>
                <a:lnTo>
                  <a:pt x="237791" y="1508591"/>
                </a:lnTo>
                <a:lnTo>
                  <a:pt x="190205" y="1521542"/>
                </a:lnTo>
                <a:close/>
              </a:path>
            </a:pathLst>
          </a:custGeom>
          <a:solidFill>
            <a:srgbClr val="393E53"/>
          </a:solidFill>
        </p:spPr>
        <p:txBody>
          <a:bodyPr wrap="square" lIns="0" tIns="0" rIns="0" bIns="0" rtlCol="0"/>
          <a:lstStyle/>
          <a:p>
            <a:endParaRPr dirty="0"/>
          </a:p>
        </p:txBody>
      </p:sp>
      <p:sp>
        <p:nvSpPr>
          <p:cNvPr id="75" name="object 75"/>
          <p:cNvSpPr/>
          <p:nvPr/>
        </p:nvSpPr>
        <p:spPr>
          <a:xfrm>
            <a:off x="6538287" y="3431924"/>
            <a:ext cx="2009139" cy="2036445"/>
          </a:xfrm>
          <a:custGeom>
            <a:avLst/>
            <a:gdLst/>
            <a:ahLst/>
            <a:cxnLst/>
            <a:rect l="l" t="t" r="r" b="b"/>
            <a:pathLst>
              <a:path w="2009140" h="2036445">
                <a:moveTo>
                  <a:pt x="840992" y="1991020"/>
                </a:moveTo>
                <a:lnTo>
                  <a:pt x="428188" y="1991020"/>
                </a:lnTo>
                <a:lnTo>
                  <a:pt x="379085" y="1979707"/>
                </a:lnTo>
                <a:lnTo>
                  <a:pt x="333093" y="1957082"/>
                </a:lnTo>
                <a:lnTo>
                  <a:pt x="290691" y="1934457"/>
                </a:lnTo>
                <a:lnTo>
                  <a:pt x="252355" y="1900519"/>
                </a:lnTo>
                <a:lnTo>
                  <a:pt x="218565" y="1866581"/>
                </a:lnTo>
                <a:lnTo>
                  <a:pt x="193306" y="1821331"/>
                </a:lnTo>
                <a:lnTo>
                  <a:pt x="165781" y="1730830"/>
                </a:lnTo>
                <a:lnTo>
                  <a:pt x="159739" y="1685579"/>
                </a:lnTo>
                <a:lnTo>
                  <a:pt x="150256" y="1629016"/>
                </a:lnTo>
                <a:lnTo>
                  <a:pt x="134272" y="1583766"/>
                </a:lnTo>
                <a:lnTo>
                  <a:pt x="115212" y="1527203"/>
                </a:lnTo>
                <a:lnTo>
                  <a:pt x="96502" y="1481952"/>
                </a:lnTo>
                <a:lnTo>
                  <a:pt x="84949" y="1436702"/>
                </a:lnTo>
                <a:lnTo>
                  <a:pt x="80239" y="1391451"/>
                </a:lnTo>
                <a:lnTo>
                  <a:pt x="80252" y="1346201"/>
                </a:lnTo>
                <a:lnTo>
                  <a:pt x="82872" y="1300950"/>
                </a:lnTo>
                <a:lnTo>
                  <a:pt x="85981" y="1244387"/>
                </a:lnTo>
                <a:lnTo>
                  <a:pt x="85140" y="1199137"/>
                </a:lnTo>
                <a:lnTo>
                  <a:pt x="77760" y="1153886"/>
                </a:lnTo>
                <a:lnTo>
                  <a:pt x="65312" y="1108636"/>
                </a:lnTo>
                <a:lnTo>
                  <a:pt x="49266" y="1063385"/>
                </a:lnTo>
                <a:lnTo>
                  <a:pt x="31092" y="1006822"/>
                </a:lnTo>
                <a:lnTo>
                  <a:pt x="19791" y="972885"/>
                </a:lnTo>
                <a:lnTo>
                  <a:pt x="15004" y="927634"/>
                </a:lnTo>
                <a:lnTo>
                  <a:pt x="14263" y="882384"/>
                </a:lnTo>
                <a:lnTo>
                  <a:pt x="15096" y="848446"/>
                </a:lnTo>
                <a:lnTo>
                  <a:pt x="15486" y="803195"/>
                </a:lnTo>
                <a:lnTo>
                  <a:pt x="15320" y="757945"/>
                </a:lnTo>
                <a:lnTo>
                  <a:pt x="15192" y="735320"/>
                </a:lnTo>
                <a:lnTo>
                  <a:pt x="15095" y="701382"/>
                </a:lnTo>
                <a:lnTo>
                  <a:pt x="15187" y="667444"/>
                </a:lnTo>
                <a:lnTo>
                  <a:pt x="13077" y="610881"/>
                </a:lnTo>
                <a:lnTo>
                  <a:pt x="7787" y="565630"/>
                </a:lnTo>
                <a:lnTo>
                  <a:pt x="2399" y="509067"/>
                </a:lnTo>
                <a:lnTo>
                  <a:pt x="0" y="463817"/>
                </a:lnTo>
                <a:lnTo>
                  <a:pt x="3671" y="407254"/>
                </a:lnTo>
                <a:lnTo>
                  <a:pt x="16499" y="362003"/>
                </a:lnTo>
                <a:lnTo>
                  <a:pt x="41568" y="316753"/>
                </a:lnTo>
                <a:lnTo>
                  <a:pt x="102150" y="271502"/>
                </a:lnTo>
                <a:lnTo>
                  <a:pt x="138039" y="260190"/>
                </a:lnTo>
                <a:lnTo>
                  <a:pt x="171505" y="237564"/>
                </a:lnTo>
                <a:lnTo>
                  <a:pt x="207640" y="214939"/>
                </a:lnTo>
                <a:lnTo>
                  <a:pt x="313478" y="147064"/>
                </a:lnTo>
                <a:lnTo>
                  <a:pt x="351135" y="124438"/>
                </a:lnTo>
                <a:lnTo>
                  <a:pt x="389725" y="101813"/>
                </a:lnTo>
                <a:lnTo>
                  <a:pt x="429418" y="79188"/>
                </a:lnTo>
                <a:lnTo>
                  <a:pt x="470384" y="67875"/>
                </a:lnTo>
                <a:lnTo>
                  <a:pt x="548201" y="45250"/>
                </a:lnTo>
                <a:lnTo>
                  <a:pt x="587645" y="45250"/>
                </a:lnTo>
                <a:lnTo>
                  <a:pt x="626611" y="33937"/>
                </a:lnTo>
                <a:lnTo>
                  <a:pt x="725402" y="0"/>
                </a:lnTo>
                <a:lnTo>
                  <a:pt x="846741" y="0"/>
                </a:lnTo>
                <a:lnTo>
                  <a:pt x="890936" y="11312"/>
                </a:lnTo>
                <a:lnTo>
                  <a:pt x="933975" y="11312"/>
                </a:lnTo>
                <a:lnTo>
                  <a:pt x="977189" y="22625"/>
                </a:lnTo>
                <a:lnTo>
                  <a:pt x="1019555" y="22625"/>
                </a:lnTo>
                <a:lnTo>
                  <a:pt x="1103438" y="45250"/>
                </a:lnTo>
                <a:lnTo>
                  <a:pt x="1140798" y="56563"/>
                </a:lnTo>
                <a:lnTo>
                  <a:pt x="1256611" y="56563"/>
                </a:lnTo>
                <a:lnTo>
                  <a:pt x="1298147" y="67875"/>
                </a:lnTo>
                <a:lnTo>
                  <a:pt x="1337510" y="67875"/>
                </a:lnTo>
                <a:lnTo>
                  <a:pt x="1374858" y="79188"/>
                </a:lnTo>
                <a:lnTo>
                  <a:pt x="1410349" y="101813"/>
                </a:lnTo>
                <a:lnTo>
                  <a:pt x="1439780" y="135751"/>
                </a:lnTo>
                <a:lnTo>
                  <a:pt x="1466092" y="158376"/>
                </a:lnTo>
                <a:lnTo>
                  <a:pt x="1491005" y="192314"/>
                </a:lnTo>
                <a:lnTo>
                  <a:pt x="1516235" y="226252"/>
                </a:lnTo>
                <a:lnTo>
                  <a:pt x="1527470" y="237564"/>
                </a:lnTo>
                <a:lnTo>
                  <a:pt x="1539172" y="248877"/>
                </a:lnTo>
                <a:lnTo>
                  <a:pt x="1550406" y="260190"/>
                </a:lnTo>
                <a:lnTo>
                  <a:pt x="1560241" y="271502"/>
                </a:lnTo>
                <a:lnTo>
                  <a:pt x="1568008" y="294128"/>
                </a:lnTo>
                <a:lnTo>
                  <a:pt x="1574184" y="305440"/>
                </a:lnTo>
                <a:lnTo>
                  <a:pt x="1580827" y="316753"/>
                </a:lnTo>
                <a:lnTo>
                  <a:pt x="1589994" y="339378"/>
                </a:lnTo>
                <a:lnTo>
                  <a:pt x="1598913" y="350691"/>
                </a:lnTo>
                <a:lnTo>
                  <a:pt x="1608320" y="350691"/>
                </a:lnTo>
                <a:lnTo>
                  <a:pt x="1618151" y="362003"/>
                </a:lnTo>
                <a:lnTo>
                  <a:pt x="1628343" y="373316"/>
                </a:lnTo>
                <a:lnTo>
                  <a:pt x="1648193" y="395941"/>
                </a:lnTo>
                <a:lnTo>
                  <a:pt x="1669295" y="407254"/>
                </a:lnTo>
                <a:lnTo>
                  <a:pt x="1686154" y="441192"/>
                </a:lnTo>
                <a:lnTo>
                  <a:pt x="1693278" y="463817"/>
                </a:lnTo>
                <a:lnTo>
                  <a:pt x="1690496" y="475129"/>
                </a:lnTo>
                <a:lnTo>
                  <a:pt x="1683238" y="486442"/>
                </a:lnTo>
                <a:lnTo>
                  <a:pt x="1673901" y="497755"/>
                </a:lnTo>
                <a:lnTo>
                  <a:pt x="1664883" y="509067"/>
                </a:lnTo>
                <a:lnTo>
                  <a:pt x="1655635" y="531692"/>
                </a:lnTo>
                <a:lnTo>
                  <a:pt x="1652538" y="543005"/>
                </a:lnTo>
                <a:lnTo>
                  <a:pt x="720884" y="543005"/>
                </a:lnTo>
                <a:lnTo>
                  <a:pt x="676766" y="554318"/>
                </a:lnTo>
                <a:lnTo>
                  <a:pt x="635944" y="565630"/>
                </a:lnTo>
                <a:lnTo>
                  <a:pt x="598919" y="599568"/>
                </a:lnTo>
                <a:lnTo>
                  <a:pt x="566191" y="633506"/>
                </a:lnTo>
                <a:lnTo>
                  <a:pt x="538263" y="667444"/>
                </a:lnTo>
                <a:lnTo>
                  <a:pt x="515634" y="712694"/>
                </a:lnTo>
                <a:lnTo>
                  <a:pt x="498695" y="757945"/>
                </a:lnTo>
                <a:lnTo>
                  <a:pt x="489974" y="803195"/>
                </a:lnTo>
                <a:lnTo>
                  <a:pt x="488855" y="848446"/>
                </a:lnTo>
                <a:lnTo>
                  <a:pt x="494720" y="905009"/>
                </a:lnTo>
                <a:lnTo>
                  <a:pt x="506954" y="950259"/>
                </a:lnTo>
                <a:lnTo>
                  <a:pt x="524941" y="995510"/>
                </a:lnTo>
                <a:lnTo>
                  <a:pt x="548063" y="1040760"/>
                </a:lnTo>
                <a:lnTo>
                  <a:pt x="575704" y="1074698"/>
                </a:lnTo>
                <a:lnTo>
                  <a:pt x="607714" y="1119949"/>
                </a:lnTo>
                <a:lnTo>
                  <a:pt x="642831" y="1153886"/>
                </a:lnTo>
                <a:lnTo>
                  <a:pt x="680302" y="1187824"/>
                </a:lnTo>
                <a:lnTo>
                  <a:pt x="719375" y="1221762"/>
                </a:lnTo>
                <a:lnTo>
                  <a:pt x="756103" y="1255700"/>
                </a:lnTo>
                <a:lnTo>
                  <a:pt x="793397" y="1278325"/>
                </a:lnTo>
                <a:lnTo>
                  <a:pt x="831200" y="1312263"/>
                </a:lnTo>
                <a:lnTo>
                  <a:pt x="908107" y="1357513"/>
                </a:lnTo>
                <a:lnTo>
                  <a:pt x="947098" y="1391451"/>
                </a:lnTo>
                <a:lnTo>
                  <a:pt x="975358" y="1402764"/>
                </a:lnTo>
                <a:lnTo>
                  <a:pt x="2007303" y="1402764"/>
                </a:lnTo>
                <a:lnTo>
                  <a:pt x="2008847" y="1414077"/>
                </a:lnTo>
                <a:lnTo>
                  <a:pt x="2003809" y="1436702"/>
                </a:lnTo>
                <a:lnTo>
                  <a:pt x="1994775" y="1448014"/>
                </a:lnTo>
                <a:lnTo>
                  <a:pt x="1986175" y="1470640"/>
                </a:lnTo>
                <a:lnTo>
                  <a:pt x="1978276" y="1481952"/>
                </a:lnTo>
                <a:lnTo>
                  <a:pt x="1971342" y="1504577"/>
                </a:lnTo>
                <a:lnTo>
                  <a:pt x="1965224" y="1515890"/>
                </a:lnTo>
                <a:lnTo>
                  <a:pt x="1961683" y="1538515"/>
                </a:lnTo>
                <a:lnTo>
                  <a:pt x="1960285" y="1561141"/>
                </a:lnTo>
                <a:lnTo>
                  <a:pt x="1960595" y="1583766"/>
                </a:lnTo>
                <a:lnTo>
                  <a:pt x="1960070" y="1617704"/>
                </a:lnTo>
                <a:lnTo>
                  <a:pt x="1953765" y="1651642"/>
                </a:lnTo>
                <a:lnTo>
                  <a:pt x="1939675" y="1685579"/>
                </a:lnTo>
                <a:lnTo>
                  <a:pt x="1915797" y="1708205"/>
                </a:lnTo>
                <a:lnTo>
                  <a:pt x="1894488" y="1730830"/>
                </a:lnTo>
                <a:lnTo>
                  <a:pt x="1871748" y="1753455"/>
                </a:lnTo>
                <a:lnTo>
                  <a:pt x="1848520" y="1764768"/>
                </a:lnTo>
                <a:lnTo>
                  <a:pt x="1825748" y="1787393"/>
                </a:lnTo>
                <a:lnTo>
                  <a:pt x="1801359" y="1810018"/>
                </a:lnTo>
                <a:lnTo>
                  <a:pt x="1777500" y="1832643"/>
                </a:lnTo>
                <a:lnTo>
                  <a:pt x="1751520" y="1843956"/>
                </a:lnTo>
                <a:lnTo>
                  <a:pt x="1695155" y="1866581"/>
                </a:lnTo>
                <a:lnTo>
                  <a:pt x="1626081" y="1900519"/>
                </a:lnTo>
                <a:lnTo>
                  <a:pt x="1575810" y="1945770"/>
                </a:lnTo>
                <a:lnTo>
                  <a:pt x="1550691" y="1968395"/>
                </a:lnTo>
                <a:lnTo>
                  <a:pt x="1522910" y="1979707"/>
                </a:lnTo>
                <a:lnTo>
                  <a:pt x="866014" y="1979707"/>
                </a:lnTo>
                <a:lnTo>
                  <a:pt x="840992" y="1991020"/>
                </a:lnTo>
                <a:close/>
              </a:path>
              <a:path w="2009140" h="2036445">
                <a:moveTo>
                  <a:pt x="990538" y="678756"/>
                </a:moveTo>
                <a:lnTo>
                  <a:pt x="955708" y="633506"/>
                </a:lnTo>
                <a:lnTo>
                  <a:pt x="911194" y="599568"/>
                </a:lnTo>
                <a:lnTo>
                  <a:pt x="862969" y="576943"/>
                </a:lnTo>
                <a:lnTo>
                  <a:pt x="817003" y="554318"/>
                </a:lnTo>
                <a:lnTo>
                  <a:pt x="767797" y="543005"/>
                </a:lnTo>
                <a:lnTo>
                  <a:pt x="1652538" y="543005"/>
                </a:lnTo>
                <a:lnTo>
                  <a:pt x="1649441" y="554318"/>
                </a:lnTo>
                <a:lnTo>
                  <a:pt x="1643502" y="576943"/>
                </a:lnTo>
                <a:lnTo>
                  <a:pt x="1181848" y="576943"/>
                </a:lnTo>
                <a:lnTo>
                  <a:pt x="1152195" y="588256"/>
                </a:lnTo>
                <a:lnTo>
                  <a:pt x="1105810" y="599568"/>
                </a:lnTo>
                <a:lnTo>
                  <a:pt x="1063731" y="622193"/>
                </a:lnTo>
                <a:lnTo>
                  <a:pt x="1025469" y="644819"/>
                </a:lnTo>
                <a:lnTo>
                  <a:pt x="990538" y="678756"/>
                </a:lnTo>
                <a:close/>
              </a:path>
              <a:path w="2009140" h="2036445">
                <a:moveTo>
                  <a:pt x="1442460" y="735320"/>
                </a:moveTo>
                <a:lnTo>
                  <a:pt x="1424490" y="712694"/>
                </a:lnTo>
                <a:lnTo>
                  <a:pt x="1391728" y="656131"/>
                </a:lnTo>
                <a:lnTo>
                  <a:pt x="1352612" y="622193"/>
                </a:lnTo>
                <a:lnTo>
                  <a:pt x="1310634" y="599568"/>
                </a:lnTo>
                <a:lnTo>
                  <a:pt x="1269281" y="588256"/>
                </a:lnTo>
                <a:lnTo>
                  <a:pt x="1238991" y="576943"/>
                </a:lnTo>
                <a:lnTo>
                  <a:pt x="1643502" y="576943"/>
                </a:lnTo>
                <a:lnTo>
                  <a:pt x="1635018" y="588256"/>
                </a:lnTo>
                <a:lnTo>
                  <a:pt x="1615161" y="610881"/>
                </a:lnTo>
                <a:lnTo>
                  <a:pt x="1590192" y="633506"/>
                </a:lnTo>
                <a:lnTo>
                  <a:pt x="1562380" y="633506"/>
                </a:lnTo>
                <a:lnTo>
                  <a:pt x="1533996" y="644819"/>
                </a:lnTo>
                <a:lnTo>
                  <a:pt x="1507718" y="667444"/>
                </a:lnTo>
                <a:lnTo>
                  <a:pt x="1483851" y="701382"/>
                </a:lnTo>
                <a:lnTo>
                  <a:pt x="1462173" y="724007"/>
                </a:lnTo>
                <a:lnTo>
                  <a:pt x="1442460" y="735320"/>
                </a:lnTo>
                <a:close/>
              </a:path>
              <a:path w="2009140" h="2036445">
                <a:moveTo>
                  <a:pt x="2007303" y="1402764"/>
                </a:moveTo>
                <a:lnTo>
                  <a:pt x="989407" y="1402764"/>
                </a:lnTo>
                <a:lnTo>
                  <a:pt x="997177" y="1391451"/>
                </a:lnTo>
                <a:lnTo>
                  <a:pt x="1006602" y="1380139"/>
                </a:lnTo>
                <a:lnTo>
                  <a:pt x="1044687" y="1357513"/>
                </a:lnTo>
                <a:lnTo>
                  <a:pt x="1083678" y="1323576"/>
                </a:lnTo>
                <a:lnTo>
                  <a:pt x="1123288" y="1300950"/>
                </a:lnTo>
                <a:lnTo>
                  <a:pt x="1163230" y="1267013"/>
                </a:lnTo>
                <a:lnTo>
                  <a:pt x="1203215" y="1244387"/>
                </a:lnTo>
                <a:lnTo>
                  <a:pt x="1225234" y="1233075"/>
                </a:lnTo>
                <a:lnTo>
                  <a:pt x="1277723" y="1210449"/>
                </a:lnTo>
                <a:lnTo>
                  <a:pt x="1340329" y="1176512"/>
                </a:lnTo>
                <a:lnTo>
                  <a:pt x="1392702" y="1142574"/>
                </a:lnTo>
                <a:lnTo>
                  <a:pt x="1419703" y="1108636"/>
                </a:lnTo>
                <a:lnTo>
                  <a:pt x="1447090" y="1074698"/>
                </a:lnTo>
                <a:lnTo>
                  <a:pt x="1475213" y="1018135"/>
                </a:lnTo>
                <a:lnTo>
                  <a:pt x="1504420" y="972885"/>
                </a:lnTo>
                <a:lnTo>
                  <a:pt x="1535060" y="938947"/>
                </a:lnTo>
                <a:lnTo>
                  <a:pt x="1567482" y="905009"/>
                </a:lnTo>
                <a:lnTo>
                  <a:pt x="1610874" y="893696"/>
                </a:lnTo>
                <a:lnTo>
                  <a:pt x="1661956" y="882384"/>
                </a:lnTo>
                <a:lnTo>
                  <a:pt x="1713059" y="893696"/>
                </a:lnTo>
                <a:lnTo>
                  <a:pt x="1756515" y="905009"/>
                </a:lnTo>
                <a:lnTo>
                  <a:pt x="1783256" y="938947"/>
                </a:lnTo>
                <a:lnTo>
                  <a:pt x="1799282" y="984197"/>
                </a:lnTo>
                <a:lnTo>
                  <a:pt x="1809711" y="1029448"/>
                </a:lnTo>
                <a:lnTo>
                  <a:pt x="1819656" y="1086011"/>
                </a:lnTo>
                <a:lnTo>
                  <a:pt x="1834233" y="1131261"/>
                </a:lnTo>
                <a:lnTo>
                  <a:pt x="1857477" y="1165199"/>
                </a:lnTo>
                <a:lnTo>
                  <a:pt x="1883376" y="1210449"/>
                </a:lnTo>
                <a:lnTo>
                  <a:pt x="1938074" y="1278325"/>
                </a:lnTo>
                <a:lnTo>
                  <a:pt x="1964341" y="1323576"/>
                </a:lnTo>
                <a:lnTo>
                  <a:pt x="1988197" y="1357513"/>
                </a:lnTo>
                <a:lnTo>
                  <a:pt x="1997796" y="1380139"/>
                </a:lnTo>
                <a:lnTo>
                  <a:pt x="2005760" y="1391451"/>
                </a:lnTo>
                <a:lnTo>
                  <a:pt x="2007303" y="1402764"/>
                </a:lnTo>
                <a:close/>
              </a:path>
              <a:path w="2009140" h="2036445">
                <a:moveTo>
                  <a:pt x="1170680" y="2036270"/>
                </a:moveTo>
                <a:lnTo>
                  <a:pt x="1126018" y="2036270"/>
                </a:lnTo>
                <a:lnTo>
                  <a:pt x="1077419" y="2024958"/>
                </a:lnTo>
                <a:lnTo>
                  <a:pt x="1037492" y="2013645"/>
                </a:lnTo>
                <a:lnTo>
                  <a:pt x="998796" y="1991020"/>
                </a:lnTo>
                <a:lnTo>
                  <a:pt x="959252" y="1979707"/>
                </a:lnTo>
                <a:lnTo>
                  <a:pt x="1522910" y="1979707"/>
                </a:lnTo>
                <a:lnTo>
                  <a:pt x="1496421" y="1991020"/>
                </a:lnTo>
                <a:lnTo>
                  <a:pt x="1305481" y="1991020"/>
                </a:lnTo>
                <a:lnTo>
                  <a:pt x="1257968" y="2002333"/>
                </a:lnTo>
                <a:lnTo>
                  <a:pt x="1213849" y="2013645"/>
                </a:lnTo>
                <a:lnTo>
                  <a:pt x="1170680" y="2036270"/>
                </a:lnTo>
                <a:close/>
              </a:path>
              <a:path w="2009140" h="2036445">
                <a:moveTo>
                  <a:pt x="743442" y="2013645"/>
                </a:moveTo>
                <a:lnTo>
                  <a:pt x="572527" y="2013645"/>
                </a:lnTo>
                <a:lnTo>
                  <a:pt x="475517" y="1991020"/>
                </a:lnTo>
                <a:lnTo>
                  <a:pt x="816776" y="1991020"/>
                </a:lnTo>
                <a:lnTo>
                  <a:pt x="743442" y="2013645"/>
                </a:lnTo>
                <a:close/>
              </a:path>
            </a:pathLst>
          </a:custGeom>
          <a:solidFill>
            <a:srgbClr val="393E53"/>
          </a:solidFill>
        </p:spPr>
        <p:txBody>
          <a:bodyPr wrap="square" lIns="0" tIns="0" rIns="0" bIns="0" rtlCol="0"/>
          <a:lstStyle/>
          <a:p>
            <a:endParaRPr dirty="0"/>
          </a:p>
        </p:txBody>
      </p:sp>
      <p:sp>
        <p:nvSpPr>
          <p:cNvPr id="76" name="object 76"/>
          <p:cNvSpPr/>
          <p:nvPr/>
        </p:nvSpPr>
        <p:spPr>
          <a:xfrm>
            <a:off x="8593699" y="3832852"/>
            <a:ext cx="1028700" cy="858519"/>
          </a:xfrm>
          <a:custGeom>
            <a:avLst/>
            <a:gdLst/>
            <a:ahLst/>
            <a:cxnLst/>
            <a:rect l="l" t="t" r="r" b="b"/>
            <a:pathLst>
              <a:path w="1028700" h="858520">
                <a:moveTo>
                  <a:pt x="171280" y="858196"/>
                </a:moveTo>
                <a:lnTo>
                  <a:pt x="134432" y="847434"/>
                </a:lnTo>
                <a:lnTo>
                  <a:pt x="104659" y="822516"/>
                </a:lnTo>
                <a:lnTo>
                  <a:pt x="84600" y="782145"/>
                </a:lnTo>
                <a:lnTo>
                  <a:pt x="77266" y="762208"/>
                </a:lnTo>
                <a:lnTo>
                  <a:pt x="67843" y="742876"/>
                </a:lnTo>
                <a:lnTo>
                  <a:pt x="57381" y="724032"/>
                </a:lnTo>
                <a:lnTo>
                  <a:pt x="46929" y="705559"/>
                </a:lnTo>
                <a:lnTo>
                  <a:pt x="29462" y="673715"/>
                </a:lnTo>
                <a:lnTo>
                  <a:pt x="11634" y="636283"/>
                </a:lnTo>
                <a:lnTo>
                  <a:pt x="0" y="597684"/>
                </a:lnTo>
                <a:lnTo>
                  <a:pt x="1113" y="562341"/>
                </a:lnTo>
                <a:lnTo>
                  <a:pt x="21408" y="513088"/>
                </a:lnTo>
                <a:lnTo>
                  <a:pt x="48605" y="472787"/>
                </a:lnTo>
                <a:lnTo>
                  <a:pt x="81039" y="439947"/>
                </a:lnTo>
                <a:lnTo>
                  <a:pt x="117049" y="413079"/>
                </a:lnTo>
                <a:lnTo>
                  <a:pt x="154971" y="390693"/>
                </a:lnTo>
                <a:lnTo>
                  <a:pt x="193143" y="371300"/>
                </a:lnTo>
                <a:lnTo>
                  <a:pt x="229901" y="353410"/>
                </a:lnTo>
                <a:lnTo>
                  <a:pt x="263583" y="335532"/>
                </a:lnTo>
                <a:lnTo>
                  <a:pt x="292526" y="316178"/>
                </a:lnTo>
                <a:lnTo>
                  <a:pt x="334643" y="282096"/>
                </a:lnTo>
                <a:lnTo>
                  <a:pt x="376367" y="247737"/>
                </a:lnTo>
                <a:lnTo>
                  <a:pt x="418537" y="213888"/>
                </a:lnTo>
                <a:lnTo>
                  <a:pt x="461989" y="181332"/>
                </a:lnTo>
                <a:lnTo>
                  <a:pt x="502773" y="154138"/>
                </a:lnTo>
                <a:lnTo>
                  <a:pt x="544246" y="128120"/>
                </a:lnTo>
                <a:lnTo>
                  <a:pt x="584722" y="100852"/>
                </a:lnTo>
                <a:lnTo>
                  <a:pt x="622515" y="69903"/>
                </a:lnTo>
                <a:lnTo>
                  <a:pt x="630683" y="62032"/>
                </a:lnTo>
                <a:lnTo>
                  <a:pt x="646553" y="46247"/>
                </a:lnTo>
                <a:lnTo>
                  <a:pt x="654530" y="38567"/>
                </a:lnTo>
                <a:lnTo>
                  <a:pt x="697659" y="24270"/>
                </a:lnTo>
                <a:lnTo>
                  <a:pt x="744352" y="10738"/>
                </a:lnTo>
                <a:lnTo>
                  <a:pt x="802047" y="853"/>
                </a:lnTo>
                <a:lnTo>
                  <a:pt x="831180" y="0"/>
                </a:lnTo>
                <a:lnTo>
                  <a:pt x="860080" y="1914"/>
                </a:lnTo>
                <a:lnTo>
                  <a:pt x="915498" y="30846"/>
                </a:lnTo>
                <a:lnTo>
                  <a:pt x="967776" y="73862"/>
                </a:lnTo>
                <a:lnTo>
                  <a:pt x="996631" y="104189"/>
                </a:lnTo>
                <a:lnTo>
                  <a:pt x="1017467" y="137623"/>
                </a:lnTo>
                <a:lnTo>
                  <a:pt x="1028165" y="174896"/>
                </a:lnTo>
                <a:lnTo>
                  <a:pt x="1026602" y="216740"/>
                </a:lnTo>
                <a:lnTo>
                  <a:pt x="1006225" y="263603"/>
                </a:lnTo>
                <a:lnTo>
                  <a:pt x="970152" y="301472"/>
                </a:lnTo>
                <a:lnTo>
                  <a:pt x="968229" y="302603"/>
                </a:lnTo>
                <a:lnTo>
                  <a:pt x="966419" y="303960"/>
                </a:lnTo>
                <a:lnTo>
                  <a:pt x="906999" y="340444"/>
                </a:lnTo>
                <a:lnTo>
                  <a:pt x="847749" y="383262"/>
                </a:lnTo>
                <a:lnTo>
                  <a:pt x="775462" y="426999"/>
                </a:lnTo>
                <a:lnTo>
                  <a:pt x="739922" y="449680"/>
                </a:lnTo>
                <a:lnTo>
                  <a:pt x="705550" y="473876"/>
                </a:lnTo>
                <a:lnTo>
                  <a:pt x="669494" y="504275"/>
                </a:lnTo>
                <a:lnTo>
                  <a:pt x="636006" y="537708"/>
                </a:lnTo>
                <a:lnTo>
                  <a:pt x="571722" y="607139"/>
                </a:lnTo>
                <a:lnTo>
                  <a:pt x="566650" y="612417"/>
                </a:lnTo>
                <a:lnTo>
                  <a:pt x="551585" y="628293"/>
                </a:lnTo>
                <a:lnTo>
                  <a:pt x="526227" y="651115"/>
                </a:lnTo>
                <a:lnTo>
                  <a:pt x="501357" y="674265"/>
                </a:lnTo>
                <a:lnTo>
                  <a:pt x="476911" y="697733"/>
                </a:lnTo>
                <a:lnTo>
                  <a:pt x="452826" y="721509"/>
                </a:lnTo>
                <a:lnTo>
                  <a:pt x="446183" y="726487"/>
                </a:lnTo>
                <a:lnTo>
                  <a:pt x="342415" y="794815"/>
                </a:lnTo>
                <a:lnTo>
                  <a:pt x="299253" y="820505"/>
                </a:lnTo>
                <a:lnTo>
                  <a:pt x="255647" y="842441"/>
                </a:lnTo>
                <a:lnTo>
                  <a:pt x="212565" y="856099"/>
                </a:lnTo>
                <a:lnTo>
                  <a:pt x="171280" y="858196"/>
                </a:lnTo>
                <a:close/>
              </a:path>
            </a:pathLst>
          </a:custGeom>
          <a:solidFill>
            <a:srgbClr val="393E53"/>
          </a:solidFill>
        </p:spPr>
        <p:txBody>
          <a:bodyPr wrap="square" lIns="0" tIns="0" rIns="0" bIns="0" rtlCol="0"/>
          <a:lstStyle/>
          <a:p>
            <a:endParaRPr dirty="0"/>
          </a:p>
        </p:txBody>
      </p:sp>
      <p:grpSp>
        <p:nvGrpSpPr>
          <p:cNvPr id="78" name="Group 77"/>
          <p:cNvGrpSpPr/>
          <p:nvPr/>
        </p:nvGrpSpPr>
        <p:grpSpPr>
          <a:xfrm>
            <a:off x="861966" y="3632553"/>
            <a:ext cx="556895" cy="325120"/>
            <a:chOff x="380576" y="1513818"/>
            <a:chExt cx="556895" cy="325120"/>
          </a:xfrm>
        </p:grpSpPr>
        <p:sp>
          <p:nvSpPr>
            <p:cNvPr id="79" name="object 8"/>
            <p:cNvSpPr/>
            <p:nvPr/>
          </p:nvSpPr>
          <p:spPr>
            <a:xfrm>
              <a:off x="380576" y="15138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80" name="object 9"/>
            <p:cNvSpPr/>
            <p:nvPr/>
          </p:nvSpPr>
          <p:spPr>
            <a:xfrm>
              <a:off x="384260" y="16034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81" name="object 10"/>
            <p:cNvSpPr/>
            <p:nvPr/>
          </p:nvSpPr>
          <p:spPr>
            <a:xfrm>
              <a:off x="384260" y="1603472"/>
              <a:ext cx="53975" cy="112395"/>
            </a:xfrm>
            <a:custGeom>
              <a:avLst/>
              <a:gdLst/>
              <a:ahLst/>
              <a:cxnLst/>
              <a:rect l="l" t="t" r="r" b="b"/>
              <a:pathLst>
                <a:path w="53975" h="112394">
                  <a:moveTo>
                    <a:pt x="0" y="112395"/>
                  </a:moveTo>
                  <a:lnTo>
                    <a:pt x="0" y="95296"/>
                  </a:lnTo>
                  <a:lnTo>
                    <a:pt x="45561" y="0"/>
                  </a:lnTo>
                  <a:lnTo>
                    <a:pt x="53736" y="0"/>
                  </a:lnTo>
                  <a:lnTo>
                    <a:pt x="0" y="112395"/>
                  </a:lnTo>
                  <a:close/>
                </a:path>
              </a:pathLst>
            </a:custGeom>
            <a:solidFill>
              <a:srgbClr val="99D1D0"/>
            </a:solidFill>
          </p:spPr>
          <p:txBody>
            <a:bodyPr wrap="square" lIns="0" tIns="0" rIns="0" bIns="0" rtlCol="0"/>
            <a:lstStyle/>
            <a:p>
              <a:endParaRPr dirty="0"/>
            </a:p>
          </p:txBody>
        </p:sp>
        <p:sp>
          <p:nvSpPr>
            <p:cNvPr id="82" name="object 11"/>
            <p:cNvSpPr/>
            <p:nvPr/>
          </p:nvSpPr>
          <p:spPr>
            <a:xfrm>
              <a:off x="390118" y="1603473"/>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3" name="object 12"/>
            <p:cNvSpPr/>
            <p:nvPr/>
          </p:nvSpPr>
          <p:spPr>
            <a:xfrm>
              <a:off x="418566"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4" name="object 13"/>
            <p:cNvSpPr/>
            <p:nvPr/>
          </p:nvSpPr>
          <p:spPr>
            <a:xfrm>
              <a:off x="447011"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5" name="object 14"/>
            <p:cNvSpPr/>
            <p:nvPr/>
          </p:nvSpPr>
          <p:spPr>
            <a:xfrm>
              <a:off x="475460"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6" name="object 15"/>
            <p:cNvSpPr/>
            <p:nvPr/>
          </p:nvSpPr>
          <p:spPr>
            <a:xfrm>
              <a:off x="503908"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7" name="object 16"/>
            <p:cNvSpPr/>
            <p:nvPr/>
          </p:nvSpPr>
          <p:spPr>
            <a:xfrm>
              <a:off x="532353"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8" name="object 17"/>
            <p:cNvSpPr/>
            <p:nvPr/>
          </p:nvSpPr>
          <p:spPr>
            <a:xfrm>
              <a:off x="560802" y="1521554"/>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89" name="object 18"/>
            <p:cNvSpPr/>
            <p:nvPr/>
          </p:nvSpPr>
          <p:spPr>
            <a:xfrm>
              <a:off x="589253" y="1534424"/>
              <a:ext cx="107950" cy="212090"/>
            </a:xfrm>
            <a:custGeom>
              <a:avLst/>
              <a:gdLst/>
              <a:ahLst/>
              <a:cxnLst/>
              <a:rect l="l" t="t" r="r" b="b"/>
              <a:pathLst>
                <a:path w="107950" h="212089">
                  <a:moveTo>
                    <a:pt x="0" y="211595"/>
                  </a:moveTo>
                  <a:lnTo>
                    <a:pt x="68152" y="69048"/>
                  </a:lnTo>
                  <a:lnTo>
                    <a:pt x="69725" y="69048"/>
                  </a:lnTo>
                  <a:lnTo>
                    <a:pt x="69725"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90" name="object 19"/>
            <p:cNvSpPr/>
            <p:nvPr/>
          </p:nvSpPr>
          <p:spPr>
            <a:xfrm>
              <a:off x="617699" y="1547292"/>
              <a:ext cx="101600" cy="198755"/>
            </a:xfrm>
            <a:custGeom>
              <a:avLst/>
              <a:gdLst/>
              <a:ahLst/>
              <a:cxnLst/>
              <a:rect l="l" t="t" r="r" b="b"/>
              <a:pathLst>
                <a:path w="101600" h="198755">
                  <a:moveTo>
                    <a:pt x="0" y="198728"/>
                  </a:moveTo>
                  <a:lnTo>
                    <a:pt x="95012" y="0"/>
                  </a:lnTo>
                  <a:lnTo>
                    <a:pt x="101419" y="3697"/>
                  </a:lnTo>
                  <a:lnTo>
                    <a:pt x="8174" y="198728"/>
                  </a:lnTo>
                  <a:lnTo>
                    <a:pt x="0" y="198728"/>
                  </a:lnTo>
                  <a:close/>
                </a:path>
              </a:pathLst>
            </a:custGeom>
            <a:solidFill>
              <a:srgbClr val="99D1D0"/>
            </a:solidFill>
          </p:spPr>
          <p:txBody>
            <a:bodyPr wrap="square" lIns="0" tIns="0" rIns="0" bIns="0" rtlCol="0"/>
            <a:lstStyle/>
            <a:p>
              <a:endParaRPr dirty="0"/>
            </a:p>
          </p:txBody>
        </p:sp>
        <p:sp>
          <p:nvSpPr>
            <p:cNvPr id="91" name="object 20"/>
            <p:cNvSpPr/>
            <p:nvPr/>
          </p:nvSpPr>
          <p:spPr>
            <a:xfrm>
              <a:off x="646145" y="15601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dirty="0"/>
            </a:p>
          </p:txBody>
        </p:sp>
        <p:sp>
          <p:nvSpPr>
            <p:cNvPr id="92" name="object 21"/>
            <p:cNvSpPr/>
            <p:nvPr/>
          </p:nvSpPr>
          <p:spPr>
            <a:xfrm>
              <a:off x="658978" y="15730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93" name="object 22"/>
            <p:cNvSpPr/>
            <p:nvPr/>
          </p:nvSpPr>
          <p:spPr>
            <a:xfrm>
              <a:off x="663222" y="1585902"/>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94" name="object 23"/>
            <p:cNvSpPr/>
            <p:nvPr/>
          </p:nvSpPr>
          <p:spPr>
            <a:xfrm>
              <a:off x="701559" y="15987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dirty="0"/>
            </a:p>
          </p:txBody>
        </p:sp>
        <p:sp>
          <p:nvSpPr>
            <p:cNvPr id="95" name="object 24"/>
            <p:cNvSpPr/>
            <p:nvPr/>
          </p:nvSpPr>
          <p:spPr>
            <a:xfrm>
              <a:off x="740850" y="1611640"/>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96" name="object 25"/>
            <p:cNvSpPr/>
            <p:nvPr/>
          </p:nvSpPr>
          <p:spPr>
            <a:xfrm>
              <a:off x="780142" y="1624509"/>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97" name="object 26"/>
            <p:cNvSpPr/>
            <p:nvPr/>
          </p:nvSpPr>
          <p:spPr>
            <a:xfrm>
              <a:off x="819429" y="1637376"/>
              <a:ext cx="55880" cy="103505"/>
            </a:xfrm>
            <a:custGeom>
              <a:avLst/>
              <a:gdLst/>
              <a:ahLst/>
              <a:cxnLst/>
              <a:rect l="l" t="t" r="r" b="b"/>
              <a:pathLst>
                <a:path w="55880" h="103505">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98" name="object 27"/>
            <p:cNvSpPr/>
            <p:nvPr/>
          </p:nvSpPr>
          <p:spPr>
            <a:xfrm>
              <a:off x="858715" y="1650244"/>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99" name="object 28"/>
            <p:cNvSpPr/>
            <p:nvPr/>
          </p:nvSpPr>
          <p:spPr>
            <a:xfrm>
              <a:off x="898006" y="1663113"/>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grpSp>
        <p:nvGrpSpPr>
          <p:cNvPr id="100" name="Group 99"/>
          <p:cNvGrpSpPr/>
          <p:nvPr/>
        </p:nvGrpSpPr>
        <p:grpSpPr>
          <a:xfrm>
            <a:off x="868875" y="5161143"/>
            <a:ext cx="556895" cy="325120"/>
            <a:chOff x="380576" y="1513818"/>
            <a:chExt cx="556895" cy="325120"/>
          </a:xfrm>
        </p:grpSpPr>
        <p:sp>
          <p:nvSpPr>
            <p:cNvPr id="101" name="object 8"/>
            <p:cNvSpPr/>
            <p:nvPr/>
          </p:nvSpPr>
          <p:spPr>
            <a:xfrm>
              <a:off x="380576" y="15138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102" name="object 9"/>
            <p:cNvSpPr/>
            <p:nvPr/>
          </p:nvSpPr>
          <p:spPr>
            <a:xfrm>
              <a:off x="384260" y="16034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103" name="object 10"/>
            <p:cNvSpPr/>
            <p:nvPr/>
          </p:nvSpPr>
          <p:spPr>
            <a:xfrm>
              <a:off x="384260" y="1603472"/>
              <a:ext cx="53975" cy="112395"/>
            </a:xfrm>
            <a:custGeom>
              <a:avLst/>
              <a:gdLst/>
              <a:ahLst/>
              <a:cxnLst/>
              <a:rect l="l" t="t" r="r" b="b"/>
              <a:pathLst>
                <a:path w="53975" h="112394">
                  <a:moveTo>
                    <a:pt x="0" y="112395"/>
                  </a:moveTo>
                  <a:lnTo>
                    <a:pt x="0" y="95296"/>
                  </a:lnTo>
                  <a:lnTo>
                    <a:pt x="45561" y="0"/>
                  </a:lnTo>
                  <a:lnTo>
                    <a:pt x="53736" y="0"/>
                  </a:lnTo>
                  <a:lnTo>
                    <a:pt x="0" y="112395"/>
                  </a:lnTo>
                  <a:close/>
                </a:path>
              </a:pathLst>
            </a:custGeom>
            <a:solidFill>
              <a:srgbClr val="99D1D0"/>
            </a:solidFill>
          </p:spPr>
          <p:txBody>
            <a:bodyPr wrap="square" lIns="0" tIns="0" rIns="0" bIns="0" rtlCol="0"/>
            <a:lstStyle/>
            <a:p>
              <a:endParaRPr dirty="0"/>
            </a:p>
          </p:txBody>
        </p:sp>
        <p:sp>
          <p:nvSpPr>
            <p:cNvPr id="104" name="object 11"/>
            <p:cNvSpPr/>
            <p:nvPr/>
          </p:nvSpPr>
          <p:spPr>
            <a:xfrm>
              <a:off x="390118" y="1603473"/>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5" name="object 12"/>
            <p:cNvSpPr/>
            <p:nvPr/>
          </p:nvSpPr>
          <p:spPr>
            <a:xfrm>
              <a:off x="418566"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6" name="object 13"/>
            <p:cNvSpPr/>
            <p:nvPr/>
          </p:nvSpPr>
          <p:spPr>
            <a:xfrm>
              <a:off x="447011"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7" name="object 14"/>
            <p:cNvSpPr/>
            <p:nvPr/>
          </p:nvSpPr>
          <p:spPr>
            <a:xfrm>
              <a:off x="475460"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8" name="object 15"/>
            <p:cNvSpPr/>
            <p:nvPr/>
          </p:nvSpPr>
          <p:spPr>
            <a:xfrm>
              <a:off x="503908"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9" name="object 16"/>
            <p:cNvSpPr/>
            <p:nvPr/>
          </p:nvSpPr>
          <p:spPr>
            <a:xfrm>
              <a:off x="532353"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10" name="object 17"/>
            <p:cNvSpPr/>
            <p:nvPr/>
          </p:nvSpPr>
          <p:spPr>
            <a:xfrm>
              <a:off x="560802" y="1521554"/>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111" name="object 18"/>
            <p:cNvSpPr/>
            <p:nvPr/>
          </p:nvSpPr>
          <p:spPr>
            <a:xfrm>
              <a:off x="589253" y="1534424"/>
              <a:ext cx="107950" cy="212090"/>
            </a:xfrm>
            <a:custGeom>
              <a:avLst/>
              <a:gdLst/>
              <a:ahLst/>
              <a:cxnLst/>
              <a:rect l="l" t="t" r="r" b="b"/>
              <a:pathLst>
                <a:path w="107950" h="212089">
                  <a:moveTo>
                    <a:pt x="0" y="211595"/>
                  </a:moveTo>
                  <a:lnTo>
                    <a:pt x="68152" y="69048"/>
                  </a:lnTo>
                  <a:lnTo>
                    <a:pt x="69725" y="69048"/>
                  </a:lnTo>
                  <a:lnTo>
                    <a:pt x="69725"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12" name="object 19"/>
            <p:cNvSpPr/>
            <p:nvPr/>
          </p:nvSpPr>
          <p:spPr>
            <a:xfrm>
              <a:off x="617699" y="1547292"/>
              <a:ext cx="101600" cy="198755"/>
            </a:xfrm>
            <a:custGeom>
              <a:avLst/>
              <a:gdLst/>
              <a:ahLst/>
              <a:cxnLst/>
              <a:rect l="l" t="t" r="r" b="b"/>
              <a:pathLst>
                <a:path w="101600" h="198755">
                  <a:moveTo>
                    <a:pt x="0" y="198728"/>
                  </a:moveTo>
                  <a:lnTo>
                    <a:pt x="95012" y="0"/>
                  </a:lnTo>
                  <a:lnTo>
                    <a:pt x="101419" y="3697"/>
                  </a:lnTo>
                  <a:lnTo>
                    <a:pt x="8174" y="198728"/>
                  </a:lnTo>
                  <a:lnTo>
                    <a:pt x="0" y="198728"/>
                  </a:lnTo>
                  <a:close/>
                </a:path>
              </a:pathLst>
            </a:custGeom>
            <a:solidFill>
              <a:srgbClr val="99D1D0"/>
            </a:solidFill>
          </p:spPr>
          <p:txBody>
            <a:bodyPr wrap="square" lIns="0" tIns="0" rIns="0" bIns="0" rtlCol="0"/>
            <a:lstStyle/>
            <a:p>
              <a:endParaRPr dirty="0"/>
            </a:p>
          </p:txBody>
        </p:sp>
        <p:sp>
          <p:nvSpPr>
            <p:cNvPr id="113" name="object 20"/>
            <p:cNvSpPr/>
            <p:nvPr/>
          </p:nvSpPr>
          <p:spPr>
            <a:xfrm>
              <a:off x="646145" y="15601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dirty="0"/>
            </a:p>
          </p:txBody>
        </p:sp>
        <p:sp>
          <p:nvSpPr>
            <p:cNvPr id="114" name="object 21"/>
            <p:cNvSpPr/>
            <p:nvPr/>
          </p:nvSpPr>
          <p:spPr>
            <a:xfrm>
              <a:off x="658978" y="15730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115" name="object 22"/>
            <p:cNvSpPr/>
            <p:nvPr/>
          </p:nvSpPr>
          <p:spPr>
            <a:xfrm>
              <a:off x="663222" y="1585902"/>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116" name="object 23"/>
            <p:cNvSpPr/>
            <p:nvPr/>
          </p:nvSpPr>
          <p:spPr>
            <a:xfrm>
              <a:off x="701559" y="15987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dirty="0"/>
            </a:p>
          </p:txBody>
        </p:sp>
        <p:sp>
          <p:nvSpPr>
            <p:cNvPr id="117" name="object 24"/>
            <p:cNvSpPr/>
            <p:nvPr/>
          </p:nvSpPr>
          <p:spPr>
            <a:xfrm>
              <a:off x="740850" y="1611640"/>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118" name="object 25"/>
            <p:cNvSpPr/>
            <p:nvPr/>
          </p:nvSpPr>
          <p:spPr>
            <a:xfrm>
              <a:off x="780142" y="1624509"/>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119" name="object 26"/>
            <p:cNvSpPr/>
            <p:nvPr/>
          </p:nvSpPr>
          <p:spPr>
            <a:xfrm>
              <a:off x="819429" y="1637376"/>
              <a:ext cx="55880" cy="103505"/>
            </a:xfrm>
            <a:custGeom>
              <a:avLst/>
              <a:gdLst/>
              <a:ahLst/>
              <a:cxnLst/>
              <a:rect l="l" t="t" r="r" b="b"/>
              <a:pathLst>
                <a:path w="55880" h="103505">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120" name="object 27"/>
            <p:cNvSpPr/>
            <p:nvPr/>
          </p:nvSpPr>
          <p:spPr>
            <a:xfrm>
              <a:off x="858715" y="1650244"/>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121" name="object 28"/>
            <p:cNvSpPr/>
            <p:nvPr/>
          </p:nvSpPr>
          <p:spPr>
            <a:xfrm>
              <a:off x="898006" y="1663113"/>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a:p>
        </p:txBody>
      </p:sp>
      <p:sp>
        <p:nvSpPr>
          <p:cNvPr id="3" name="object 3"/>
          <p:cNvSpPr txBox="1"/>
          <p:nvPr/>
        </p:nvSpPr>
        <p:spPr>
          <a:xfrm>
            <a:off x="5162484" y="2616314"/>
            <a:ext cx="3844925" cy="1823576"/>
          </a:xfrm>
          <a:prstGeom prst="rect">
            <a:avLst/>
          </a:prstGeom>
        </p:spPr>
        <p:txBody>
          <a:bodyPr vert="horz" wrap="square" lIns="0" tIns="27940" rIns="0" bIns="0" rtlCol="0">
            <a:spAutoFit/>
          </a:bodyPr>
          <a:lstStyle/>
          <a:p>
            <a:pPr marL="12700" marR="5080">
              <a:lnSpc>
                <a:spcPts val="2000"/>
              </a:lnSpc>
              <a:spcBef>
                <a:spcPts val="220"/>
              </a:spcBef>
            </a:pPr>
            <a:r>
              <a:rPr sz="2000" spc="-100" dirty="0">
                <a:solidFill>
                  <a:srgbClr val="393E53"/>
                </a:solidFill>
                <a:latin typeface="Akzidenz-Grotesk Pro Med" panose="02000603030000020004" pitchFamily="50" charset="0"/>
                <a:cs typeface="Tahoma"/>
              </a:rPr>
              <a:t>We hold certain ideologies </a:t>
            </a:r>
            <a:r>
              <a:rPr sz="2000" spc="-100" dirty="0" smtClean="0">
                <a:solidFill>
                  <a:srgbClr val="393E53"/>
                </a:solidFill>
                <a:latin typeface="Akzidenz-Grotesk Pro Med" panose="02000603030000020004" pitchFamily="50" charset="0"/>
                <a:cs typeface="Tahoma"/>
              </a:rPr>
              <a:t>that </a:t>
            </a:r>
            <a:r>
              <a:rPr sz="2000" spc="-100" dirty="0">
                <a:solidFill>
                  <a:srgbClr val="393E53"/>
                </a:solidFill>
                <a:latin typeface="Akzidenz-Grotesk Pro Med" panose="02000603030000020004" pitchFamily="50" charset="0"/>
                <a:cs typeface="Tahoma"/>
              </a:rPr>
              <a:t>often reflect our world </a:t>
            </a:r>
            <a:r>
              <a:rPr sz="2000" spc="-100" dirty="0" smtClean="0">
                <a:solidFill>
                  <a:srgbClr val="393E53"/>
                </a:solidFill>
                <a:latin typeface="Akzidenz-Grotesk Pro Med" panose="02000603030000020004" pitchFamily="50" charset="0"/>
                <a:cs typeface="Tahoma"/>
              </a:rPr>
              <a:t>view </a:t>
            </a:r>
            <a:r>
              <a:rPr sz="2000" spc="-100" dirty="0">
                <a:solidFill>
                  <a:srgbClr val="393E53"/>
                </a:solidFill>
                <a:latin typeface="Akzidenz-Grotesk Pro Med" panose="02000603030000020004" pitchFamily="50" charset="0"/>
                <a:cs typeface="Tahoma"/>
              </a:rPr>
              <a:t>and rely upon certain </a:t>
            </a:r>
            <a:r>
              <a:rPr sz="2000" spc="-100" dirty="0" smtClean="0">
                <a:solidFill>
                  <a:srgbClr val="393E53"/>
                </a:solidFill>
                <a:latin typeface="Akzidenz-Grotesk Pro Med" panose="02000603030000020004" pitchFamily="50" charset="0"/>
                <a:cs typeface="Tahoma"/>
              </a:rPr>
              <a:t>beliefs </a:t>
            </a:r>
            <a:r>
              <a:rPr sz="2000" spc="-100" dirty="0">
                <a:solidFill>
                  <a:srgbClr val="393E53"/>
                </a:solidFill>
                <a:latin typeface="Akzidenz-Grotesk Pro Med" panose="02000603030000020004" pitchFamily="50" charset="0"/>
                <a:cs typeface="Tahoma"/>
              </a:rPr>
              <a:t>and ideals that help  us cope with our </a:t>
            </a:r>
            <a:r>
              <a:rPr sz="2000" spc="-100" dirty="0" smtClean="0">
                <a:solidFill>
                  <a:srgbClr val="393E53"/>
                </a:solidFill>
                <a:latin typeface="Akzidenz-Grotesk Pro Med" panose="02000603030000020004" pitchFamily="50" charset="0"/>
                <a:cs typeface="Tahoma"/>
              </a:rPr>
              <a:t>circumstances</a:t>
            </a:r>
            <a:r>
              <a:rPr sz="2000" spc="-100" dirty="0">
                <a:solidFill>
                  <a:srgbClr val="393E53"/>
                </a:solidFill>
                <a:latin typeface="Akzidenz-Grotesk Pro Med" panose="02000603030000020004" pitchFamily="50" charset="0"/>
                <a:cs typeface="Tahoma"/>
              </a:rPr>
              <a:t>. When we feel </a:t>
            </a:r>
            <a:r>
              <a:rPr sz="2000" spc="-100" dirty="0" smtClean="0">
                <a:solidFill>
                  <a:srgbClr val="393E53"/>
                </a:solidFill>
                <a:latin typeface="Akzidenz-Grotesk Pro Med" panose="02000603030000020004" pitchFamily="50" charset="0"/>
                <a:cs typeface="Tahoma"/>
              </a:rPr>
              <a:t>threatened</a:t>
            </a:r>
            <a:r>
              <a:rPr sz="2000" spc="-100" dirty="0">
                <a:solidFill>
                  <a:srgbClr val="393E53"/>
                </a:solidFill>
                <a:latin typeface="Akzidenz-Grotesk Pro Med" panose="02000603030000020004" pitchFamily="50" charset="0"/>
                <a:cs typeface="Tahoma"/>
              </a:rPr>
              <a:t>, we prefer our </a:t>
            </a:r>
            <a:r>
              <a:rPr sz="2000" spc="-100" dirty="0" smtClean="0">
                <a:solidFill>
                  <a:srgbClr val="393E53"/>
                </a:solidFill>
                <a:latin typeface="Akzidenz-Grotesk Pro Med" panose="02000603030000020004" pitchFamily="50" charset="0"/>
                <a:cs typeface="Tahoma"/>
              </a:rPr>
              <a:t>close </a:t>
            </a:r>
            <a:r>
              <a:rPr sz="2000" spc="-100" dirty="0">
                <a:solidFill>
                  <a:srgbClr val="393E53"/>
                </a:solidFill>
                <a:latin typeface="Akzidenz-Grotesk Pro Med" panose="02000603030000020004" pitchFamily="50" charset="0"/>
                <a:cs typeface="Tahoma"/>
              </a:rPr>
              <a:t>knit relations and may  look at others as outsiders.</a:t>
            </a:r>
            <a:endParaRPr sz="2000" spc="-100" dirty="0">
              <a:latin typeface="Akzidenz-Grotesk Pro Med" panose="02000603030000020004" pitchFamily="50" charset="0"/>
              <a:cs typeface="Tahoma"/>
            </a:endParaRPr>
          </a:p>
        </p:txBody>
      </p:sp>
      <p:sp>
        <p:nvSpPr>
          <p:cNvPr id="4" name="object 4"/>
          <p:cNvSpPr/>
          <p:nvPr/>
        </p:nvSpPr>
        <p:spPr>
          <a:xfrm>
            <a:off x="706959" y="1783317"/>
            <a:ext cx="3748566" cy="37465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58837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FBFBF4">
              <a:alpha val="49803"/>
            </a:srgbClr>
          </a:solidFill>
        </p:spPr>
        <p:txBody>
          <a:bodyPr wrap="square" lIns="0" tIns="0" rIns="0" bIns="0" rtlCol="0"/>
          <a:lstStyle/>
          <a:p>
            <a:endParaRPr/>
          </a:p>
        </p:txBody>
      </p:sp>
      <p:sp>
        <p:nvSpPr>
          <p:cNvPr id="4" name="object 4"/>
          <p:cNvSpPr/>
          <p:nvPr/>
        </p:nvSpPr>
        <p:spPr>
          <a:xfrm>
            <a:off x="0" y="0"/>
            <a:ext cx="3676649" cy="23907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486025"/>
            <a:ext cx="3676650" cy="23907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4972050"/>
            <a:ext cx="3676650" cy="2343149"/>
          </a:xfrm>
          <a:prstGeom prst="rect">
            <a:avLst/>
          </a:prstGeom>
          <a:blipFill>
            <a:blip r:embed="rId5" cstate="print"/>
            <a:stretch>
              <a:fillRect/>
            </a:stretch>
          </a:blipFill>
        </p:spPr>
        <p:txBody>
          <a:bodyPr wrap="square" lIns="0" tIns="0" rIns="0" bIns="0" rtlCol="0"/>
          <a:lstStyle/>
          <a:p>
            <a:endParaRPr/>
          </a:p>
        </p:txBody>
      </p:sp>
      <p:sp>
        <p:nvSpPr>
          <p:cNvPr id="3" name="object 3"/>
          <p:cNvSpPr txBox="1"/>
          <p:nvPr/>
        </p:nvSpPr>
        <p:spPr>
          <a:xfrm>
            <a:off x="5257800" y="1862324"/>
            <a:ext cx="3562350" cy="3638175"/>
          </a:xfrm>
          <a:prstGeom prst="rect">
            <a:avLst/>
          </a:prstGeom>
        </p:spPr>
        <p:txBody>
          <a:bodyPr vert="horz" wrap="square" lIns="0" tIns="59690" rIns="0" bIns="0" rtlCol="0">
            <a:spAutoFit/>
          </a:bodyPr>
          <a:lstStyle/>
          <a:p>
            <a:pPr marL="12700" marR="12700">
              <a:lnSpc>
                <a:spcPts val="2100"/>
              </a:lnSpc>
              <a:spcBef>
                <a:spcPts val="470"/>
              </a:spcBef>
            </a:pPr>
            <a:r>
              <a:rPr sz="2000" spc="-100" dirty="0">
                <a:solidFill>
                  <a:srgbClr val="393E53"/>
                </a:solidFill>
                <a:latin typeface="Akzidenz-Grotesk Pro Regular" panose="02000503030000020003" pitchFamily="50" charset="0"/>
                <a:cs typeface="Tahoma"/>
              </a:rPr>
              <a:t>In various social milieus like </a:t>
            </a:r>
            <a:r>
              <a:rPr sz="2000" spc="-100" dirty="0" smtClean="0">
                <a:solidFill>
                  <a:srgbClr val="393E53"/>
                </a:solidFill>
                <a:latin typeface="Akzidenz-Grotesk Pro Regular" panose="02000503030000020003" pitchFamily="50" charset="0"/>
                <a:cs typeface="Tahoma"/>
              </a:rPr>
              <a:t>politics</a:t>
            </a:r>
            <a:r>
              <a:rPr sz="2000" spc="-100" dirty="0">
                <a:solidFill>
                  <a:srgbClr val="393E53"/>
                </a:solidFill>
                <a:latin typeface="Akzidenz-Grotesk Pro Regular" panose="02000503030000020003" pitchFamily="50" charset="0"/>
                <a:cs typeface="Tahoma"/>
              </a:rPr>
              <a:t>, economics, </a:t>
            </a:r>
            <a:r>
              <a:rPr sz="2000" spc="-100" dirty="0" smtClean="0">
                <a:solidFill>
                  <a:srgbClr val="393E53"/>
                </a:solidFill>
                <a:latin typeface="Akzidenz-Grotesk Pro Regular" panose="02000503030000020003" pitchFamily="50" charset="0"/>
                <a:cs typeface="Tahoma"/>
              </a:rPr>
              <a:t>and </a:t>
            </a:r>
            <a:r>
              <a:rPr sz="2000" spc="-100" dirty="0">
                <a:solidFill>
                  <a:srgbClr val="393E53"/>
                </a:solidFill>
                <a:latin typeface="Akzidenz-Grotesk Pro Regular" panose="02000503030000020003" pitchFamily="50" charset="0"/>
                <a:cs typeface="Tahoma"/>
              </a:rPr>
              <a:t>religion, we may extend </a:t>
            </a:r>
            <a:r>
              <a:rPr sz="2000" spc="-100" dirty="0" smtClean="0">
                <a:solidFill>
                  <a:srgbClr val="393E53"/>
                </a:solidFill>
                <a:latin typeface="Akzidenz-Grotesk Pro Regular" panose="02000503030000020003" pitchFamily="50" charset="0"/>
                <a:cs typeface="Tahoma"/>
              </a:rPr>
              <a:t>empathy </a:t>
            </a:r>
            <a:r>
              <a:rPr sz="2000" spc="-100" dirty="0">
                <a:solidFill>
                  <a:srgbClr val="393E53"/>
                </a:solidFill>
                <a:latin typeface="Akzidenz-Grotesk Pro Regular" panose="02000503030000020003" pitchFamily="50" charset="0"/>
                <a:cs typeface="Tahoma"/>
              </a:rPr>
              <a:t>to those who are </a:t>
            </a:r>
            <a:r>
              <a:rPr sz="2000" spc="-100" dirty="0" smtClean="0">
                <a:solidFill>
                  <a:srgbClr val="393E53"/>
                </a:solidFill>
                <a:latin typeface="Akzidenz-Grotesk Pro Regular" panose="02000503030000020003" pitchFamily="50" charset="0"/>
                <a:cs typeface="Tahoma"/>
              </a:rPr>
              <a:t>more </a:t>
            </a:r>
            <a:r>
              <a:rPr sz="2000" spc="-100" dirty="0">
                <a:solidFill>
                  <a:srgbClr val="393E53"/>
                </a:solidFill>
                <a:latin typeface="Akzidenz-Grotesk Pro Regular" panose="02000503030000020003" pitchFamily="50" charset="0"/>
                <a:cs typeface="Tahoma"/>
              </a:rPr>
              <a:t>like us and decrease </a:t>
            </a:r>
            <a:r>
              <a:rPr sz="2000" spc="-100" dirty="0" smtClean="0">
                <a:solidFill>
                  <a:srgbClr val="393E53"/>
                </a:solidFill>
                <a:latin typeface="Akzidenz-Grotesk Pro Regular" panose="02000503030000020003" pitchFamily="50" charset="0"/>
                <a:cs typeface="Tahoma"/>
              </a:rPr>
              <a:t>empathy </a:t>
            </a:r>
            <a:r>
              <a:rPr sz="2000" spc="-100" dirty="0">
                <a:solidFill>
                  <a:srgbClr val="393E53"/>
                </a:solidFill>
                <a:latin typeface="Akzidenz-Grotesk Pro Regular" panose="02000503030000020003" pitchFamily="50" charset="0"/>
                <a:cs typeface="Tahoma"/>
              </a:rPr>
              <a:t>to others we deem to </a:t>
            </a:r>
            <a:r>
              <a:rPr sz="2000" spc="-100" dirty="0" smtClean="0">
                <a:solidFill>
                  <a:srgbClr val="393E53"/>
                </a:solidFill>
                <a:latin typeface="Akzidenz-Grotesk Pro Regular" panose="02000503030000020003" pitchFamily="50" charset="0"/>
                <a:cs typeface="Tahoma"/>
              </a:rPr>
              <a:t>be </a:t>
            </a:r>
            <a:r>
              <a:rPr sz="2000" spc="-100" dirty="0">
                <a:solidFill>
                  <a:srgbClr val="393E53"/>
                </a:solidFill>
                <a:latin typeface="Akzidenz-Grotesk Pro Regular" panose="02000503030000020003" pitchFamily="50" charset="0"/>
                <a:cs typeface="Tahoma"/>
              </a:rPr>
              <a:t>outside of our group.</a:t>
            </a:r>
            <a:endParaRPr sz="2000" spc="-100" dirty="0">
              <a:latin typeface="Akzidenz-Grotesk Pro Regular" panose="02000503030000020003" pitchFamily="50" charset="0"/>
              <a:cs typeface="Tahoma"/>
            </a:endParaRPr>
          </a:p>
          <a:p>
            <a:pPr>
              <a:lnSpc>
                <a:spcPts val="2100"/>
              </a:lnSpc>
            </a:pPr>
            <a:endParaRPr sz="2000" spc="-100" dirty="0">
              <a:latin typeface="Akzidenz-Grotesk Pro Regular" panose="02000503030000020003" pitchFamily="50" charset="0"/>
              <a:cs typeface="Times New Roman"/>
            </a:endParaRPr>
          </a:p>
          <a:p>
            <a:pPr>
              <a:lnSpc>
                <a:spcPts val="2100"/>
              </a:lnSpc>
              <a:spcBef>
                <a:spcPts val="5"/>
              </a:spcBef>
            </a:pPr>
            <a:endParaRPr sz="2000" spc="-100" dirty="0">
              <a:latin typeface="Akzidenz-Grotesk Pro Regular" panose="02000503030000020003" pitchFamily="50" charset="0"/>
              <a:cs typeface="Times New Roman"/>
            </a:endParaRPr>
          </a:p>
          <a:p>
            <a:pPr marL="12700" marR="5080">
              <a:lnSpc>
                <a:spcPts val="2100"/>
              </a:lnSpc>
            </a:pPr>
            <a:r>
              <a:rPr sz="2000" spc="-100" dirty="0">
                <a:solidFill>
                  <a:srgbClr val="393E53"/>
                </a:solidFill>
                <a:latin typeface="Akzidenz-Grotesk Pro Regular" panose="02000503030000020003" pitchFamily="50" charset="0"/>
                <a:cs typeface="Tahoma"/>
              </a:rPr>
              <a:t>However, if we can focus less </a:t>
            </a:r>
            <a:r>
              <a:rPr sz="2000" spc="-100" dirty="0" smtClean="0">
                <a:solidFill>
                  <a:srgbClr val="393E53"/>
                </a:solidFill>
                <a:latin typeface="Akzidenz-Grotesk Pro Regular" panose="02000503030000020003" pitchFamily="50" charset="0"/>
                <a:cs typeface="Tahoma"/>
              </a:rPr>
              <a:t>on </a:t>
            </a:r>
            <a:r>
              <a:rPr sz="2000" spc="-100" dirty="0">
                <a:solidFill>
                  <a:srgbClr val="393E53"/>
                </a:solidFill>
                <a:latin typeface="Akzidenz-Grotesk Pro Regular" panose="02000503030000020003" pitchFamily="50" charset="0"/>
                <a:cs typeface="Tahoma"/>
              </a:rPr>
              <a:t>our ideologies and more </a:t>
            </a:r>
            <a:r>
              <a:rPr sz="2000" spc="-100" dirty="0" smtClean="0">
                <a:solidFill>
                  <a:srgbClr val="393E53"/>
                </a:solidFill>
                <a:latin typeface="Akzidenz-Grotesk Pro Regular" panose="02000503030000020003" pitchFamily="50" charset="0"/>
                <a:cs typeface="Tahoma"/>
              </a:rPr>
              <a:t>on </a:t>
            </a:r>
            <a:r>
              <a:rPr sz="2000" spc="-100" dirty="0">
                <a:solidFill>
                  <a:srgbClr val="393E53"/>
                </a:solidFill>
                <a:latin typeface="Akzidenz-Grotesk Pro Regular" panose="02000503030000020003" pitchFamily="50" charset="0"/>
                <a:cs typeface="Tahoma"/>
              </a:rPr>
              <a:t>our relationships, we may </a:t>
            </a:r>
            <a:r>
              <a:rPr sz="2000" spc="-100" dirty="0" smtClean="0">
                <a:solidFill>
                  <a:srgbClr val="393E53"/>
                </a:solidFill>
                <a:latin typeface="Akzidenz-Grotesk Pro Regular" panose="02000503030000020003" pitchFamily="50" charset="0"/>
                <a:cs typeface="Tahoma"/>
              </a:rPr>
              <a:t>be </a:t>
            </a:r>
            <a:r>
              <a:rPr sz="2000" spc="-100" dirty="0">
                <a:solidFill>
                  <a:srgbClr val="393E53"/>
                </a:solidFill>
                <a:latin typeface="Akzidenz-Grotesk Pro Regular" panose="02000503030000020003" pitchFamily="50" charset="0"/>
                <a:cs typeface="Tahoma"/>
              </a:rPr>
              <a:t>able to exercise empathetic </a:t>
            </a:r>
            <a:r>
              <a:rPr sz="2000" spc="-100" dirty="0" smtClean="0">
                <a:solidFill>
                  <a:srgbClr val="393E53"/>
                </a:solidFill>
                <a:latin typeface="Akzidenz-Grotesk Pro Regular" panose="02000503030000020003" pitchFamily="50" charset="0"/>
                <a:cs typeface="Tahoma"/>
              </a:rPr>
              <a:t>concern </a:t>
            </a:r>
            <a:r>
              <a:rPr sz="2000" spc="-100" dirty="0">
                <a:solidFill>
                  <a:srgbClr val="393E53"/>
                </a:solidFill>
                <a:latin typeface="Akzidenz-Grotesk Pro Regular" panose="02000503030000020003" pitchFamily="50" charset="0"/>
                <a:cs typeface="Tahoma"/>
              </a:rPr>
              <a:t>to all despite different </a:t>
            </a:r>
            <a:r>
              <a:rPr sz="2000" spc="-100" dirty="0" smtClean="0">
                <a:solidFill>
                  <a:srgbClr val="393E53"/>
                </a:solidFill>
                <a:latin typeface="Akzidenz-Grotesk Pro Regular" panose="02000503030000020003" pitchFamily="50" charset="0"/>
                <a:cs typeface="Tahoma"/>
              </a:rPr>
              <a:t>world </a:t>
            </a:r>
            <a:r>
              <a:rPr sz="2000" spc="-100" dirty="0">
                <a:solidFill>
                  <a:srgbClr val="393E53"/>
                </a:solidFill>
                <a:latin typeface="Akzidenz-Grotesk Pro Regular" panose="02000503030000020003" pitchFamily="50" charset="0"/>
                <a:cs typeface="Tahoma"/>
              </a:rPr>
              <a:t>views.</a:t>
            </a:r>
            <a:endParaRPr sz="2000" spc="-100" dirty="0">
              <a:latin typeface="Akzidenz-Grotesk Pro Regular" panose="02000503030000020003" pitchFamily="50" charset="0"/>
              <a:cs typeface="Tahoma"/>
            </a:endParaRPr>
          </a:p>
        </p:txBody>
      </p:sp>
      <p:grpSp>
        <p:nvGrpSpPr>
          <p:cNvPr id="7" name="Group 6"/>
          <p:cNvGrpSpPr/>
          <p:nvPr/>
        </p:nvGrpSpPr>
        <p:grpSpPr>
          <a:xfrm>
            <a:off x="4362450" y="2486025"/>
            <a:ext cx="556895" cy="325120"/>
            <a:chOff x="380576" y="1513818"/>
            <a:chExt cx="556895" cy="325120"/>
          </a:xfrm>
        </p:grpSpPr>
        <p:sp>
          <p:nvSpPr>
            <p:cNvPr id="8" name="object 8"/>
            <p:cNvSpPr/>
            <p:nvPr/>
          </p:nvSpPr>
          <p:spPr>
            <a:xfrm>
              <a:off x="380576" y="15138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9" name="object 9"/>
            <p:cNvSpPr/>
            <p:nvPr/>
          </p:nvSpPr>
          <p:spPr>
            <a:xfrm>
              <a:off x="384260" y="16034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10" name="object 10"/>
            <p:cNvSpPr/>
            <p:nvPr/>
          </p:nvSpPr>
          <p:spPr>
            <a:xfrm>
              <a:off x="384260" y="1603472"/>
              <a:ext cx="53975" cy="112395"/>
            </a:xfrm>
            <a:custGeom>
              <a:avLst/>
              <a:gdLst/>
              <a:ahLst/>
              <a:cxnLst/>
              <a:rect l="l" t="t" r="r" b="b"/>
              <a:pathLst>
                <a:path w="53975" h="112394">
                  <a:moveTo>
                    <a:pt x="0" y="112395"/>
                  </a:moveTo>
                  <a:lnTo>
                    <a:pt x="0" y="95296"/>
                  </a:lnTo>
                  <a:lnTo>
                    <a:pt x="45561" y="0"/>
                  </a:lnTo>
                  <a:lnTo>
                    <a:pt x="53736" y="0"/>
                  </a:lnTo>
                  <a:lnTo>
                    <a:pt x="0" y="112395"/>
                  </a:lnTo>
                  <a:close/>
                </a:path>
              </a:pathLst>
            </a:custGeom>
            <a:solidFill>
              <a:srgbClr val="99D1D0"/>
            </a:solidFill>
          </p:spPr>
          <p:txBody>
            <a:bodyPr wrap="square" lIns="0" tIns="0" rIns="0" bIns="0" rtlCol="0"/>
            <a:lstStyle/>
            <a:p>
              <a:endParaRPr dirty="0"/>
            </a:p>
          </p:txBody>
        </p:sp>
        <p:sp>
          <p:nvSpPr>
            <p:cNvPr id="11" name="object 11"/>
            <p:cNvSpPr/>
            <p:nvPr/>
          </p:nvSpPr>
          <p:spPr>
            <a:xfrm>
              <a:off x="390118" y="1603473"/>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2" name="object 12"/>
            <p:cNvSpPr/>
            <p:nvPr/>
          </p:nvSpPr>
          <p:spPr>
            <a:xfrm>
              <a:off x="418566"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3" name="object 13"/>
            <p:cNvSpPr/>
            <p:nvPr/>
          </p:nvSpPr>
          <p:spPr>
            <a:xfrm>
              <a:off x="447011"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4" name="object 14"/>
            <p:cNvSpPr/>
            <p:nvPr/>
          </p:nvSpPr>
          <p:spPr>
            <a:xfrm>
              <a:off x="475460"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5" name="object 15"/>
            <p:cNvSpPr/>
            <p:nvPr/>
          </p:nvSpPr>
          <p:spPr>
            <a:xfrm>
              <a:off x="503908"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6" name="object 16"/>
            <p:cNvSpPr/>
            <p:nvPr/>
          </p:nvSpPr>
          <p:spPr>
            <a:xfrm>
              <a:off x="532353"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7" name="object 17"/>
            <p:cNvSpPr/>
            <p:nvPr/>
          </p:nvSpPr>
          <p:spPr>
            <a:xfrm>
              <a:off x="560802" y="1521554"/>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18" name="object 18"/>
            <p:cNvSpPr/>
            <p:nvPr/>
          </p:nvSpPr>
          <p:spPr>
            <a:xfrm>
              <a:off x="589253" y="1534424"/>
              <a:ext cx="107950" cy="212090"/>
            </a:xfrm>
            <a:custGeom>
              <a:avLst/>
              <a:gdLst/>
              <a:ahLst/>
              <a:cxnLst/>
              <a:rect l="l" t="t" r="r" b="b"/>
              <a:pathLst>
                <a:path w="107950" h="212089">
                  <a:moveTo>
                    <a:pt x="0" y="211595"/>
                  </a:moveTo>
                  <a:lnTo>
                    <a:pt x="68152" y="69048"/>
                  </a:lnTo>
                  <a:lnTo>
                    <a:pt x="69725" y="69048"/>
                  </a:lnTo>
                  <a:lnTo>
                    <a:pt x="69725"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9" name="object 19"/>
            <p:cNvSpPr/>
            <p:nvPr/>
          </p:nvSpPr>
          <p:spPr>
            <a:xfrm>
              <a:off x="617699" y="1547292"/>
              <a:ext cx="101600" cy="198755"/>
            </a:xfrm>
            <a:custGeom>
              <a:avLst/>
              <a:gdLst/>
              <a:ahLst/>
              <a:cxnLst/>
              <a:rect l="l" t="t" r="r" b="b"/>
              <a:pathLst>
                <a:path w="101600" h="198755">
                  <a:moveTo>
                    <a:pt x="0" y="198728"/>
                  </a:moveTo>
                  <a:lnTo>
                    <a:pt x="95012" y="0"/>
                  </a:lnTo>
                  <a:lnTo>
                    <a:pt x="101419" y="3697"/>
                  </a:lnTo>
                  <a:lnTo>
                    <a:pt x="8174" y="198728"/>
                  </a:lnTo>
                  <a:lnTo>
                    <a:pt x="0" y="198728"/>
                  </a:lnTo>
                  <a:close/>
                </a:path>
              </a:pathLst>
            </a:custGeom>
            <a:solidFill>
              <a:srgbClr val="99D1D0"/>
            </a:solidFill>
          </p:spPr>
          <p:txBody>
            <a:bodyPr wrap="square" lIns="0" tIns="0" rIns="0" bIns="0" rtlCol="0"/>
            <a:lstStyle/>
            <a:p>
              <a:endParaRPr dirty="0"/>
            </a:p>
          </p:txBody>
        </p:sp>
        <p:sp>
          <p:nvSpPr>
            <p:cNvPr id="20" name="object 20"/>
            <p:cNvSpPr/>
            <p:nvPr/>
          </p:nvSpPr>
          <p:spPr>
            <a:xfrm>
              <a:off x="646145" y="15601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dirty="0"/>
            </a:p>
          </p:txBody>
        </p:sp>
        <p:sp>
          <p:nvSpPr>
            <p:cNvPr id="21" name="object 21"/>
            <p:cNvSpPr/>
            <p:nvPr/>
          </p:nvSpPr>
          <p:spPr>
            <a:xfrm>
              <a:off x="658978" y="15730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22" name="object 22"/>
            <p:cNvSpPr/>
            <p:nvPr/>
          </p:nvSpPr>
          <p:spPr>
            <a:xfrm>
              <a:off x="663222" y="1585902"/>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23" name="object 23"/>
            <p:cNvSpPr/>
            <p:nvPr/>
          </p:nvSpPr>
          <p:spPr>
            <a:xfrm>
              <a:off x="701559" y="15987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dirty="0"/>
            </a:p>
          </p:txBody>
        </p:sp>
        <p:sp>
          <p:nvSpPr>
            <p:cNvPr id="24" name="object 24"/>
            <p:cNvSpPr/>
            <p:nvPr/>
          </p:nvSpPr>
          <p:spPr>
            <a:xfrm>
              <a:off x="740850" y="1611640"/>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25" name="object 25"/>
            <p:cNvSpPr/>
            <p:nvPr/>
          </p:nvSpPr>
          <p:spPr>
            <a:xfrm>
              <a:off x="780142" y="1624509"/>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26" name="object 26"/>
            <p:cNvSpPr/>
            <p:nvPr/>
          </p:nvSpPr>
          <p:spPr>
            <a:xfrm>
              <a:off x="819429" y="1637376"/>
              <a:ext cx="55880" cy="103505"/>
            </a:xfrm>
            <a:custGeom>
              <a:avLst/>
              <a:gdLst/>
              <a:ahLst/>
              <a:cxnLst/>
              <a:rect l="l" t="t" r="r" b="b"/>
              <a:pathLst>
                <a:path w="55880" h="103505">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27" name="object 27"/>
            <p:cNvSpPr/>
            <p:nvPr/>
          </p:nvSpPr>
          <p:spPr>
            <a:xfrm>
              <a:off x="858715" y="1650244"/>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28" name="object 28"/>
            <p:cNvSpPr/>
            <p:nvPr/>
          </p:nvSpPr>
          <p:spPr>
            <a:xfrm>
              <a:off x="898006" y="1663113"/>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grpSp>
        <p:nvGrpSpPr>
          <p:cNvPr id="29" name="Group 28"/>
          <p:cNvGrpSpPr/>
          <p:nvPr/>
        </p:nvGrpSpPr>
        <p:grpSpPr>
          <a:xfrm>
            <a:off x="4358974" y="4551680"/>
            <a:ext cx="556895" cy="325120"/>
            <a:chOff x="380576" y="1513818"/>
            <a:chExt cx="556895" cy="325120"/>
          </a:xfrm>
        </p:grpSpPr>
        <p:sp>
          <p:nvSpPr>
            <p:cNvPr id="30" name="object 8"/>
            <p:cNvSpPr/>
            <p:nvPr/>
          </p:nvSpPr>
          <p:spPr>
            <a:xfrm>
              <a:off x="380576" y="15138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31" name="object 9"/>
            <p:cNvSpPr/>
            <p:nvPr/>
          </p:nvSpPr>
          <p:spPr>
            <a:xfrm>
              <a:off x="384260" y="16034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32" name="object 10"/>
            <p:cNvSpPr/>
            <p:nvPr/>
          </p:nvSpPr>
          <p:spPr>
            <a:xfrm>
              <a:off x="384260" y="1603472"/>
              <a:ext cx="53975" cy="112395"/>
            </a:xfrm>
            <a:custGeom>
              <a:avLst/>
              <a:gdLst/>
              <a:ahLst/>
              <a:cxnLst/>
              <a:rect l="l" t="t" r="r" b="b"/>
              <a:pathLst>
                <a:path w="53975" h="112394">
                  <a:moveTo>
                    <a:pt x="0" y="112395"/>
                  </a:moveTo>
                  <a:lnTo>
                    <a:pt x="0" y="95296"/>
                  </a:lnTo>
                  <a:lnTo>
                    <a:pt x="45561" y="0"/>
                  </a:lnTo>
                  <a:lnTo>
                    <a:pt x="53736" y="0"/>
                  </a:lnTo>
                  <a:lnTo>
                    <a:pt x="0" y="112395"/>
                  </a:lnTo>
                  <a:close/>
                </a:path>
              </a:pathLst>
            </a:custGeom>
            <a:solidFill>
              <a:srgbClr val="99D1D0"/>
            </a:solidFill>
          </p:spPr>
          <p:txBody>
            <a:bodyPr wrap="square" lIns="0" tIns="0" rIns="0" bIns="0" rtlCol="0"/>
            <a:lstStyle/>
            <a:p>
              <a:endParaRPr dirty="0"/>
            </a:p>
          </p:txBody>
        </p:sp>
        <p:sp>
          <p:nvSpPr>
            <p:cNvPr id="33" name="object 11"/>
            <p:cNvSpPr/>
            <p:nvPr/>
          </p:nvSpPr>
          <p:spPr>
            <a:xfrm>
              <a:off x="390118" y="1603473"/>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4" name="object 12"/>
            <p:cNvSpPr/>
            <p:nvPr/>
          </p:nvSpPr>
          <p:spPr>
            <a:xfrm>
              <a:off x="418566"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5" name="object 13"/>
            <p:cNvSpPr/>
            <p:nvPr/>
          </p:nvSpPr>
          <p:spPr>
            <a:xfrm>
              <a:off x="447011"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6" name="object 14"/>
            <p:cNvSpPr/>
            <p:nvPr/>
          </p:nvSpPr>
          <p:spPr>
            <a:xfrm>
              <a:off x="475460"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7" name="object 15"/>
            <p:cNvSpPr/>
            <p:nvPr/>
          </p:nvSpPr>
          <p:spPr>
            <a:xfrm>
              <a:off x="503908"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8" name="object 16"/>
            <p:cNvSpPr/>
            <p:nvPr/>
          </p:nvSpPr>
          <p:spPr>
            <a:xfrm>
              <a:off x="532353" y="16034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39" name="object 17"/>
            <p:cNvSpPr/>
            <p:nvPr/>
          </p:nvSpPr>
          <p:spPr>
            <a:xfrm>
              <a:off x="560802" y="1521554"/>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40" name="object 18"/>
            <p:cNvSpPr/>
            <p:nvPr/>
          </p:nvSpPr>
          <p:spPr>
            <a:xfrm>
              <a:off x="589253" y="1534424"/>
              <a:ext cx="107950" cy="212090"/>
            </a:xfrm>
            <a:custGeom>
              <a:avLst/>
              <a:gdLst/>
              <a:ahLst/>
              <a:cxnLst/>
              <a:rect l="l" t="t" r="r" b="b"/>
              <a:pathLst>
                <a:path w="107950" h="212089">
                  <a:moveTo>
                    <a:pt x="0" y="211595"/>
                  </a:moveTo>
                  <a:lnTo>
                    <a:pt x="68152" y="69048"/>
                  </a:lnTo>
                  <a:lnTo>
                    <a:pt x="69725" y="69048"/>
                  </a:lnTo>
                  <a:lnTo>
                    <a:pt x="69725"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41" name="object 19"/>
            <p:cNvSpPr/>
            <p:nvPr/>
          </p:nvSpPr>
          <p:spPr>
            <a:xfrm>
              <a:off x="617699" y="1547292"/>
              <a:ext cx="101600" cy="198755"/>
            </a:xfrm>
            <a:custGeom>
              <a:avLst/>
              <a:gdLst/>
              <a:ahLst/>
              <a:cxnLst/>
              <a:rect l="l" t="t" r="r" b="b"/>
              <a:pathLst>
                <a:path w="101600" h="198755">
                  <a:moveTo>
                    <a:pt x="0" y="198728"/>
                  </a:moveTo>
                  <a:lnTo>
                    <a:pt x="95012" y="0"/>
                  </a:lnTo>
                  <a:lnTo>
                    <a:pt x="101419" y="3697"/>
                  </a:lnTo>
                  <a:lnTo>
                    <a:pt x="8174" y="198728"/>
                  </a:lnTo>
                  <a:lnTo>
                    <a:pt x="0" y="198728"/>
                  </a:lnTo>
                  <a:close/>
                </a:path>
              </a:pathLst>
            </a:custGeom>
            <a:solidFill>
              <a:srgbClr val="99D1D0"/>
            </a:solidFill>
          </p:spPr>
          <p:txBody>
            <a:bodyPr wrap="square" lIns="0" tIns="0" rIns="0" bIns="0" rtlCol="0"/>
            <a:lstStyle/>
            <a:p>
              <a:endParaRPr dirty="0"/>
            </a:p>
          </p:txBody>
        </p:sp>
        <p:sp>
          <p:nvSpPr>
            <p:cNvPr id="42" name="object 20"/>
            <p:cNvSpPr/>
            <p:nvPr/>
          </p:nvSpPr>
          <p:spPr>
            <a:xfrm>
              <a:off x="646145" y="15601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dirty="0"/>
            </a:p>
          </p:txBody>
        </p:sp>
        <p:sp>
          <p:nvSpPr>
            <p:cNvPr id="43" name="object 21"/>
            <p:cNvSpPr/>
            <p:nvPr/>
          </p:nvSpPr>
          <p:spPr>
            <a:xfrm>
              <a:off x="658978" y="15730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44" name="object 22"/>
            <p:cNvSpPr/>
            <p:nvPr/>
          </p:nvSpPr>
          <p:spPr>
            <a:xfrm>
              <a:off x="663222" y="1585902"/>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45" name="object 23"/>
            <p:cNvSpPr/>
            <p:nvPr/>
          </p:nvSpPr>
          <p:spPr>
            <a:xfrm>
              <a:off x="701559" y="15987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dirty="0"/>
            </a:p>
          </p:txBody>
        </p:sp>
        <p:sp>
          <p:nvSpPr>
            <p:cNvPr id="46" name="object 24"/>
            <p:cNvSpPr/>
            <p:nvPr/>
          </p:nvSpPr>
          <p:spPr>
            <a:xfrm>
              <a:off x="740850" y="1611640"/>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47" name="object 25"/>
            <p:cNvSpPr/>
            <p:nvPr/>
          </p:nvSpPr>
          <p:spPr>
            <a:xfrm>
              <a:off x="780142" y="1624509"/>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48" name="object 26"/>
            <p:cNvSpPr/>
            <p:nvPr/>
          </p:nvSpPr>
          <p:spPr>
            <a:xfrm>
              <a:off x="819429" y="1637376"/>
              <a:ext cx="55880" cy="103505"/>
            </a:xfrm>
            <a:custGeom>
              <a:avLst/>
              <a:gdLst/>
              <a:ahLst/>
              <a:cxnLst/>
              <a:rect l="l" t="t" r="r" b="b"/>
              <a:pathLst>
                <a:path w="55880" h="103505">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49" name="object 27"/>
            <p:cNvSpPr/>
            <p:nvPr/>
          </p:nvSpPr>
          <p:spPr>
            <a:xfrm>
              <a:off x="858715" y="1650244"/>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50" name="object 28"/>
            <p:cNvSpPr/>
            <p:nvPr/>
          </p:nvSpPr>
          <p:spPr>
            <a:xfrm>
              <a:off x="898006" y="1663113"/>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Tree>
    <p:extLst>
      <p:ext uri="{BB962C8B-B14F-4D97-AF65-F5344CB8AC3E}">
        <p14:creationId xmlns:p14="http://schemas.microsoft.com/office/powerpoint/2010/main" val="373185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dirty="0"/>
          </a:p>
        </p:txBody>
      </p:sp>
      <p:sp>
        <p:nvSpPr>
          <p:cNvPr id="8" name="TextBox 7"/>
          <p:cNvSpPr txBox="1"/>
          <p:nvPr/>
        </p:nvSpPr>
        <p:spPr>
          <a:xfrm>
            <a:off x="1295400" y="1524000"/>
            <a:ext cx="7848600" cy="2411173"/>
          </a:xfrm>
          <a:prstGeom prst="rect">
            <a:avLst/>
          </a:prstGeom>
          <a:noFill/>
        </p:spPr>
        <p:txBody>
          <a:bodyPr wrap="square" rtlCol="0">
            <a:spAutoFit/>
          </a:bodyPr>
          <a:lstStyle/>
          <a:p>
            <a:pPr>
              <a:lnSpc>
                <a:spcPts val="3000"/>
              </a:lnSpc>
            </a:pPr>
            <a:r>
              <a:rPr lang="en-US" sz="3200" spc="-100" dirty="0" smtClean="0">
                <a:solidFill>
                  <a:srgbClr val="FCFCF4"/>
                </a:solidFill>
                <a:latin typeface="Akzidenz-Grotesk Pro Bold" panose="02000803050000020004" pitchFamily="50" charset="0"/>
              </a:rPr>
              <a:t>Questions and the need for more research can help us understand the neurochemistry and psychological understandings of how we respond to in-groups and out-groups, how large organizations can function in a</a:t>
            </a:r>
            <a:endParaRPr lang="en-US" sz="3200" spc="-100" dirty="0">
              <a:solidFill>
                <a:srgbClr val="FCFCF4"/>
              </a:solidFill>
              <a:latin typeface="Akzidenz-Grotesk Pro Bold" panose="02000803050000020004" pitchFamily="50" charset="0"/>
            </a:endParaRPr>
          </a:p>
        </p:txBody>
      </p:sp>
      <p:sp>
        <p:nvSpPr>
          <p:cNvPr id="9" name="TextBox 8"/>
          <p:cNvSpPr txBox="1"/>
          <p:nvPr/>
        </p:nvSpPr>
        <p:spPr>
          <a:xfrm>
            <a:off x="1295400" y="3935173"/>
            <a:ext cx="3111062" cy="477054"/>
          </a:xfrm>
          <a:prstGeom prst="rect">
            <a:avLst/>
          </a:prstGeom>
          <a:noFill/>
        </p:spPr>
        <p:txBody>
          <a:bodyPr wrap="square" rtlCol="0">
            <a:spAutoFit/>
          </a:bodyPr>
          <a:lstStyle/>
          <a:p>
            <a:pPr>
              <a:lnSpc>
                <a:spcPts val="3000"/>
              </a:lnSpc>
            </a:pPr>
            <a:r>
              <a:rPr lang="en-US" sz="4800" spc="-100" dirty="0" smtClean="0">
                <a:solidFill>
                  <a:srgbClr val="3A3F54"/>
                </a:solidFill>
                <a:latin typeface="Akzidenz-Grotesk Pro Super" panose="02000503050000020004" pitchFamily="50" charset="0"/>
              </a:rPr>
              <a:t>POSITIVE</a:t>
            </a:r>
            <a:endParaRPr lang="en-US" sz="3200" spc="-100" dirty="0">
              <a:solidFill>
                <a:srgbClr val="3A3F54"/>
              </a:solidFill>
              <a:latin typeface="Akzidenz-Grotesk Pro Super" panose="02000503050000020004" pitchFamily="50" charset="0"/>
            </a:endParaRPr>
          </a:p>
        </p:txBody>
      </p:sp>
      <p:sp>
        <p:nvSpPr>
          <p:cNvPr id="10" name="TextBox 9"/>
          <p:cNvSpPr txBox="1"/>
          <p:nvPr/>
        </p:nvSpPr>
        <p:spPr>
          <a:xfrm>
            <a:off x="4254062" y="3857739"/>
            <a:ext cx="4114800" cy="487569"/>
          </a:xfrm>
          <a:prstGeom prst="rect">
            <a:avLst/>
          </a:prstGeom>
          <a:noFill/>
        </p:spPr>
        <p:txBody>
          <a:bodyPr wrap="square" rtlCol="0">
            <a:spAutoFit/>
          </a:bodyPr>
          <a:lstStyle/>
          <a:p>
            <a:pPr>
              <a:lnSpc>
                <a:spcPts val="3000"/>
              </a:lnSpc>
            </a:pPr>
            <a:r>
              <a:rPr lang="en-US" sz="3200" spc="-100" dirty="0" smtClean="0">
                <a:solidFill>
                  <a:srgbClr val="FCFCF4"/>
                </a:solidFill>
                <a:latin typeface="Akzidenz-Grotesk Pro Bold" panose="02000803050000020004" pitchFamily="50" charset="0"/>
              </a:rPr>
              <a:t>way, and how, </a:t>
            </a:r>
            <a:endParaRPr lang="en-US" sz="3200" spc="-100" dirty="0">
              <a:solidFill>
                <a:srgbClr val="FCFCF4"/>
              </a:solidFill>
              <a:latin typeface="Akzidenz-Grotesk Pro Bold" panose="02000803050000020004" pitchFamily="50" charset="0"/>
            </a:endParaRPr>
          </a:p>
        </p:txBody>
      </p:sp>
      <p:sp>
        <p:nvSpPr>
          <p:cNvPr id="11" name="TextBox 10"/>
          <p:cNvSpPr txBox="1"/>
          <p:nvPr/>
        </p:nvSpPr>
        <p:spPr>
          <a:xfrm>
            <a:off x="1295400" y="4334793"/>
            <a:ext cx="7835462" cy="1246495"/>
          </a:xfrm>
          <a:prstGeom prst="rect">
            <a:avLst/>
          </a:prstGeom>
          <a:noFill/>
        </p:spPr>
        <p:txBody>
          <a:bodyPr wrap="square" rtlCol="0">
            <a:spAutoFit/>
          </a:bodyPr>
          <a:lstStyle/>
          <a:p>
            <a:pPr>
              <a:lnSpc>
                <a:spcPts val="3000"/>
              </a:lnSpc>
            </a:pPr>
            <a:r>
              <a:rPr lang="en-US" sz="3200" spc="-100" dirty="0" smtClean="0">
                <a:solidFill>
                  <a:srgbClr val="FCFCF4"/>
                </a:solidFill>
                <a:latin typeface="Akzidenz-Grotesk Pro Bold" panose="02000803050000020004" pitchFamily="50" charset="0"/>
              </a:rPr>
              <a:t>realistically, we can overcome our prejudices to react and behave empathetically. </a:t>
            </a:r>
            <a:endParaRPr lang="en-US" sz="3200" spc="-100" dirty="0">
              <a:solidFill>
                <a:srgbClr val="FCFCF4"/>
              </a:solidFill>
              <a:latin typeface="Akzidenz-Grotesk Pro Bold" panose="02000803050000020004" pitchFamily="5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0" y="0"/>
            <a:ext cx="9753600" cy="7315200"/>
          </a:xfrm>
          <a:prstGeom prst="rect">
            <a:avLst/>
          </a:prstGeom>
          <a:blipFill>
            <a:blip r:embed="rId2" cstate="print"/>
            <a:stretch>
              <a:fillRect/>
            </a:stretch>
          </a:blipFill>
        </p:spPr>
        <p:txBody>
          <a:bodyPr wrap="square" lIns="0" tIns="0" rIns="0" bIns="0" rtlCol="0"/>
          <a:lstStyle/>
          <a:p>
            <a:endParaRPr/>
          </a:p>
        </p:txBody>
      </p:sp>
      <p:sp>
        <p:nvSpPr>
          <p:cNvPr id="4" name="Rectangle 3"/>
          <p:cNvSpPr/>
          <p:nvPr/>
        </p:nvSpPr>
        <p:spPr>
          <a:xfrm>
            <a:off x="0" y="-1"/>
            <a:ext cx="9753600" cy="7315199"/>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p:cNvSpPr>
          <p:nvPr/>
        </p:nvSpPr>
        <p:spPr>
          <a:xfrm>
            <a:off x="489903" y="2821954"/>
            <a:ext cx="6215698" cy="1671291"/>
          </a:xfrm>
          <a:prstGeom prst="rect">
            <a:avLst/>
          </a:prstGeom>
          <a:effectLst>
            <a:outerShdw blurRad="50800" dist="38100" dir="2700000" algn="tl" rotWithShape="0">
              <a:prstClr val="black">
                <a:alpha val="40000"/>
              </a:prstClr>
            </a:outerShdw>
          </a:effectLst>
        </p:spPr>
        <p:txBody>
          <a:bodyPr vert="horz" wrap="square" lIns="0" tIns="115570" rIns="0" bIns="0" rtlCol="0">
            <a:spAutoFit/>
          </a:bodyPr>
          <a:lstStyle>
            <a:lvl1pPr>
              <a:defRPr>
                <a:latin typeface="+mj-lt"/>
                <a:ea typeface="+mj-ea"/>
                <a:cs typeface="+mj-cs"/>
              </a:defRPr>
            </a:lvl1pPr>
          </a:lstStyle>
          <a:p>
            <a:pPr marL="12700" marR="5080">
              <a:lnSpc>
                <a:spcPts val="5850"/>
              </a:lnSpc>
              <a:spcBef>
                <a:spcPts val="910"/>
              </a:spcBef>
            </a:pPr>
            <a:r>
              <a:rPr lang="en-US" sz="5400" kern="1200" spc="-100" dirty="0" smtClean="0">
                <a:solidFill>
                  <a:srgbClr val="FBFBF4"/>
                </a:solidFill>
                <a:latin typeface="Akzidenz-Grotesk Pro Super" panose="02000503050000020004" pitchFamily="50" charset="0"/>
                <a:ea typeface="+mn-ea"/>
              </a:rPr>
              <a:t>Social Attitudes  and Empathy</a:t>
            </a:r>
            <a:endParaRPr lang="en-US" sz="5400" kern="1200" spc="-100" dirty="0">
              <a:solidFill>
                <a:srgbClr val="FBFBF4"/>
              </a:solidFill>
              <a:latin typeface="Akzidenz-Grotesk Pro Super" panose="02000503050000020004" pitchFamily="50" charset="0"/>
              <a:ea typeface="+mn-ea"/>
            </a:endParaRPr>
          </a:p>
        </p:txBody>
      </p:sp>
    </p:spTree>
    <p:extLst>
      <p:ext uri="{BB962C8B-B14F-4D97-AF65-F5344CB8AC3E}">
        <p14:creationId xmlns:p14="http://schemas.microsoft.com/office/powerpoint/2010/main" val="85026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2126348"/>
            <a:ext cx="3321508" cy="1119987"/>
          </a:xfrm>
          <a:prstGeom prst="rect">
            <a:avLst/>
          </a:prstGeom>
        </p:spPr>
        <p:txBody>
          <a:bodyPr vert="horz" wrap="square" lIns="0" tIns="87630" rIns="0" bIns="0" rtlCol="0">
            <a:spAutoFit/>
          </a:bodyPr>
          <a:lstStyle/>
          <a:p>
            <a:pPr marL="12700" marR="5080">
              <a:lnSpc>
                <a:spcPts val="2000"/>
              </a:lnSpc>
              <a:spcBef>
                <a:spcPts val="690"/>
              </a:spcBef>
            </a:pPr>
            <a:r>
              <a:rPr sz="2000" spc="-100" dirty="0">
                <a:solidFill>
                  <a:srgbClr val="393E53"/>
                </a:solidFill>
                <a:latin typeface="Akzidenz-Grotesk Pro Regular" panose="02000503030000020003" pitchFamily="50" charset="0"/>
                <a:cs typeface="Tahoma"/>
              </a:rPr>
              <a:t>Humans are interdependent on each </a:t>
            </a:r>
            <a:r>
              <a:rPr sz="2000" spc="-100" dirty="0" smtClean="0">
                <a:solidFill>
                  <a:srgbClr val="393E53"/>
                </a:solidFill>
                <a:latin typeface="Akzidenz-Grotesk Pro Regular" panose="02000503030000020003" pitchFamily="50" charset="0"/>
                <a:cs typeface="Tahoma"/>
              </a:rPr>
              <a:t>other</a:t>
            </a:r>
            <a:r>
              <a:rPr sz="2000" spc="-100" dirty="0">
                <a:solidFill>
                  <a:srgbClr val="393E53"/>
                </a:solidFill>
                <a:latin typeface="Akzidenz-Grotesk Pro Regular" panose="02000503030000020003" pitchFamily="50" charset="0"/>
                <a:cs typeface="Tahoma"/>
              </a:rPr>
              <a:t>, animals, and the earth; and upon </a:t>
            </a:r>
            <a:r>
              <a:rPr sz="2000" spc="-100" dirty="0" smtClean="0">
                <a:solidFill>
                  <a:srgbClr val="393E53"/>
                </a:solidFill>
                <a:latin typeface="Akzidenz-Grotesk Pro Regular" panose="02000503030000020003" pitchFamily="50" charset="0"/>
                <a:cs typeface="Tahoma"/>
              </a:rPr>
              <a:t>this </a:t>
            </a:r>
            <a:r>
              <a:rPr sz="2000" spc="-100" dirty="0">
                <a:solidFill>
                  <a:srgbClr val="393E53"/>
                </a:solidFill>
                <a:latin typeface="Akzidenz-Grotesk Pro Regular" panose="02000503030000020003" pitchFamily="50" charset="0"/>
                <a:cs typeface="Tahoma"/>
              </a:rPr>
              <a:t>realization, we can be more capable </a:t>
            </a:r>
            <a:r>
              <a:rPr sz="2000" spc="-100" dirty="0" smtClean="0">
                <a:solidFill>
                  <a:srgbClr val="393E53"/>
                </a:solidFill>
                <a:latin typeface="Akzidenz-Grotesk Pro Regular" panose="02000503030000020003" pitchFamily="50" charset="0"/>
                <a:cs typeface="Tahoma"/>
              </a:rPr>
              <a:t>of </a:t>
            </a:r>
            <a:r>
              <a:rPr sz="2000" spc="-100" dirty="0">
                <a:solidFill>
                  <a:srgbClr val="393E53"/>
                </a:solidFill>
                <a:latin typeface="Akzidenz-Grotesk Pro Regular" panose="02000503030000020003" pitchFamily="50" charset="0"/>
                <a:cs typeface="Tahoma"/>
              </a:rPr>
              <a:t>empathy.</a:t>
            </a:r>
            <a:endParaRPr sz="2000" spc="-100" dirty="0">
              <a:latin typeface="Akzidenz-Grotesk Pro Regular" panose="02000503030000020003" pitchFamily="50" charset="0"/>
              <a:cs typeface="Tahoma"/>
            </a:endParaRPr>
          </a:p>
        </p:txBody>
      </p:sp>
      <p:sp>
        <p:nvSpPr>
          <p:cNvPr id="4" name="object 4"/>
          <p:cNvSpPr txBox="1"/>
          <p:nvPr/>
        </p:nvSpPr>
        <p:spPr>
          <a:xfrm>
            <a:off x="838200" y="4267200"/>
            <a:ext cx="3321508" cy="1114408"/>
          </a:xfrm>
          <a:prstGeom prst="rect">
            <a:avLst/>
          </a:prstGeom>
        </p:spPr>
        <p:txBody>
          <a:bodyPr vert="horz" wrap="square" lIns="0" tIns="87630" rIns="0" bIns="0" rtlCol="0">
            <a:spAutoFit/>
          </a:bodyPr>
          <a:lstStyle/>
          <a:p>
            <a:pPr marL="12700" marR="5080">
              <a:lnSpc>
                <a:spcPts val="2000"/>
              </a:lnSpc>
              <a:spcBef>
                <a:spcPts val="690"/>
              </a:spcBef>
            </a:pPr>
            <a:r>
              <a:rPr sz="2000" spc="-100" dirty="0">
                <a:solidFill>
                  <a:srgbClr val="393E53"/>
                </a:solidFill>
                <a:latin typeface="Akzidenz-Grotesk Pro Regular" panose="02000503030000020003" pitchFamily="50" charset="0"/>
                <a:ea typeface="+mj-ea"/>
                <a:cs typeface="Tahoma"/>
              </a:rPr>
              <a:t>If we deny this interdependence then our  empathy toward one another and the earth may be compromised.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641"/>
          <a:stretch/>
        </p:blipFill>
        <p:spPr>
          <a:xfrm>
            <a:off x="4343400" y="-4916"/>
            <a:ext cx="5410200" cy="7315200"/>
          </a:xfrm>
          <a:prstGeom prst="rect">
            <a:avLst/>
          </a:prstGeom>
        </p:spPr>
      </p:pic>
      <p:grpSp>
        <p:nvGrpSpPr>
          <p:cNvPr id="8" name="Group 7"/>
          <p:cNvGrpSpPr/>
          <p:nvPr/>
        </p:nvGrpSpPr>
        <p:grpSpPr>
          <a:xfrm>
            <a:off x="145850" y="2521301"/>
            <a:ext cx="556895" cy="325120"/>
            <a:chOff x="256751" y="2580618"/>
            <a:chExt cx="556895" cy="325120"/>
          </a:xfrm>
        </p:grpSpPr>
        <p:sp>
          <p:nvSpPr>
            <p:cNvPr id="9"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10"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1"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2"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8"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9"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20"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1"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2"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3"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4"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5"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6"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7"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8"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9"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30" name="Group 29"/>
          <p:cNvGrpSpPr/>
          <p:nvPr/>
        </p:nvGrpSpPr>
        <p:grpSpPr>
          <a:xfrm>
            <a:off x="142170" y="4705865"/>
            <a:ext cx="556895" cy="325120"/>
            <a:chOff x="256751" y="2580618"/>
            <a:chExt cx="556895" cy="325120"/>
          </a:xfrm>
        </p:grpSpPr>
        <p:sp>
          <p:nvSpPr>
            <p:cNvPr id="31"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2"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3"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4"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0"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1"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2"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3"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4"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5"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6"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7"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8"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9"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50"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1"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2569530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4244975" y="549062"/>
            <a:ext cx="4607560" cy="1871025"/>
          </a:xfrm>
          <a:prstGeom prst="rect">
            <a:avLst/>
          </a:prstGeom>
        </p:spPr>
        <p:txBody>
          <a:bodyPr vert="horz" wrap="square" lIns="0" tIns="11430" rIns="0" bIns="0" rtlCol="0">
            <a:spAutoFit/>
          </a:bodyPr>
          <a:lstStyle/>
          <a:p>
            <a:pPr marL="12700">
              <a:lnSpc>
                <a:spcPts val="2845"/>
              </a:lnSpc>
              <a:spcBef>
                <a:spcPts val="90"/>
              </a:spcBef>
            </a:pPr>
            <a:r>
              <a:rPr sz="3200" spc="-100" dirty="0" smtClean="0">
                <a:solidFill>
                  <a:srgbClr val="99D1D0"/>
                </a:solidFill>
                <a:latin typeface="Akzidenz-Grotesk Pro Super" panose="02000503050000020004" pitchFamily="50" charset="0"/>
              </a:rPr>
              <a:t>TRIBALISM</a:t>
            </a:r>
            <a:r>
              <a:rPr lang="en-US" sz="3200" spc="-100" dirty="0" smtClean="0">
                <a:solidFill>
                  <a:srgbClr val="99D1D0"/>
                </a:solidFill>
                <a:latin typeface="Akzidenz-Grotesk Pro Super" panose="02000503050000020004" pitchFamily="50" charset="0"/>
              </a:rPr>
              <a:t>/IN-GROUP AND OUT-GROUP</a:t>
            </a:r>
            <a:endParaRPr sz="3200" spc="-100" dirty="0">
              <a:solidFill>
                <a:srgbClr val="99D1D0"/>
              </a:solidFill>
              <a:latin typeface="Akzidenz-Grotesk Pro Super" panose="02000503050000020004" pitchFamily="50" charset="0"/>
            </a:endParaRPr>
          </a:p>
          <a:p>
            <a:pPr marL="12700" marR="5080">
              <a:lnSpc>
                <a:spcPts val="2100"/>
              </a:lnSpc>
              <a:spcBef>
                <a:spcPts val="490"/>
              </a:spcBef>
            </a:pPr>
            <a:r>
              <a:rPr sz="2000" spc="-100" dirty="0">
                <a:solidFill>
                  <a:srgbClr val="393E53"/>
                </a:solidFill>
                <a:latin typeface="Akzidenz-Grotesk Pro Med" panose="02000603030000020004" pitchFamily="50" charset="0"/>
                <a:cs typeface="Tahoma"/>
              </a:rPr>
              <a:t>Includes attitudes and behaviors that  renounce individual intellectual freedom  emphasizing a strong loyalty to one’s </a:t>
            </a:r>
            <a:r>
              <a:rPr sz="2000" spc="-100" dirty="0" smtClean="0">
                <a:solidFill>
                  <a:srgbClr val="393E53"/>
                </a:solidFill>
                <a:latin typeface="Akzidenz-Grotesk Pro Med" panose="02000603030000020004" pitchFamily="50" charset="0"/>
                <a:cs typeface="Tahoma"/>
              </a:rPr>
              <a:t>own </a:t>
            </a:r>
            <a:r>
              <a:rPr sz="2000" spc="-100" dirty="0">
                <a:solidFill>
                  <a:srgbClr val="393E53"/>
                </a:solidFill>
                <a:latin typeface="Akzidenz-Grotesk Pro Med" panose="02000603030000020004" pitchFamily="50" charset="0"/>
                <a:cs typeface="Tahoma"/>
              </a:rPr>
              <a:t>tribe or social group.</a:t>
            </a:r>
            <a:endParaRPr sz="2000" spc="-100" dirty="0">
              <a:latin typeface="Akzidenz-Grotesk Pro Med" panose="02000603030000020004" pitchFamily="50" charset="0"/>
              <a:cs typeface="Tahoma"/>
            </a:endParaRPr>
          </a:p>
        </p:txBody>
      </p:sp>
      <p:sp>
        <p:nvSpPr>
          <p:cNvPr id="4" name="object 4"/>
          <p:cNvSpPr/>
          <p:nvPr/>
        </p:nvSpPr>
        <p:spPr>
          <a:xfrm>
            <a:off x="0" y="0"/>
            <a:ext cx="3810000" cy="7315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6974054"/>
            <a:ext cx="394970" cy="341630"/>
          </a:xfrm>
          <a:custGeom>
            <a:avLst/>
            <a:gdLst/>
            <a:ahLst/>
            <a:cxnLst/>
            <a:rect l="l" t="t" r="r" b="b"/>
            <a:pathLst>
              <a:path w="394970" h="341629">
                <a:moveTo>
                  <a:pt x="0" y="302066"/>
                </a:moveTo>
                <a:lnTo>
                  <a:pt x="0" y="85891"/>
                </a:lnTo>
                <a:lnTo>
                  <a:pt x="22961" y="68230"/>
                </a:lnTo>
                <a:lnTo>
                  <a:pt x="61482" y="44620"/>
                </a:lnTo>
                <a:lnTo>
                  <a:pt x="101505" y="25285"/>
                </a:lnTo>
                <a:lnTo>
                  <a:pt x="141492" y="10818"/>
                </a:lnTo>
                <a:lnTo>
                  <a:pt x="179908" y="1813"/>
                </a:lnTo>
                <a:lnTo>
                  <a:pt x="263202" y="0"/>
                </a:lnTo>
                <a:lnTo>
                  <a:pt x="317626" y="17228"/>
                </a:lnTo>
                <a:lnTo>
                  <a:pt x="347276" y="38536"/>
                </a:lnTo>
                <a:lnTo>
                  <a:pt x="356249" y="48964"/>
                </a:lnTo>
                <a:lnTo>
                  <a:pt x="381157" y="95251"/>
                </a:lnTo>
                <a:lnTo>
                  <a:pt x="125849" y="95251"/>
                </a:lnTo>
                <a:lnTo>
                  <a:pt x="118768" y="98360"/>
                </a:lnTo>
                <a:lnTo>
                  <a:pt x="116350" y="104750"/>
                </a:lnTo>
                <a:lnTo>
                  <a:pt x="114104" y="111141"/>
                </a:lnTo>
                <a:lnTo>
                  <a:pt x="117386" y="118049"/>
                </a:lnTo>
                <a:lnTo>
                  <a:pt x="123776" y="120467"/>
                </a:lnTo>
                <a:lnTo>
                  <a:pt x="130167" y="122712"/>
                </a:lnTo>
                <a:lnTo>
                  <a:pt x="388655" y="122712"/>
                </a:lnTo>
                <a:lnTo>
                  <a:pt x="394764" y="153844"/>
                </a:lnTo>
                <a:lnTo>
                  <a:pt x="392875" y="201929"/>
                </a:lnTo>
                <a:lnTo>
                  <a:pt x="391990" y="206133"/>
                </a:lnTo>
                <a:lnTo>
                  <a:pt x="184226" y="206133"/>
                </a:lnTo>
                <a:lnTo>
                  <a:pt x="90915" y="275561"/>
                </a:lnTo>
                <a:lnTo>
                  <a:pt x="7044" y="301838"/>
                </a:lnTo>
                <a:lnTo>
                  <a:pt x="0" y="302066"/>
                </a:lnTo>
                <a:close/>
              </a:path>
              <a:path w="394970" h="341629">
                <a:moveTo>
                  <a:pt x="388655" y="122712"/>
                </a:moveTo>
                <a:lnTo>
                  <a:pt x="130167" y="122712"/>
                </a:lnTo>
                <a:lnTo>
                  <a:pt x="137248" y="119431"/>
                </a:lnTo>
                <a:lnTo>
                  <a:pt x="139666" y="113213"/>
                </a:lnTo>
                <a:lnTo>
                  <a:pt x="141911" y="106823"/>
                </a:lnTo>
                <a:lnTo>
                  <a:pt x="138630" y="99741"/>
                </a:lnTo>
                <a:lnTo>
                  <a:pt x="125849" y="95251"/>
                </a:lnTo>
                <a:lnTo>
                  <a:pt x="381157" y="95251"/>
                </a:lnTo>
                <a:lnTo>
                  <a:pt x="384477" y="101420"/>
                </a:lnTo>
                <a:lnTo>
                  <a:pt x="388655" y="122712"/>
                </a:lnTo>
                <a:close/>
              </a:path>
              <a:path w="394970" h="341629">
                <a:moveTo>
                  <a:pt x="380477" y="262783"/>
                </a:moveTo>
                <a:lnTo>
                  <a:pt x="163846" y="262783"/>
                </a:lnTo>
                <a:lnTo>
                  <a:pt x="164710" y="230313"/>
                </a:lnTo>
                <a:lnTo>
                  <a:pt x="172860" y="221070"/>
                </a:lnTo>
                <a:lnTo>
                  <a:pt x="179002" y="213365"/>
                </a:lnTo>
                <a:lnTo>
                  <a:pt x="182877" y="208090"/>
                </a:lnTo>
                <a:lnTo>
                  <a:pt x="184226" y="206133"/>
                </a:lnTo>
                <a:lnTo>
                  <a:pt x="391990" y="206133"/>
                </a:lnTo>
                <a:lnTo>
                  <a:pt x="384574" y="241367"/>
                </a:lnTo>
                <a:lnTo>
                  <a:pt x="380477" y="262783"/>
                </a:lnTo>
                <a:close/>
              </a:path>
              <a:path w="394970" h="341629">
                <a:moveTo>
                  <a:pt x="378373" y="273837"/>
                </a:moveTo>
                <a:lnTo>
                  <a:pt x="148647" y="273837"/>
                </a:lnTo>
                <a:lnTo>
                  <a:pt x="147265" y="250003"/>
                </a:lnTo>
                <a:lnTo>
                  <a:pt x="163846" y="262783"/>
                </a:lnTo>
                <a:lnTo>
                  <a:pt x="380477" y="262783"/>
                </a:lnTo>
                <a:lnTo>
                  <a:pt x="378373" y="273837"/>
                </a:lnTo>
                <a:close/>
              </a:path>
              <a:path w="394970" h="341629">
                <a:moveTo>
                  <a:pt x="375412" y="289899"/>
                </a:moveTo>
                <a:lnTo>
                  <a:pt x="132067" y="289899"/>
                </a:lnTo>
                <a:lnTo>
                  <a:pt x="128440" y="264165"/>
                </a:lnTo>
                <a:lnTo>
                  <a:pt x="148647" y="273837"/>
                </a:lnTo>
                <a:lnTo>
                  <a:pt x="378373" y="273837"/>
                </a:lnTo>
                <a:lnTo>
                  <a:pt x="375412" y="289899"/>
                </a:lnTo>
                <a:close/>
              </a:path>
              <a:path w="394970" h="341629">
                <a:moveTo>
                  <a:pt x="372293" y="307861"/>
                </a:moveTo>
                <a:lnTo>
                  <a:pt x="108923" y="307861"/>
                </a:lnTo>
                <a:lnTo>
                  <a:pt x="109787" y="276601"/>
                </a:lnTo>
                <a:lnTo>
                  <a:pt x="132067" y="289899"/>
                </a:lnTo>
                <a:lnTo>
                  <a:pt x="375412" y="289899"/>
                </a:lnTo>
                <a:lnTo>
                  <a:pt x="373024" y="302853"/>
                </a:lnTo>
                <a:lnTo>
                  <a:pt x="372293" y="307861"/>
                </a:lnTo>
                <a:close/>
              </a:path>
              <a:path w="394970" h="341629">
                <a:moveTo>
                  <a:pt x="370504" y="320124"/>
                </a:moveTo>
                <a:lnTo>
                  <a:pt x="82153" y="320124"/>
                </a:lnTo>
                <a:lnTo>
                  <a:pt x="87334" y="291626"/>
                </a:lnTo>
                <a:lnTo>
                  <a:pt x="108923" y="307861"/>
                </a:lnTo>
                <a:lnTo>
                  <a:pt x="372293" y="307861"/>
                </a:lnTo>
                <a:lnTo>
                  <a:pt x="370504" y="320124"/>
                </a:lnTo>
                <a:close/>
              </a:path>
              <a:path w="394970" h="341629">
                <a:moveTo>
                  <a:pt x="368643" y="333423"/>
                </a:moveTo>
                <a:lnTo>
                  <a:pt x="61427" y="333423"/>
                </a:lnTo>
                <a:lnTo>
                  <a:pt x="66090" y="303716"/>
                </a:lnTo>
                <a:lnTo>
                  <a:pt x="82153" y="320124"/>
                </a:lnTo>
                <a:lnTo>
                  <a:pt x="370504" y="320124"/>
                </a:lnTo>
                <a:lnTo>
                  <a:pt x="368714" y="332398"/>
                </a:lnTo>
                <a:lnTo>
                  <a:pt x="368643" y="333423"/>
                </a:lnTo>
                <a:close/>
              </a:path>
              <a:path w="394970" h="341629">
                <a:moveTo>
                  <a:pt x="368127" y="340850"/>
                </a:moveTo>
                <a:lnTo>
                  <a:pt x="39838" y="340850"/>
                </a:lnTo>
                <a:lnTo>
                  <a:pt x="41565" y="308207"/>
                </a:lnTo>
                <a:lnTo>
                  <a:pt x="61427" y="333423"/>
                </a:lnTo>
                <a:lnTo>
                  <a:pt x="368643" y="333423"/>
                </a:lnTo>
                <a:lnTo>
                  <a:pt x="368127" y="340850"/>
                </a:lnTo>
                <a:close/>
              </a:path>
              <a:path w="394970" h="341629">
                <a:moveTo>
                  <a:pt x="368107" y="341143"/>
                </a:moveTo>
                <a:lnTo>
                  <a:pt x="14795" y="341143"/>
                </a:lnTo>
                <a:lnTo>
                  <a:pt x="14795" y="314252"/>
                </a:lnTo>
                <a:lnTo>
                  <a:pt x="39838" y="340850"/>
                </a:lnTo>
                <a:lnTo>
                  <a:pt x="368127" y="340850"/>
                </a:lnTo>
                <a:lnTo>
                  <a:pt x="368107" y="341143"/>
                </a:lnTo>
                <a:close/>
              </a:path>
              <a:path w="394970" h="341629">
                <a:moveTo>
                  <a:pt x="8406" y="341143"/>
                </a:moveTo>
                <a:lnTo>
                  <a:pt x="0" y="341143"/>
                </a:lnTo>
                <a:lnTo>
                  <a:pt x="0" y="330849"/>
                </a:lnTo>
                <a:lnTo>
                  <a:pt x="8406" y="341143"/>
                </a:lnTo>
                <a:close/>
              </a:path>
            </a:pathLst>
          </a:custGeom>
          <a:solidFill>
            <a:srgbClr val="393E53"/>
          </a:solidFill>
        </p:spPr>
        <p:txBody>
          <a:bodyPr wrap="square" lIns="0" tIns="0" rIns="0" bIns="0" rtlCol="0"/>
          <a:lstStyle/>
          <a:p>
            <a:endParaRPr/>
          </a:p>
        </p:txBody>
      </p:sp>
      <p:sp>
        <p:nvSpPr>
          <p:cNvPr id="6" name="object 6"/>
          <p:cNvSpPr txBox="1"/>
          <p:nvPr/>
        </p:nvSpPr>
        <p:spPr>
          <a:xfrm>
            <a:off x="4982096" y="2590800"/>
            <a:ext cx="4130675" cy="3565143"/>
          </a:xfrm>
          <a:prstGeom prst="rect">
            <a:avLst/>
          </a:prstGeom>
        </p:spPr>
        <p:txBody>
          <a:bodyPr vert="horz" wrap="square" lIns="0" tIns="106045" rIns="0" bIns="0" rtlCol="0">
            <a:spAutoFit/>
          </a:bodyPr>
          <a:lstStyle/>
          <a:p>
            <a:pPr marL="22225" marR="5080">
              <a:lnSpc>
                <a:spcPts val="2100"/>
              </a:lnSpc>
              <a:spcBef>
                <a:spcPts val="835"/>
              </a:spcBef>
            </a:pPr>
            <a:r>
              <a:rPr sz="2000" spc="-100" dirty="0">
                <a:solidFill>
                  <a:srgbClr val="393E53"/>
                </a:solidFill>
                <a:latin typeface="Akzidenz-Grotesk Pro Regular" panose="02000503030000020003" pitchFamily="50" charset="0"/>
                <a:cs typeface="Arial"/>
              </a:rPr>
              <a:t>Allegiance to a group most likely has  evolutionary ties as it was important for  individuals to be part of tight knit for  survival.</a:t>
            </a:r>
            <a:endParaRPr sz="2000" spc="-100" dirty="0">
              <a:latin typeface="Akzidenz-Grotesk Pro Regular" panose="02000503030000020003" pitchFamily="50" charset="0"/>
              <a:cs typeface="Arial"/>
            </a:endParaRPr>
          </a:p>
          <a:p>
            <a:pPr>
              <a:lnSpc>
                <a:spcPct val="100000"/>
              </a:lnSpc>
            </a:pPr>
            <a:endParaRPr sz="2000" dirty="0">
              <a:latin typeface="Akzidenz-Grotesk Pro Regular" panose="02000503030000020003" pitchFamily="50" charset="0"/>
              <a:cs typeface="Times New Roman"/>
            </a:endParaRPr>
          </a:p>
          <a:p>
            <a:pPr>
              <a:lnSpc>
                <a:spcPct val="100000"/>
              </a:lnSpc>
              <a:spcBef>
                <a:spcPts val="25"/>
              </a:spcBef>
            </a:pPr>
            <a:endParaRPr sz="2000" dirty="0">
              <a:latin typeface="Akzidenz-Grotesk Pro Regular" panose="02000503030000020003" pitchFamily="50" charset="0"/>
              <a:cs typeface="Times New Roman"/>
            </a:endParaRPr>
          </a:p>
          <a:p>
            <a:pPr marL="12700" marR="217804">
              <a:lnSpc>
                <a:spcPct val="72700"/>
              </a:lnSpc>
            </a:pPr>
            <a:r>
              <a:rPr sz="2000" spc="-100" dirty="0">
                <a:solidFill>
                  <a:srgbClr val="393E53"/>
                </a:solidFill>
                <a:latin typeface="Akzidenz-Grotesk Pro Regular" panose="02000503030000020003" pitchFamily="50" charset="0"/>
                <a:cs typeface="Arial"/>
              </a:rPr>
              <a:t>Even high oxytocin levels can be  experienced in being part of a group</a:t>
            </a:r>
            <a:r>
              <a:rPr sz="2000" spc="-110" dirty="0">
                <a:solidFill>
                  <a:srgbClr val="393E53"/>
                </a:solidFill>
                <a:latin typeface="Akzidenz-Grotesk Pro Regular" panose="02000503030000020003" pitchFamily="50" charset="0"/>
                <a:cs typeface="Arial"/>
              </a:rPr>
              <a:t>.</a:t>
            </a:r>
            <a:endParaRPr sz="2000" dirty="0">
              <a:latin typeface="Akzidenz-Grotesk Pro Regular" panose="02000503030000020003" pitchFamily="50" charset="0"/>
              <a:cs typeface="Arial"/>
            </a:endParaRPr>
          </a:p>
          <a:p>
            <a:pPr>
              <a:lnSpc>
                <a:spcPct val="100000"/>
              </a:lnSpc>
            </a:pPr>
            <a:endParaRPr sz="2000" dirty="0">
              <a:latin typeface="Akzidenz-Grotesk Pro Regular" panose="02000503030000020003" pitchFamily="50" charset="0"/>
              <a:cs typeface="Times New Roman"/>
            </a:endParaRPr>
          </a:p>
          <a:p>
            <a:pPr>
              <a:lnSpc>
                <a:spcPct val="100000"/>
              </a:lnSpc>
              <a:spcBef>
                <a:spcPts val="55"/>
              </a:spcBef>
            </a:pPr>
            <a:endParaRPr sz="2000" dirty="0">
              <a:latin typeface="Akzidenz-Grotesk Pro Regular" panose="02000503030000020003" pitchFamily="50" charset="0"/>
              <a:cs typeface="Times New Roman"/>
            </a:endParaRPr>
          </a:p>
          <a:p>
            <a:pPr marL="12700" marR="111125">
              <a:lnSpc>
                <a:spcPct val="72700"/>
              </a:lnSpc>
            </a:pPr>
            <a:r>
              <a:rPr sz="2000" spc="-100" dirty="0">
                <a:solidFill>
                  <a:srgbClr val="393E53"/>
                </a:solidFill>
                <a:latin typeface="Akzidenz-Grotesk Pro Regular" panose="02000503030000020003" pitchFamily="50" charset="0"/>
                <a:cs typeface="Arial"/>
              </a:rPr>
              <a:t>However, in our modern times,  participating in tribalism can mean the  exclusion of others.</a:t>
            </a:r>
          </a:p>
        </p:txBody>
      </p:sp>
      <p:grpSp>
        <p:nvGrpSpPr>
          <p:cNvPr id="7" name="Group 6"/>
          <p:cNvGrpSpPr/>
          <p:nvPr/>
        </p:nvGrpSpPr>
        <p:grpSpPr>
          <a:xfrm>
            <a:off x="4244975" y="3048000"/>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4244929" y="4409267"/>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1" name="Group 50"/>
          <p:cNvGrpSpPr/>
          <p:nvPr/>
        </p:nvGrpSpPr>
        <p:grpSpPr>
          <a:xfrm>
            <a:off x="4244883" y="5595585"/>
            <a:ext cx="556895" cy="325120"/>
            <a:chOff x="256751" y="2580618"/>
            <a:chExt cx="556895" cy="325120"/>
          </a:xfrm>
        </p:grpSpPr>
        <p:sp>
          <p:nvSpPr>
            <p:cNvPr id="52"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3"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4"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5"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6"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7"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8"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9"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2"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3"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4"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5"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66"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67"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68"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69"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0"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1"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2"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29332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0" y="381000"/>
            <a:ext cx="3749988" cy="1503168"/>
          </a:xfrm>
          <a:prstGeom prst="rect">
            <a:avLst/>
          </a:prstGeom>
        </p:spPr>
        <p:txBody>
          <a:bodyPr vert="horz" wrap="square" lIns="0" tIns="87630" rIns="0" bIns="0" rtlCol="0">
            <a:spAutoFit/>
          </a:bodyPr>
          <a:lstStyle/>
          <a:p>
            <a:pPr marL="12700" marR="5080">
              <a:lnSpc>
                <a:spcPct val="76200"/>
              </a:lnSpc>
              <a:spcBef>
                <a:spcPts val="690"/>
              </a:spcBef>
            </a:pPr>
            <a:r>
              <a:rPr sz="2000" spc="-100" dirty="0">
                <a:solidFill>
                  <a:srgbClr val="393E53"/>
                </a:solidFill>
                <a:latin typeface="Akzidenz-Grotesk Pro Regular" panose="02000503030000020003" pitchFamily="50" charset="0"/>
                <a:cs typeface="Tahoma"/>
              </a:rPr>
              <a:t>Allegiance to one’s social group </a:t>
            </a:r>
            <a:r>
              <a:rPr sz="2000" spc="-100" dirty="0" smtClean="0">
                <a:solidFill>
                  <a:srgbClr val="393E53"/>
                </a:solidFill>
                <a:latin typeface="Akzidenz-Grotesk Pro Regular" panose="02000503030000020003" pitchFamily="50" charset="0"/>
                <a:cs typeface="Tahoma"/>
              </a:rPr>
              <a:t>based </a:t>
            </a:r>
            <a:r>
              <a:rPr sz="2000" spc="-100" dirty="0">
                <a:solidFill>
                  <a:srgbClr val="393E53"/>
                </a:solidFill>
                <a:latin typeface="Akzidenz-Grotesk Pro Regular" panose="02000503030000020003" pitchFamily="50" charset="0"/>
                <a:cs typeface="Tahoma"/>
              </a:rPr>
              <a:t>on race, gender, age, able-bodiedness, </a:t>
            </a:r>
            <a:r>
              <a:rPr sz="2000" spc="-100" dirty="0" smtClean="0">
                <a:solidFill>
                  <a:srgbClr val="393E53"/>
                </a:solidFill>
                <a:latin typeface="Akzidenz-Grotesk Pro Regular" panose="02000503030000020003" pitchFamily="50" charset="0"/>
                <a:cs typeface="Tahoma"/>
              </a:rPr>
              <a:t>religion</a:t>
            </a:r>
            <a:r>
              <a:rPr sz="2000" spc="-100" dirty="0">
                <a:solidFill>
                  <a:srgbClr val="393E53"/>
                </a:solidFill>
                <a:latin typeface="Akzidenz-Grotesk Pro Regular" panose="02000503030000020003" pitchFamily="50" charset="0"/>
                <a:cs typeface="Tahoma"/>
              </a:rPr>
              <a:t>, economic status can </a:t>
            </a:r>
            <a:r>
              <a:rPr sz="2000" spc="-100" dirty="0" smtClean="0">
                <a:solidFill>
                  <a:srgbClr val="393E53"/>
                </a:solidFill>
                <a:latin typeface="Akzidenz-Grotesk Pro Regular" panose="02000503030000020003" pitchFamily="50" charset="0"/>
                <a:cs typeface="Tahoma"/>
              </a:rPr>
              <a:t>mean </a:t>
            </a:r>
            <a:r>
              <a:rPr sz="2000" spc="-100" dirty="0">
                <a:solidFill>
                  <a:srgbClr val="393E53"/>
                </a:solidFill>
                <a:latin typeface="Akzidenz-Grotesk Pro Regular" panose="02000503030000020003" pitchFamily="50" charset="0"/>
                <a:cs typeface="Tahoma"/>
              </a:rPr>
              <a:t>prejudice and ultimately a lack of </a:t>
            </a:r>
            <a:r>
              <a:rPr sz="2000" spc="-100" dirty="0" smtClean="0">
                <a:solidFill>
                  <a:srgbClr val="393E53"/>
                </a:solidFill>
                <a:latin typeface="Akzidenz-Grotesk Pro Regular" panose="02000503030000020003" pitchFamily="50" charset="0"/>
                <a:cs typeface="Tahoma"/>
              </a:rPr>
              <a:t>empathy </a:t>
            </a:r>
            <a:r>
              <a:rPr sz="2000" spc="-100" dirty="0">
                <a:solidFill>
                  <a:srgbClr val="393E53"/>
                </a:solidFill>
                <a:latin typeface="Akzidenz-Grotesk Pro Regular" panose="02000503030000020003" pitchFamily="50" charset="0"/>
                <a:cs typeface="Tahoma"/>
              </a:rPr>
              <a:t>toward others in the “out” </a:t>
            </a:r>
            <a:r>
              <a:rPr sz="2000" spc="-100" dirty="0" smtClean="0">
                <a:solidFill>
                  <a:srgbClr val="393E53"/>
                </a:solidFill>
                <a:latin typeface="Akzidenz-Grotesk Pro Regular" panose="02000503030000020003" pitchFamily="50" charset="0"/>
                <a:cs typeface="Tahoma"/>
              </a:rPr>
              <a:t>group</a:t>
            </a:r>
            <a:r>
              <a:rPr sz="2000" spc="-100" dirty="0">
                <a:solidFill>
                  <a:srgbClr val="393E53"/>
                </a:solidFill>
                <a:latin typeface="Akzidenz-Grotesk Pro Regular" panose="02000503030000020003" pitchFamily="50" charset="0"/>
                <a:cs typeface="Tahoma"/>
              </a:rPr>
              <a:t>.</a:t>
            </a:r>
            <a:endParaRPr sz="2000" spc="-100" dirty="0">
              <a:latin typeface="Akzidenz-Grotesk Pro Regular" panose="02000503030000020003" pitchFamily="50" charset="0"/>
              <a:cs typeface="Tahoma"/>
            </a:endParaRPr>
          </a:p>
        </p:txBody>
      </p:sp>
      <p:sp>
        <p:nvSpPr>
          <p:cNvPr id="5" name="object 5"/>
          <p:cNvSpPr txBox="1"/>
          <p:nvPr/>
        </p:nvSpPr>
        <p:spPr>
          <a:xfrm>
            <a:off x="1143000" y="2438400"/>
            <a:ext cx="3749988" cy="1035348"/>
          </a:xfrm>
          <a:prstGeom prst="rect">
            <a:avLst/>
          </a:prstGeom>
        </p:spPr>
        <p:txBody>
          <a:bodyPr vert="horz" wrap="square" lIns="0" tIns="87630" rIns="0" bIns="0" rtlCol="0">
            <a:spAutoFit/>
          </a:bodyPr>
          <a:lstStyle/>
          <a:p>
            <a:pPr marL="12700" marR="5080">
              <a:lnSpc>
                <a:spcPct val="76200"/>
              </a:lnSpc>
              <a:spcBef>
                <a:spcPts val="690"/>
              </a:spcBef>
            </a:pPr>
            <a:r>
              <a:rPr sz="2000" spc="-100" dirty="0">
                <a:solidFill>
                  <a:srgbClr val="393E53"/>
                </a:solidFill>
                <a:latin typeface="Akzidenz-Grotesk Pro Regular" panose="02000503030000020003" pitchFamily="50" charset="0"/>
                <a:cs typeface="Tahoma"/>
              </a:rPr>
              <a:t>Listening to and having a dialogue with  “outsiders” is an important step toward  understanding, perspective taking, and  empathy toward others.</a:t>
            </a:r>
          </a:p>
        </p:txBody>
      </p:sp>
      <p:grpSp>
        <p:nvGrpSpPr>
          <p:cNvPr id="6" name="Group 5"/>
          <p:cNvGrpSpPr/>
          <p:nvPr/>
        </p:nvGrpSpPr>
        <p:grpSpPr>
          <a:xfrm>
            <a:off x="324959" y="970024"/>
            <a:ext cx="556895" cy="325120"/>
            <a:chOff x="256751" y="2580618"/>
            <a:chExt cx="556895" cy="325120"/>
          </a:xfrm>
        </p:grpSpPr>
        <p:sp>
          <p:nvSpPr>
            <p:cNvPr id="7"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8"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9"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0"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1"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7"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8"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19"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0"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1"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2"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3"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4"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5"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6"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7"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8" name="Group 27"/>
          <p:cNvGrpSpPr/>
          <p:nvPr/>
        </p:nvGrpSpPr>
        <p:grpSpPr>
          <a:xfrm>
            <a:off x="329755" y="2793514"/>
            <a:ext cx="556895" cy="325120"/>
            <a:chOff x="256751" y="2580618"/>
            <a:chExt cx="556895" cy="325120"/>
          </a:xfrm>
        </p:grpSpPr>
        <p:sp>
          <p:nvSpPr>
            <p:cNvPr id="29"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0"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1"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2"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3"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39"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0"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1"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2"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3"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4"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5"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6"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7"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8"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49"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
        <p:nvSpPr>
          <p:cNvPr id="51" name="object 5"/>
          <p:cNvSpPr txBox="1"/>
          <p:nvPr/>
        </p:nvSpPr>
        <p:spPr>
          <a:xfrm>
            <a:off x="341343" y="4617004"/>
            <a:ext cx="5603875" cy="1692771"/>
          </a:xfrm>
          <a:prstGeom prst="rect">
            <a:avLst/>
          </a:prstGeom>
        </p:spPr>
        <p:txBody>
          <a:bodyPr vert="horz" wrap="square" lIns="0" tIns="0" rIns="0" bIns="0" rtlCol="0">
            <a:spAutoFit/>
          </a:bodyPr>
          <a:lstStyle/>
          <a:p>
            <a:pPr marL="12700">
              <a:lnSpc>
                <a:spcPts val="3040"/>
              </a:lnSpc>
              <a:spcAft>
                <a:spcPts val="600"/>
              </a:spcAft>
            </a:pPr>
            <a:r>
              <a:rPr sz="3200" spc="330" dirty="0" smtClean="0">
                <a:solidFill>
                  <a:srgbClr val="99D1D0"/>
                </a:solidFill>
                <a:latin typeface="Akzidenz-Grotesk Pro Super" panose="02000503050000020004" pitchFamily="50" charset="0"/>
                <a:cs typeface="Arial"/>
              </a:rPr>
              <a:t>PRACTICE</a:t>
            </a:r>
            <a:endParaRPr sz="2800" dirty="0">
              <a:latin typeface="Akzidenz-Grotesk Pro Super" panose="02000503050000020004" pitchFamily="50" charset="0"/>
              <a:cs typeface="Arial"/>
            </a:endParaRPr>
          </a:p>
          <a:p>
            <a:pPr marL="12700">
              <a:lnSpc>
                <a:spcPts val="4065"/>
              </a:lnSpc>
            </a:pPr>
            <a:r>
              <a:rPr sz="4800" spc="400" dirty="0">
                <a:solidFill>
                  <a:srgbClr val="393E53"/>
                </a:solidFill>
                <a:latin typeface="Akzidenz-Grotesk Pro Super" panose="02000503050000020004" pitchFamily="50" charset="0"/>
                <a:cs typeface="Arial"/>
              </a:rPr>
              <a:t>RESPECTFUL</a:t>
            </a:r>
            <a:endParaRPr sz="4800" dirty="0">
              <a:latin typeface="Akzidenz-Grotesk Pro Super" panose="02000503050000020004" pitchFamily="50" charset="0"/>
              <a:cs typeface="Arial"/>
            </a:endParaRPr>
          </a:p>
          <a:p>
            <a:pPr marL="22225">
              <a:lnSpc>
                <a:spcPts val="5460"/>
              </a:lnSpc>
            </a:pPr>
            <a:r>
              <a:rPr sz="5400" spc="630" dirty="0">
                <a:solidFill>
                  <a:srgbClr val="99D1D0"/>
                </a:solidFill>
                <a:latin typeface="Akzidenz-Grotesk Pro Super" panose="02000503050000020004" pitchFamily="50" charset="0"/>
                <a:cs typeface="Arial"/>
              </a:rPr>
              <a:t>C</a:t>
            </a:r>
            <a:r>
              <a:rPr sz="5400" spc="515" dirty="0">
                <a:solidFill>
                  <a:srgbClr val="99D1D0"/>
                </a:solidFill>
                <a:latin typeface="Akzidenz-Grotesk Pro Super" panose="02000503050000020004" pitchFamily="50" charset="0"/>
                <a:cs typeface="Arial"/>
              </a:rPr>
              <a:t>U</a:t>
            </a:r>
            <a:r>
              <a:rPr sz="5400" spc="395" dirty="0">
                <a:solidFill>
                  <a:srgbClr val="99D1D0"/>
                </a:solidFill>
                <a:latin typeface="Akzidenz-Grotesk Pro Super" panose="02000503050000020004" pitchFamily="50" charset="0"/>
                <a:cs typeface="Arial"/>
              </a:rPr>
              <a:t>R</a:t>
            </a:r>
            <a:r>
              <a:rPr sz="5400" spc="475" dirty="0">
                <a:solidFill>
                  <a:srgbClr val="99D1D0"/>
                </a:solidFill>
                <a:latin typeface="Akzidenz-Grotesk Pro Super" panose="02000503050000020004" pitchFamily="50" charset="0"/>
                <a:cs typeface="Arial"/>
              </a:rPr>
              <a:t>I</a:t>
            </a:r>
            <a:r>
              <a:rPr sz="5400" spc="690" dirty="0">
                <a:solidFill>
                  <a:srgbClr val="99D1D0"/>
                </a:solidFill>
                <a:latin typeface="Akzidenz-Grotesk Pro Super" panose="02000503050000020004" pitchFamily="50" charset="0"/>
                <a:cs typeface="Arial"/>
              </a:rPr>
              <a:t>O</a:t>
            </a:r>
            <a:r>
              <a:rPr sz="5400" spc="515" dirty="0">
                <a:solidFill>
                  <a:srgbClr val="99D1D0"/>
                </a:solidFill>
                <a:latin typeface="Akzidenz-Grotesk Pro Super" panose="02000503050000020004" pitchFamily="50" charset="0"/>
                <a:cs typeface="Arial"/>
              </a:rPr>
              <a:t>U</a:t>
            </a:r>
            <a:r>
              <a:rPr sz="5400" spc="800" dirty="0">
                <a:solidFill>
                  <a:srgbClr val="99D1D0"/>
                </a:solidFill>
                <a:latin typeface="Akzidenz-Grotesk Pro Super" panose="02000503050000020004" pitchFamily="50" charset="0"/>
                <a:cs typeface="Arial"/>
              </a:rPr>
              <a:t>S</a:t>
            </a:r>
            <a:r>
              <a:rPr sz="5400" spc="475" dirty="0">
                <a:solidFill>
                  <a:srgbClr val="99D1D0"/>
                </a:solidFill>
                <a:latin typeface="Akzidenz-Grotesk Pro Super" panose="02000503050000020004" pitchFamily="50" charset="0"/>
                <a:cs typeface="Arial"/>
              </a:rPr>
              <a:t>I</a:t>
            </a:r>
            <a:r>
              <a:rPr sz="5400" spc="270" dirty="0">
                <a:solidFill>
                  <a:srgbClr val="99D1D0"/>
                </a:solidFill>
                <a:latin typeface="Akzidenz-Grotesk Pro Super" panose="02000503050000020004" pitchFamily="50" charset="0"/>
                <a:cs typeface="Arial"/>
              </a:rPr>
              <a:t>T</a:t>
            </a:r>
            <a:r>
              <a:rPr sz="5400" spc="990" dirty="0">
                <a:solidFill>
                  <a:srgbClr val="99D1D0"/>
                </a:solidFill>
                <a:latin typeface="Akzidenz-Grotesk Pro Super" panose="02000503050000020004" pitchFamily="50" charset="0"/>
                <a:cs typeface="Arial"/>
              </a:rPr>
              <a:t>Y</a:t>
            </a:r>
            <a:endParaRPr sz="5400" dirty="0">
              <a:latin typeface="Akzidenz-Grotesk Pro Super" panose="02000503050000020004" pitchFamily="50" charset="0"/>
              <a:cs typeface="Arial"/>
            </a:endParaRPr>
          </a:p>
        </p:txBody>
      </p:sp>
      <p:sp>
        <p:nvSpPr>
          <p:cNvPr id="52" name="object 3"/>
          <p:cNvSpPr/>
          <p:nvPr/>
        </p:nvSpPr>
        <p:spPr>
          <a:xfrm>
            <a:off x="5943600" y="0"/>
            <a:ext cx="3810000" cy="7315199"/>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74099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167" r="6944"/>
          <a:stretch/>
        </p:blipFill>
        <p:spPr>
          <a:xfrm>
            <a:off x="0" y="4916"/>
            <a:ext cx="9753600" cy="7315200"/>
          </a:xfrm>
          <a:prstGeom prst="rect">
            <a:avLst/>
          </a:prstGeom>
        </p:spPr>
      </p:pic>
      <p:sp>
        <p:nvSpPr>
          <p:cNvPr id="6" name="Rectangle 5"/>
          <p:cNvSpPr/>
          <p:nvPr/>
        </p:nvSpPr>
        <p:spPr>
          <a:xfrm>
            <a:off x="0" y="-1"/>
            <a:ext cx="9753600" cy="7315199"/>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p:nvPr/>
        </p:nvSpPr>
        <p:spPr>
          <a:xfrm>
            <a:off x="425450" y="2913281"/>
            <a:ext cx="7804150" cy="157703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marR="5080">
              <a:lnSpc>
                <a:spcPts val="6000"/>
              </a:lnSpc>
            </a:pPr>
            <a:r>
              <a:rPr sz="5400" spc="-100" dirty="0">
                <a:solidFill>
                  <a:srgbClr val="FBFBF4"/>
                </a:solidFill>
                <a:effectLst>
                  <a:outerShdw blurRad="50800" dist="38100" dir="2700000" algn="tl" rotWithShape="0">
                    <a:prstClr val="black">
                      <a:alpha val="40000"/>
                    </a:prstClr>
                  </a:outerShdw>
                </a:effectLst>
                <a:latin typeface="Akzidenz-Grotesk Pro Super" panose="02000503050000020004" pitchFamily="50" charset="0"/>
                <a:cs typeface="Arial"/>
              </a:rPr>
              <a:t>COMMUNITY/  ORGANIZATION</a:t>
            </a:r>
            <a:endParaRPr sz="5400" spc="-100" dirty="0">
              <a:effectLst>
                <a:outerShdw blurRad="50800" dist="38100" dir="2700000" algn="tl" rotWithShape="0">
                  <a:prstClr val="black">
                    <a:alpha val="40000"/>
                  </a:prstClr>
                </a:outerShdw>
              </a:effectLst>
              <a:latin typeface="Akzidenz-Grotesk Pro Super" panose="02000503050000020004" pitchFamily="50" charset="0"/>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object 4"/>
          <p:cNvSpPr/>
          <p:nvPr/>
        </p:nvSpPr>
        <p:spPr>
          <a:xfrm>
            <a:off x="0" y="0"/>
            <a:ext cx="3676650" cy="235267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0" y="2447925"/>
            <a:ext cx="3676650" cy="2428875"/>
          </a:xfrm>
          <a:custGeom>
            <a:avLst/>
            <a:gdLst/>
            <a:ahLst/>
            <a:cxnLst/>
            <a:rect l="l" t="t" r="r" b="b"/>
            <a:pathLst>
              <a:path w="3676650" h="2428875">
                <a:moveTo>
                  <a:pt x="0" y="2428874"/>
                </a:moveTo>
                <a:lnTo>
                  <a:pt x="0" y="0"/>
                </a:lnTo>
                <a:lnTo>
                  <a:pt x="3676650" y="0"/>
                </a:lnTo>
                <a:lnTo>
                  <a:pt x="3676650" y="2428874"/>
                </a:lnTo>
                <a:lnTo>
                  <a:pt x="0" y="2428874"/>
                </a:lnTo>
                <a:close/>
              </a:path>
            </a:pathLst>
          </a:custGeom>
          <a:solidFill>
            <a:srgbClr val="99D1D0"/>
          </a:solidFill>
        </p:spPr>
        <p:txBody>
          <a:bodyPr wrap="square" lIns="0" tIns="0" rIns="0" bIns="0" rtlCol="0"/>
          <a:lstStyle/>
          <a:p>
            <a:endParaRPr dirty="0"/>
          </a:p>
        </p:txBody>
      </p:sp>
      <p:sp>
        <p:nvSpPr>
          <p:cNvPr id="6" name="object 6"/>
          <p:cNvSpPr/>
          <p:nvPr/>
        </p:nvSpPr>
        <p:spPr>
          <a:xfrm>
            <a:off x="0" y="4972050"/>
            <a:ext cx="3676650" cy="2343149"/>
          </a:xfrm>
          <a:prstGeom prst="rect">
            <a:avLst/>
          </a:prstGeom>
          <a:blipFill>
            <a:blip r:embed="rId3" cstate="print"/>
            <a:stretch>
              <a:fillRect/>
            </a:stretch>
          </a:blipFill>
        </p:spPr>
        <p:txBody>
          <a:bodyPr wrap="square" lIns="0" tIns="0" rIns="0" bIns="0" rtlCol="0"/>
          <a:lstStyle/>
          <a:p>
            <a:endParaRPr dirty="0"/>
          </a:p>
        </p:txBody>
      </p:sp>
      <p:sp>
        <p:nvSpPr>
          <p:cNvPr id="7" name="object 7"/>
          <p:cNvSpPr txBox="1"/>
          <p:nvPr/>
        </p:nvSpPr>
        <p:spPr>
          <a:xfrm>
            <a:off x="4130739" y="2286000"/>
            <a:ext cx="5022215" cy="3049553"/>
          </a:xfrm>
          <a:prstGeom prst="rect">
            <a:avLst/>
          </a:prstGeom>
        </p:spPr>
        <p:txBody>
          <a:bodyPr vert="horz" wrap="square" lIns="0" tIns="0" rIns="0" bIns="0" rtlCol="0">
            <a:spAutoFit/>
          </a:bodyPr>
          <a:lstStyle/>
          <a:p>
            <a:pPr marL="12700">
              <a:lnSpc>
                <a:spcPts val="2300"/>
              </a:lnSpc>
            </a:pPr>
            <a:r>
              <a:rPr sz="2400" spc="75" dirty="0">
                <a:solidFill>
                  <a:srgbClr val="393E53"/>
                </a:solidFill>
                <a:latin typeface="Akzidenz-Grotesk Pro Med" panose="02000603030000020004" pitchFamily="50" charset="0"/>
                <a:cs typeface="Tahoma"/>
              </a:rPr>
              <a:t>Well </a:t>
            </a:r>
            <a:r>
              <a:rPr sz="2400" spc="114" dirty="0" smtClean="0">
                <a:solidFill>
                  <a:srgbClr val="393E53"/>
                </a:solidFill>
                <a:latin typeface="Akzidenz-Grotesk Pro Med" panose="02000603030000020004" pitchFamily="50" charset="0"/>
                <a:cs typeface="Tahoma"/>
              </a:rPr>
              <a:t>functioning</a:t>
            </a:r>
            <a:r>
              <a:rPr lang="en-US" sz="2400" spc="90" dirty="0">
                <a:solidFill>
                  <a:srgbClr val="393E53"/>
                </a:solidFill>
                <a:latin typeface="Akzidenz-Grotesk Pro Med" panose="02000603030000020004" pitchFamily="50" charset="0"/>
                <a:cs typeface="Tahoma"/>
              </a:rPr>
              <a:t> </a:t>
            </a:r>
            <a:r>
              <a:rPr sz="2400" spc="145" dirty="0" smtClean="0">
                <a:solidFill>
                  <a:srgbClr val="393E53"/>
                </a:solidFill>
                <a:latin typeface="Akzidenz-Grotesk Pro Med" panose="02000603030000020004" pitchFamily="50" charset="0"/>
                <a:cs typeface="Tahoma"/>
              </a:rPr>
              <a:t>communities</a:t>
            </a:r>
            <a:endParaRPr sz="2400" dirty="0">
              <a:latin typeface="Akzidenz-Grotesk Pro Med" panose="02000603030000020004" pitchFamily="50" charset="0"/>
              <a:cs typeface="Tahoma"/>
            </a:endParaRPr>
          </a:p>
          <a:p>
            <a:pPr marL="12700" marR="785495">
              <a:lnSpc>
                <a:spcPts val="2300"/>
              </a:lnSpc>
            </a:pPr>
            <a:r>
              <a:rPr lang="en-US" sz="2400" spc="110" dirty="0">
                <a:solidFill>
                  <a:srgbClr val="393E53"/>
                </a:solidFill>
                <a:latin typeface="Akzidenz-Grotesk Pro Med" panose="02000603030000020004" pitchFamily="50" charset="0"/>
                <a:cs typeface="Tahoma"/>
              </a:rPr>
              <a:t>a</a:t>
            </a:r>
            <a:r>
              <a:rPr sz="2400" spc="110" dirty="0" smtClean="0">
                <a:solidFill>
                  <a:srgbClr val="393E53"/>
                </a:solidFill>
                <a:latin typeface="Akzidenz-Grotesk Pro Med" panose="02000603030000020004" pitchFamily="50" charset="0"/>
                <a:cs typeface="Tahoma"/>
              </a:rPr>
              <a:t>nd</a:t>
            </a:r>
            <a:r>
              <a:rPr lang="en-US" sz="2400" spc="110" dirty="0" smtClean="0">
                <a:solidFill>
                  <a:srgbClr val="393E53"/>
                </a:solidFill>
                <a:latin typeface="Akzidenz-Grotesk Pro Med" panose="02000603030000020004" pitchFamily="50" charset="0"/>
                <a:cs typeface="Tahoma"/>
              </a:rPr>
              <a:t> </a:t>
            </a:r>
            <a:r>
              <a:rPr sz="2400" spc="130" dirty="0" smtClean="0">
                <a:solidFill>
                  <a:srgbClr val="393E53"/>
                </a:solidFill>
                <a:latin typeface="Akzidenz-Grotesk Pro Med" panose="02000603030000020004" pitchFamily="50" charset="0"/>
                <a:cs typeface="Tahoma"/>
              </a:rPr>
              <a:t>organizations </a:t>
            </a:r>
            <a:r>
              <a:rPr sz="2400" spc="105" dirty="0">
                <a:solidFill>
                  <a:srgbClr val="393E53"/>
                </a:solidFill>
                <a:latin typeface="Akzidenz-Grotesk Pro Med" panose="02000603030000020004" pitchFamily="50" charset="0"/>
                <a:cs typeface="Tahoma"/>
              </a:rPr>
              <a:t>benefit </a:t>
            </a:r>
            <a:r>
              <a:rPr sz="2400" spc="110" dirty="0">
                <a:solidFill>
                  <a:srgbClr val="393E53"/>
                </a:solidFill>
                <a:latin typeface="Akzidenz-Grotesk Pro Med" panose="02000603030000020004" pitchFamily="50" charset="0"/>
                <a:cs typeface="Tahoma"/>
              </a:rPr>
              <a:t>from</a:t>
            </a:r>
            <a:r>
              <a:rPr sz="2400" spc="-20" dirty="0">
                <a:solidFill>
                  <a:srgbClr val="393E53"/>
                </a:solidFill>
                <a:latin typeface="Akzidenz-Grotesk Pro Med" panose="02000603030000020004" pitchFamily="50" charset="0"/>
                <a:cs typeface="Tahoma"/>
              </a:rPr>
              <a:t> </a:t>
            </a:r>
            <a:r>
              <a:rPr sz="2400" spc="65" dirty="0">
                <a:solidFill>
                  <a:srgbClr val="393E53"/>
                </a:solidFill>
                <a:latin typeface="Akzidenz-Grotesk Pro Med" panose="02000603030000020004" pitchFamily="50" charset="0"/>
                <a:cs typeface="Tahoma"/>
              </a:rPr>
              <a:t>a </a:t>
            </a:r>
            <a:r>
              <a:rPr sz="2400" spc="170" dirty="0" smtClean="0">
                <a:solidFill>
                  <a:srgbClr val="393E53"/>
                </a:solidFill>
                <a:latin typeface="Akzidenz-Grotesk Pro Med" panose="02000603030000020004" pitchFamily="50" charset="0"/>
                <a:cs typeface="Tahoma"/>
              </a:rPr>
              <a:t>sense </a:t>
            </a:r>
            <a:r>
              <a:rPr sz="2400" spc="90" dirty="0" smtClean="0">
                <a:solidFill>
                  <a:srgbClr val="393E53"/>
                </a:solidFill>
                <a:latin typeface="Akzidenz-Grotesk Pro Med" panose="02000603030000020004" pitchFamily="50" charset="0"/>
                <a:cs typeface="Tahoma"/>
              </a:rPr>
              <a:t>of</a:t>
            </a:r>
            <a:r>
              <a:rPr lang="en-US" sz="2400" spc="90" dirty="0" smtClean="0">
                <a:solidFill>
                  <a:srgbClr val="393E53"/>
                </a:solidFill>
                <a:latin typeface="Akzidenz-Grotesk Pro Med" panose="02000603030000020004" pitchFamily="50" charset="0"/>
                <a:cs typeface="Tahoma"/>
              </a:rPr>
              <a:t> </a:t>
            </a:r>
            <a:r>
              <a:rPr sz="2400" spc="135" dirty="0" smtClean="0">
                <a:solidFill>
                  <a:srgbClr val="393E53"/>
                </a:solidFill>
                <a:latin typeface="Akzidenz-Grotesk Pro Med" panose="02000603030000020004" pitchFamily="50" charset="0"/>
                <a:cs typeface="Tahoma"/>
              </a:rPr>
              <a:t>fellowship </a:t>
            </a:r>
            <a:r>
              <a:rPr sz="2400" spc="110" dirty="0">
                <a:solidFill>
                  <a:srgbClr val="393E53"/>
                </a:solidFill>
                <a:latin typeface="Akzidenz-Grotesk Pro Med" panose="02000603030000020004" pitchFamily="50" charset="0"/>
                <a:cs typeface="Tahoma"/>
              </a:rPr>
              <a:t>and </a:t>
            </a:r>
            <a:r>
              <a:rPr sz="2400" spc="130" dirty="0" smtClean="0">
                <a:solidFill>
                  <a:srgbClr val="393E53"/>
                </a:solidFill>
                <a:latin typeface="Akzidenz-Grotesk Pro Med" panose="02000603030000020004" pitchFamily="50" charset="0"/>
                <a:cs typeface="Tahoma"/>
              </a:rPr>
              <a:t>belonging</a:t>
            </a:r>
            <a:r>
              <a:rPr lang="en-US" sz="2400" spc="130" dirty="0" smtClean="0">
                <a:solidFill>
                  <a:srgbClr val="393E53"/>
                </a:solidFill>
                <a:latin typeface="Akzidenz-Grotesk Pro Med" panose="02000603030000020004" pitchFamily="50" charset="0"/>
                <a:cs typeface="Tahoma"/>
              </a:rPr>
              <a:t>.</a:t>
            </a:r>
            <a:endParaRPr sz="2400" dirty="0">
              <a:latin typeface="Akzidenz-Grotesk Pro Med" panose="02000603030000020004" pitchFamily="50" charset="0"/>
              <a:cs typeface="Tahoma"/>
            </a:endParaRPr>
          </a:p>
          <a:p>
            <a:pPr>
              <a:lnSpc>
                <a:spcPct val="100000"/>
              </a:lnSpc>
              <a:spcBef>
                <a:spcPts val="10"/>
              </a:spcBef>
            </a:pPr>
            <a:endParaRPr sz="2150" dirty="0">
              <a:latin typeface="Times New Roman"/>
              <a:cs typeface="Times New Roman"/>
            </a:endParaRPr>
          </a:p>
          <a:p>
            <a:pPr marL="727075" marR="5080">
              <a:lnSpc>
                <a:spcPts val="2000"/>
              </a:lnSpc>
            </a:pPr>
            <a:r>
              <a:rPr sz="2050" spc="30" dirty="0" smtClean="0">
                <a:solidFill>
                  <a:srgbClr val="393E53"/>
                </a:solidFill>
                <a:latin typeface="Akzidenz-Grotesk Pro Regular"/>
                <a:cs typeface="Akzidenz-Grotesk Pro Regular"/>
              </a:rPr>
              <a:t>Recogni</a:t>
            </a:r>
            <a:r>
              <a:rPr lang="en-US" sz="2050" spc="30" dirty="0" smtClean="0">
                <a:solidFill>
                  <a:srgbClr val="393E53"/>
                </a:solidFill>
                <a:latin typeface="Akzidenz-Grotesk Pro Regular"/>
                <a:cs typeface="Akzidenz-Grotesk Pro Regular"/>
              </a:rPr>
              <a:t>tion of </a:t>
            </a:r>
            <a:r>
              <a:rPr lang="en-US" sz="2050" spc="30" dirty="0" smtClean="0">
                <a:solidFill>
                  <a:srgbClr val="393E53"/>
                </a:solidFill>
                <a:latin typeface="Akzidenz-Grotesk Pro Regular"/>
                <a:cs typeface="Akzidenz-Grotesk Pro Regular"/>
              </a:rPr>
              <a:t>the</a:t>
            </a:r>
            <a:r>
              <a:rPr sz="2050" spc="30" dirty="0" smtClean="0">
                <a:solidFill>
                  <a:srgbClr val="393E53"/>
                </a:solidFill>
                <a:latin typeface="Akzidenz-Grotesk Pro Regular"/>
                <a:cs typeface="Akzidenz-Grotesk Pro Regular"/>
              </a:rPr>
              <a:t> </a:t>
            </a:r>
            <a:r>
              <a:rPr sz="2050" spc="35" dirty="0">
                <a:solidFill>
                  <a:srgbClr val="393E53"/>
                </a:solidFill>
                <a:latin typeface="Akzidenz-Grotesk Pro Regular"/>
                <a:cs typeface="Akzidenz-Grotesk Pro Regular"/>
              </a:rPr>
              <a:t>interdependence </a:t>
            </a:r>
            <a:r>
              <a:rPr sz="2050" spc="10" dirty="0">
                <a:solidFill>
                  <a:srgbClr val="393E53"/>
                </a:solidFill>
                <a:latin typeface="Akzidenz-Grotesk Pro Regular"/>
                <a:cs typeface="Akzidenz-Grotesk Pro Regular"/>
              </a:rPr>
              <a:t>of </a:t>
            </a:r>
            <a:r>
              <a:rPr sz="2050" spc="20" dirty="0">
                <a:solidFill>
                  <a:srgbClr val="393E53"/>
                </a:solidFill>
                <a:latin typeface="Akzidenz-Grotesk Pro Regular"/>
                <a:cs typeface="Akzidenz-Grotesk Pro Regular"/>
              </a:rPr>
              <a:t>its </a:t>
            </a:r>
            <a:r>
              <a:rPr sz="2050" spc="25" dirty="0" smtClean="0">
                <a:solidFill>
                  <a:srgbClr val="393E53"/>
                </a:solidFill>
                <a:latin typeface="Akzidenz-Grotesk Pro Regular"/>
                <a:cs typeface="Akzidenz-Grotesk Pro Regular"/>
              </a:rPr>
              <a:t>members </a:t>
            </a:r>
            <a:r>
              <a:rPr sz="2050" spc="-15" dirty="0">
                <a:solidFill>
                  <a:srgbClr val="393E53"/>
                </a:solidFill>
                <a:latin typeface="Akzidenz-Grotesk Pro Regular"/>
                <a:cs typeface="Akzidenz-Grotesk Pro Regular"/>
              </a:rPr>
              <a:t>- </a:t>
            </a:r>
            <a:r>
              <a:rPr sz="2050" spc="25" dirty="0">
                <a:solidFill>
                  <a:srgbClr val="393E53"/>
                </a:solidFill>
                <a:latin typeface="Akzidenz-Grotesk Pro Regular"/>
                <a:cs typeface="Akzidenz-Grotesk Pro Regular"/>
              </a:rPr>
              <a:t>people </a:t>
            </a:r>
            <a:r>
              <a:rPr sz="2050" spc="15" dirty="0">
                <a:solidFill>
                  <a:srgbClr val="393E53"/>
                </a:solidFill>
                <a:latin typeface="Akzidenz-Grotesk Pro Regular"/>
                <a:cs typeface="Akzidenz-Grotesk Pro Regular"/>
              </a:rPr>
              <a:t>may </a:t>
            </a:r>
            <a:r>
              <a:rPr sz="2050" spc="25" dirty="0">
                <a:solidFill>
                  <a:srgbClr val="393E53"/>
                </a:solidFill>
                <a:latin typeface="Akzidenz-Grotesk Pro Regular"/>
                <a:cs typeface="Akzidenz-Grotesk Pro Regular"/>
              </a:rPr>
              <a:t>have </a:t>
            </a:r>
            <a:r>
              <a:rPr sz="2050" spc="35" dirty="0">
                <a:solidFill>
                  <a:srgbClr val="393E53"/>
                </a:solidFill>
                <a:latin typeface="Akzidenz-Grotesk Pro Regular"/>
                <a:cs typeface="Akzidenz-Grotesk Pro Regular"/>
              </a:rPr>
              <a:t>different </a:t>
            </a:r>
            <a:r>
              <a:rPr sz="2050" spc="30" dirty="0" smtClean="0">
                <a:solidFill>
                  <a:srgbClr val="393E53"/>
                </a:solidFill>
                <a:latin typeface="Akzidenz-Grotesk Pro Regular"/>
                <a:cs typeface="Akzidenz-Grotesk Pro Regular"/>
              </a:rPr>
              <a:t>roles </a:t>
            </a:r>
            <a:r>
              <a:rPr sz="2050" spc="10" dirty="0">
                <a:solidFill>
                  <a:srgbClr val="393E53"/>
                </a:solidFill>
                <a:latin typeface="Akzidenz-Grotesk Pro Regular"/>
                <a:cs typeface="Akzidenz-Grotesk Pro Regular"/>
              </a:rPr>
              <a:t>in </a:t>
            </a:r>
            <a:r>
              <a:rPr sz="2050" spc="20" dirty="0">
                <a:solidFill>
                  <a:srgbClr val="393E53"/>
                </a:solidFill>
                <a:latin typeface="Akzidenz-Grotesk Pro Regular"/>
                <a:cs typeface="Akzidenz-Grotesk Pro Regular"/>
              </a:rPr>
              <a:t>the </a:t>
            </a:r>
            <a:r>
              <a:rPr sz="2050" spc="35" dirty="0">
                <a:solidFill>
                  <a:srgbClr val="393E53"/>
                </a:solidFill>
                <a:latin typeface="Akzidenz-Grotesk Pro Regular"/>
                <a:cs typeface="Akzidenz-Grotesk Pro Regular"/>
              </a:rPr>
              <a:t>organization </a:t>
            </a:r>
            <a:r>
              <a:rPr sz="2050" spc="10" dirty="0">
                <a:solidFill>
                  <a:srgbClr val="393E53"/>
                </a:solidFill>
                <a:latin typeface="Akzidenz-Grotesk Pro Regular"/>
                <a:cs typeface="Akzidenz-Grotesk Pro Regular"/>
              </a:rPr>
              <a:t>or </a:t>
            </a:r>
            <a:r>
              <a:rPr sz="2050" spc="30" dirty="0" smtClean="0">
                <a:solidFill>
                  <a:srgbClr val="393E53"/>
                </a:solidFill>
                <a:latin typeface="Akzidenz-Grotesk Pro Regular"/>
                <a:cs typeface="Akzidenz-Grotesk Pro Regular"/>
              </a:rPr>
              <a:t>community </a:t>
            </a:r>
            <a:r>
              <a:rPr sz="2050" spc="20" dirty="0">
                <a:solidFill>
                  <a:srgbClr val="393E53"/>
                </a:solidFill>
                <a:latin typeface="Akzidenz-Grotesk Pro Regular"/>
                <a:cs typeface="Akzidenz-Grotesk Pro Regular"/>
              </a:rPr>
              <a:t>but </a:t>
            </a:r>
            <a:r>
              <a:rPr sz="2050" spc="25" dirty="0">
                <a:solidFill>
                  <a:srgbClr val="393E53"/>
                </a:solidFill>
                <a:latin typeface="Akzidenz-Grotesk Pro Regular"/>
                <a:cs typeface="Akzidenz-Grotesk Pro Regular"/>
              </a:rPr>
              <a:t>they </a:t>
            </a:r>
            <a:r>
              <a:rPr sz="2050" spc="20" dirty="0">
                <a:solidFill>
                  <a:srgbClr val="393E53"/>
                </a:solidFill>
                <a:latin typeface="Akzidenz-Grotesk Pro Regular"/>
                <a:cs typeface="Akzidenz-Grotesk Pro Regular"/>
              </a:rPr>
              <a:t>are </a:t>
            </a:r>
            <a:r>
              <a:rPr sz="2050" spc="30" dirty="0">
                <a:solidFill>
                  <a:srgbClr val="393E53"/>
                </a:solidFill>
                <a:latin typeface="Akzidenz-Grotesk Pro Regular"/>
                <a:cs typeface="Akzidenz-Grotesk Pro Regular"/>
              </a:rPr>
              <a:t>valued </a:t>
            </a:r>
            <a:r>
              <a:rPr sz="2050" spc="10" dirty="0">
                <a:solidFill>
                  <a:srgbClr val="393E53"/>
                </a:solidFill>
                <a:latin typeface="Akzidenz-Grotesk Pro Regular"/>
                <a:cs typeface="Akzidenz-Grotesk Pro Regular"/>
              </a:rPr>
              <a:t>as </a:t>
            </a:r>
            <a:r>
              <a:rPr sz="2050" spc="30" dirty="0" smtClean="0">
                <a:solidFill>
                  <a:srgbClr val="393E53"/>
                </a:solidFill>
                <a:latin typeface="Akzidenz-Grotesk Pro Regular"/>
                <a:cs typeface="Akzidenz-Grotesk Pro Regular"/>
              </a:rPr>
              <a:t>unique </a:t>
            </a:r>
            <a:r>
              <a:rPr sz="2050" spc="35" dirty="0">
                <a:solidFill>
                  <a:srgbClr val="393E53"/>
                </a:solidFill>
                <a:latin typeface="Akzidenz-Grotesk Pro Regular"/>
                <a:cs typeface="Akzidenz-Grotesk Pro Regular"/>
              </a:rPr>
              <a:t>contributions </a:t>
            </a:r>
            <a:r>
              <a:rPr sz="2050" spc="25" dirty="0">
                <a:solidFill>
                  <a:srgbClr val="393E53"/>
                </a:solidFill>
                <a:latin typeface="Akzidenz-Grotesk Pro Regular"/>
                <a:cs typeface="Akzidenz-Grotesk Pro Regular"/>
              </a:rPr>
              <a:t>that </a:t>
            </a:r>
            <a:r>
              <a:rPr sz="2050" spc="30" dirty="0">
                <a:solidFill>
                  <a:srgbClr val="393E53"/>
                </a:solidFill>
                <a:latin typeface="Akzidenz-Grotesk Pro Regular"/>
                <a:cs typeface="Akzidenz-Grotesk Pro Regular"/>
              </a:rPr>
              <a:t>benefit </a:t>
            </a:r>
            <a:r>
              <a:rPr sz="2050" spc="20" dirty="0">
                <a:solidFill>
                  <a:srgbClr val="393E53"/>
                </a:solidFill>
                <a:latin typeface="Akzidenz-Grotesk Pro Regular"/>
                <a:cs typeface="Akzidenz-Grotesk Pro Regular"/>
              </a:rPr>
              <a:t>the  </a:t>
            </a:r>
            <a:r>
              <a:rPr sz="2050" spc="30" dirty="0">
                <a:solidFill>
                  <a:srgbClr val="393E53"/>
                </a:solidFill>
                <a:latin typeface="Akzidenz-Grotesk Pro Regular"/>
                <a:cs typeface="Akzidenz-Grotesk Pro Regular"/>
              </a:rPr>
              <a:t>overall</a:t>
            </a:r>
            <a:r>
              <a:rPr sz="2050" spc="70" dirty="0">
                <a:solidFill>
                  <a:srgbClr val="393E53"/>
                </a:solidFill>
                <a:latin typeface="Akzidenz-Grotesk Pro Regular"/>
                <a:cs typeface="Akzidenz-Grotesk Pro Regular"/>
              </a:rPr>
              <a:t> </a:t>
            </a:r>
            <a:r>
              <a:rPr sz="2050" spc="30" dirty="0" smtClean="0">
                <a:solidFill>
                  <a:srgbClr val="393E53"/>
                </a:solidFill>
                <a:latin typeface="Akzidenz-Grotesk Pro Regular"/>
                <a:cs typeface="Akzidenz-Grotesk Pro Regular"/>
              </a:rPr>
              <a:t>function</a:t>
            </a:r>
            <a:r>
              <a:rPr lang="en-US" sz="2050" spc="30" dirty="0" smtClean="0">
                <a:solidFill>
                  <a:srgbClr val="393E53"/>
                </a:solidFill>
                <a:latin typeface="Akzidenz-Grotesk Pro Regular"/>
                <a:cs typeface="Akzidenz-Grotesk Pro Regular"/>
              </a:rPr>
              <a:t>.</a:t>
            </a:r>
            <a:endParaRPr sz="2050" dirty="0">
              <a:latin typeface="Akzidenz-Grotesk Pro Regular"/>
              <a:cs typeface="Akzidenz-Grotesk Pro Regular"/>
            </a:endParaRPr>
          </a:p>
        </p:txBody>
      </p:sp>
      <p:sp>
        <p:nvSpPr>
          <p:cNvPr id="8" name="object 8"/>
          <p:cNvSpPr/>
          <p:nvPr/>
        </p:nvSpPr>
        <p:spPr>
          <a:xfrm>
            <a:off x="1810363" y="3510468"/>
            <a:ext cx="885190" cy="689610"/>
          </a:xfrm>
          <a:custGeom>
            <a:avLst/>
            <a:gdLst/>
            <a:ahLst/>
            <a:cxnLst/>
            <a:rect l="l" t="t" r="r" b="b"/>
            <a:pathLst>
              <a:path w="885189" h="689610">
                <a:moveTo>
                  <a:pt x="753710" y="43172"/>
                </a:moveTo>
                <a:lnTo>
                  <a:pt x="664508" y="43172"/>
                </a:lnTo>
                <a:lnTo>
                  <a:pt x="687114" y="34427"/>
                </a:lnTo>
                <a:lnTo>
                  <a:pt x="707022" y="18957"/>
                </a:lnTo>
                <a:lnTo>
                  <a:pt x="725530" y="0"/>
                </a:lnTo>
                <a:lnTo>
                  <a:pt x="753710" y="43172"/>
                </a:lnTo>
                <a:close/>
              </a:path>
              <a:path w="885189" h="689610">
                <a:moveTo>
                  <a:pt x="184545" y="215289"/>
                </a:moveTo>
                <a:lnTo>
                  <a:pt x="176992" y="211277"/>
                </a:lnTo>
                <a:lnTo>
                  <a:pt x="178057" y="201964"/>
                </a:lnTo>
                <a:lnTo>
                  <a:pt x="189458" y="186244"/>
                </a:lnTo>
                <a:lnTo>
                  <a:pt x="250995" y="140567"/>
                </a:lnTo>
                <a:lnTo>
                  <a:pt x="292575" y="118737"/>
                </a:lnTo>
                <a:lnTo>
                  <a:pt x="337134" y="98220"/>
                </a:lnTo>
                <a:lnTo>
                  <a:pt x="384150" y="79719"/>
                </a:lnTo>
                <a:lnTo>
                  <a:pt x="433103" y="63932"/>
                </a:lnTo>
                <a:lnTo>
                  <a:pt x="483476" y="51562"/>
                </a:lnTo>
                <a:lnTo>
                  <a:pt x="534746" y="43308"/>
                </a:lnTo>
                <a:lnTo>
                  <a:pt x="586396" y="39872"/>
                </a:lnTo>
                <a:lnTo>
                  <a:pt x="664508" y="43172"/>
                </a:lnTo>
                <a:lnTo>
                  <a:pt x="753710" y="43172"/>
                </a:lnTo>
                <a:lnTo>
                  <a:pt x="848233" y="187983"/>
                </a:lnTo>
                <a:lnTo>
                  <a:pt x="334503" y="187983"/>
                </a:lnTo>
                <a:lnTo>
                  <a:pt x="314697" y="190068"/>
                </a:lnTo>
                <a:lnTo>
                  <a:pt x="291491" y="194605"/>
                </a:lnTo>
                <a:lnTo>
                  <a:pt x="241744" y="206599"/>
                </a:lnTo>
                <a:lnTo>
                  <a:pt x="218638" y="211844"/>
                </a:lnTo>
                <a:lnTo>
                  <a:pt x="198999" y="215109"/>
                </a:lnTo>
                <a:lnTo>
                  <a:pt x="184545" y="215289"/>
                </a:lnTo>
                <a:close/>
              </a:path>
              <a:path w="885189" h="689610">
                <a:moveTo>
                  <a:pt x="94223" y="460137"/>
                </a:moveTo>
                <a:lnTo>
                  <a:pt x="50360" y="443582"/>
                </a:lnTo>
                <a:lnTo>
                  <a:pt x="17250" y="423053"/>
                </a:lnTo>
                <a:lnTo>
                  <a:pt x="0" y="403098"/>
                </a:lnTo>
                <a:lnTo>
                  <a:pt x="3716" y="388266"/>
                </a:lnTo>
                <a:lnTo>
                  <a:pt x="33507" y="383105"/>
                </a:lnTo>
                <a:lnTo>
                  <a:pt x="92594" y="379887"/>
                </a:lnTo>
                <a:lnTo>
                  <a:pt x="144951" y="367846"/>
                </a:lnTo>
                <a:lnTo>
                  <a:pt x="191719" y="348439"/>
                </a:lnTo>
                <a:lnTo>
                  <a:pt x="234020" y="323122"/>
                </a:lnTo>
                <a:lnTo>
                  <a:pt x="272982" y="293353"/>
                </a:lnTo>
                <a:lnTo>
                  <a:pt x="309727" y="260589"/>
                </a:lnTo>
                <a:lnTo>
                  <a:pt x="345381" y="226287"/>
                </a:lnTo>
                <a:lnTo>
                  <a:pt x="357045" y="195591"/>
                </a:lnTo>
                <a:lnTo>
                  <a:pt x="349191" y="189454"/>
                </a:lnTo>
                <a:lnTo>
                  <a:pt x="334503" y="187983"/>
                </a:lnTo>
                <a:lnTo>
                  <a:pt x="848233" y="187983"/>
                </a:lnTo>
                <a:lnTo>
                  <a:pt x="884909" y="244170"/>
                </a:lnTo>
                <a:lnTo>
                  <a:pt x="863865" y="246065"/>
                </a:lnTo>
                <a:lnTo>
                  <a:pt x="842822" y="250967"/>
                </a:lnTo>
                <a:lnTo>
                  <a:pt x="821778" y="263819"/>
                </a:lnTo>
                <a:lnTo>
                  <a:pt x="800733" y="289564"/>
                </a:lnTo>
                <a:lnTo>
                  <a:pt x="776555" y="342367"/>
                </a:lnTo>
                <a:lnTo>
                  <a:pt x="748331" y="389119"/>
                </a:lnTo>
                <a:lnTo>
                  <a:pt x="742557" y="396860"/>
                </a:lnTo>
                <a:lnTo>
                  <a:pt x="298450" y="396860"/>
                </a:lnTo>
                <a:lnTo>
                  <a:pt x="247393" y="425862"/>
                </a:lnTo>
                <a:lnTo>
                  <a:pt x="196337" y="444799"/>
                </a:lnTo>
                <a:lnTo>
                  <a:pt x="145280" y="455586"/>
                </a:lnTo>
                <a:lnTo>
                  <a:pt x="94223" y="460137"/>
                </a:lnTo>
                <a:close/>
              </a:path>
              <a:path w="885189" h="689610">
                <a:moveTo>
                  <a:pt x="347529" y="486538"/>
                </a:moveTo>
                <a:lnTo>
                  <a:pt x="117110" y="486538"/>
                </a:lnTo>
                <a:lnTo>
                  <a:pt x="166437" y="479401"/>
                </a:lnTo>
                <a:lnTo>
                  <a:pt x="213152" y="463189"/>
                </a:lnTo>
                <a:lnTo>
                  <a:pt x="257180" y="436232"/>
                </a:lnTo>
                <a:lnTo>
                  <a:pt x="298450" y="396860"/>
                </a:lnTo>
                <a:lnTo>
                  <a:pt x="742557" y="396860"/>
                </a:lnTo>
                <a:lnTo>
                  <a:pt x="716965" y="431171"/>
                </a:lnTo>
                <a:lnTo>
                  <a:pt x="683362" y="469879"/>
                </a:lnTo>
                <a:lnTo>
                  <a:pt x="669072" y="484898"/>
                </a:lnTo>
                <a:lnTo>
                  <a:pt x="350885" y="484898"/>
                </a:lnTo>
                <a:lnTo>
                  <a:pt x="347529" y="486538"/>
                </a:lnTo>
                <a:close/>
              </a:path>
              <a:path w="885189" h="689610">
                <a:moveTo>
                  <a:pt x="392934" y="588456"/>
                </a:moveTo>
                <a:lnTo>
                  <a:pt x="192467" y="588456"/>
                </a:lnTo>
                <a:lnTo>
                  <a:pt x="239790" y="580594"/>
                </a:lnTo>
                <a:lnTo>
                  <a:pt x="281319" y="560571"/>
                </a:lnTo>
                <a:lnTo>
                  <a:pt x="318027" y="528601"/>
                </a:lnTo>
                <a:lnTo>
                  <a:pt x="350885" y="484898"/>
                </a:lnTo>
                <a:lnTo>
                  <a:pt x="669072" y="484898"/>
                </a:lnTo>
                <a:lnTo>
                  <a:pt x="648427" y="506596"/>
                </a:lnTo>
                <a:lnTo>
                  <a:pt x="613066" y="542676"/>
                </a:lnTo>
                <a:lnTo>
                  <a:pt x="590886" y="561934"/>
                </a:lnTo>
                <a:lnTo>
                  <a:pt x="439198" y="561934"/>
                </a:lnTo>
                <a:lnTo>
                  <a:pt x="394114" y="587906"/>
                </a:lnTo>
                <a:lnTo>
                  <a:pt x="392934" y="588456"/>
                </a:lnTo>
                <a:close/>
              </a:path>
              <a:path w="885189" h="689610">
                <a:moveTo>
                  <a:pt x="167641" y="551933"/>
                </a:moveTo>
                <a:lnTo>
                  <a:pt x="124582" y="548175"/>
                </a:lnTo>
                <a:lnTo>
                  <a:pt x="74008" y="528341"/>
                </a:lnTo>
                <a:lnTo>
                  <a:pt x="52858" y="508507"/>
                </a:lnTo>
                <a:lnTo>
                  <a:pt x="52736" y="493031"/>
                </a:lnTo>
                <a:lnTo>
                  <a:pt x="65244" y="486273"/>
                </a:lnTo>
                <a:lnTo>
                  <a:pt x="347529" y="486538"/>
                </a:lnTo>
                <a:lnTo>
                  <a:pt x="307127" y="506287"/>
                </a:lnTo>
                <a:lnTo>
                  <a:pt x="260766" y="527149"/>
                </a:lnTo>
                <a:lnTo>
                  <a:pt x="213653" y="543644"/>
                </a:lnTo>
                <a:lnTo>
                  <a:pt x="167641" y="551933"/>
                </a:lnTo>
                <a:close/>
              </a:path>
              <a:path w="885189" h="689610">
                <a:moveTo>
                  <a:pt x="354046" y="689409"/>
                </a:moveTo>
                <a:lnTo>
                  <a:pt x="307554" y="686816"/>
                </a:lnTo>
                <a:lnTo>
                  <a:pt x="269641" y="677980"/>
                </a:lnTo>
                <a:lnTo>
                  <a:pt x="246102" y="665672"/>
                </a:lnTo>
                <a:lnTo>
                  <a:pt x="242733" y="652662"/>
                </a:lnTo>
                <a:lnTo>
                  <a:pt x="265330" y="641720"/>
                </a:lnTo>
                <a:lnTo>
                  <a:pt x="323451" y="640521"/>
                </a:lnTo>
                <a:lnTo>
                  <a:pt x="366954" y="626511"/>
                </a:lnTo>
                <a:lnTo>
                  <a:pt x="403111" y="600159"/>
                </a:lnTo>
                <a:lnTo>
                  <a:pt x="439198" y="561934"/>
                </a:lnTo>
                <a:lnTo>
                  <a:pt x="590886" y="561934"/>
                </a:lnTo>
                <a:lnTo>
                  <a:pt x="572438" y="577952"/>
                </a:lnTo>
                <a:lnTo>
                  <a:pt x="538994" y="608382"/>
                </a:lnTo>
                <a:lnTo>
                  <a:pt x="504890" y="635206"/>
                </a:lnTo>
                <a:lnTo>
                  <a:pt x="462280" y="659662"/>
                </a:lnTo>
                <a:lnTo>
                  <a:pt x="403319" y="682990"/>
                </a:lnTo>
                <a:lnTo>
                  <a:pt x="354046" y="689409"/>
                </a:lnTo>
                <a:close/>
              </a:path>
              <a:path w="885189" h="689610">
                <a:moveTo>
                  <a:pt x="201855" y="638967"/>
                </a:moveTo>
                <a:lnTo>
                  <a:pt x="160239" y="629480"/>
                </a:lnTo>
                <a:lnTo>
                  <a:pt x="130148" y="612471"/>
                </a:lnTo>
                <a:lnTo>
                  <a:pt x="120041" y="594954"/>
                </a:lnTo>
                <a:lnTo>
                  <a:pt x="138380" y="583942"/>
                </a:lnTo>
                <a:lnTo>
                  <a:pt x="192467" y="588456"/>
                </a:lnTo>
                <a:lnTo>
                  <a:pt x="392934" y="588456"/>
                </a:lnTo>
                <a:lnTo>
                  <a:pt x="345453" y="610575"/>
                </a:lnTo>
                <a:lnTo>
                  <a:pt x="295600" y="627961"/>
                </a:lnTo>
                <a:lnTo>
                  <a:pt x="246939" y="638085"/>
                </a:lnTo>
                <a:lnTo>
                  <a:pt x="201855" y="638967"/>
                </a:lnTo>
                <a:close/>
              </a:path>
            </a:pathLst>
          </a:custGeom>
          <a:solidFill>
            <a:srgbClr val="FF8080"/>
          </a:solidFill>
        </p:spPr>
        <p:txBody>
          <a:bodyPr wrap="square" lIns="0" tIns="0" rIns="0" bIns="0" rtlCol="0"/>
          <a:lstStyle/>
          <a:p>
            <a:endParaRPr dirty="0"/>
          </a:p>
        </p:txBody>
      </p:sp>
      <p:sp>
        <p:nvSpPr>
          <p:cNvPr id="9" name="object 9"/>
          <p:cNvSpPr/>
          <p:nvPr/>
        </p:nvSpPr>
        <p:spPr>
          <a:xfrm>
            <a:off x="1810363" y="3510468"/>
            <a:ext cx="885190" cy="689610"/>
          </a:xfrm>
          <a:custGeom>
            <a:avLst/>
            <a:gdLst/>
            <a:ahLst/>
            <a:cxnLst/>
            <a:rect l="l" t="t" r="r" b="b"/>
            <a:pathLst>
              <a:path w="885189" h="689610">
                <a:moveTo>
                  <a:pt x="33522" y="383105"/>
                </a:moveTo>
                <a:lnTo>
                  <a:pt x="92594" y="379887"/>
                </a:lnTo>
                <a:lnTo>
                  <a:pt x="144951" y="367846"/>
                </a:lnTo>
                <a:lnTo>
                  <a:pt x="191719" y="348439"/>
                </a:lnTo>
                <a:lnTo>
                  <a:pt x="234020" y="323122"/>
                </a:lnTo>
                <a:lnTo>
                  <a:pt x="272982" y="293353"/>
                </a:lnTo>
                <a:lnTo>
                  <a:pt x="309727" y="260589"/>
                </a:lnTo>
                <a:lnTo>
                  <a:pt x="345381" y="226287"/>
                </a:lnTo>
                <a:lnTo>
                  <a:pt x="357045" y="195591"/>
                </a:lnTo>
                <a:lnTo>
                  <a:pt x="349191" y="189454"/>
                </a:lnTo>
                <a:lnTo>
                  <a:pt x="334503" y="187983"/>
                </a:lnTo>
                <a:lnTo>
                  <a:pt x="314697" y="190068"/>
                </a:lnTo>
                <a:lnTo>
                  <a:pt x="291491" y="194605"/>
                </a:lnTo>
                <a:lnTo>
                  <a:pt x="266601" y="200484"/>
                </a:lnTo>
                <a:lnTo>
                  <a:pt x="241744" y="206599"/>
                </a:lnTo>
                <a:lnTo>
                  <a:pt x="218638" y="211844"/>
                </a:lnTo>
                <a:lnTo>
                  <a:pt x="198999" y="215109"/>
                </a:lnTo>
                <a:lnTo>
                  <a:pt x="184545" y="215289"/>
                </a:lnTo>
                <a:lnTo>
                  <a:pt x="176992" y="211277"/>
                </a:lnTo>
                <a:lnTo>
                  <a:pt x="212911" y="163010"/>
                </a:lnTo>
                <a:lnTo>
                  <a:pt x="250995" y="140567"/>
                </a:lnTo>
                <a:lnTo>
                  <a:pt x="292575" y="118737"/>
                </a:lnTo>
                <a:lnTo>
                  <a:pt x="337134" y="98220"/>
                </a:lnTo>
                <a:lnTo>
                  <a:pt x="384150" y="79719"/>
                </a:lnTo>
                <a:lnTo>
                  <a:pt x="433103" y="63932"/>
                </a:lnTo>
                <a:lnTo>
                  <a:pt x="483476" y="51562"/>
                </a:lnTo>
                <a:lnTo>
                  <a:pt x="534746" y="43308"/>
                </a:lnTo>
                <a:lnTo>
                  <a:pt x="586396" y="39872"/>
                </a:lnTo>
                <a:lnTo>
                  <a:pt x="637904" y="41954"/>
                </a:lnTo>
                <a:lnTo>
                  <a:pt x="664508" y="43172"/>
                </a:lnTo>
                <a:lnTo>
                  <a:pt x="687114" y="34427"/>
                </a:lnTo>
                <a:lnTo>
                  <a:pt x="707022" y="18957"/>
                </a:lnTo>
                <a:lnTo>
                  <a:pt x="725530" y="0"/>
                </a:lnTo>
                <a:lnTo>
                  <a:pt x="884909" y="244170"/>
                </a:lnTo>
                <a:lnTo>
                  <a:pt x="842822" y="250967"/>
                </a:lnTo>
                <a:lnTo>
                  <a:pt x="800733" y="289564"/>
                </a:lnTo>
                <a:lnTo>
                  <a:pt x="776555" y="342367"/>
                </a:lnTo>
                <a:lnTo>
                  <a:pt x="748331" y="389119"/>
                </a:lnTo>
                <a:lnTo>
                  <a:pt x="716965" y="431171"/>
                </a:lnTo>
                <a:lnTo>
                  <a:pt x="683362" y="469879"/>
                </a:lnTo>
                <a:lnTo>
                  <a:pt x="648427" y="506596"/>
                </a:lnTo>
                <a:lnTo>
                  <a:pt x="613066" y="542676"/>
                </a:lnTo>
                <a:lnTo>
                  <a:pt x="572438" y="577952"/>
                </a:lnTo>
                <a:lnTo>
                  <a:pt x="538994" y="608382"/>
                </a:lnTo>
                <a:lnTo>
                  <a:pt x="504890" y="635206"/>
                </a:lnTo>
                <a:lnTo>
                  <a:pt x="462280" y="659662"/>
                </a:lnTo>
                <a:lnTo>
                  <a:pt x="403319" y="682990"/>
                </a:lnTo>
                <a:lnTo>
                  <a:pt x="354046" y="689409"/>
                </a:lnTo>
                <a:lnTo>
                  <a:pt x="307554" y="686816"/>
                </a:lnTo>
                <a:lnTo>
                  <a:pt x="269641" y="677980"/>
                </a:lnTo>
                <a:lnTo>
                  <a:pt x="246102" y="665672"/>
                </a:lnTo>
                <a:lnTo>
                  <a:pt x="242733" y="652662"/>
                </a:lnTo>
                <a:lnTo>
                  <a:pt x="265330" y="641720"/>
                </a:lnTo>
                <a:lnTo>
                  <a:pt x="323451" y="640521"/>
                </a:lnTo>
                <a:lnTo>
                  <a:pt x="366954" y="626511"/>
                </a:lnTo>
                <a:lnTo>
                  <a:pt x="403111" y="600159"/>
                </a:lnTo>
                <a:lnTo>
                  <a:pt x="439198" y="561934"/>
                </a:lnTo>
                <a:lnTo>
                  <a:pt x="394114" y="587906"/>
                </a:lnTo>
                <a:lnTo>
                  <a:pt x="345453" y="610575"/>
                </a:lnTo>
                <a:lnTo>
                  <a:pt x="295600" y="627961"/>
                </a:lnTo>
                <a:lnTo>
                  <a:pt x="246939" y="638085"/>
                </a:lnTo>
                <a:lnTo>
                  <a:pt x="201855" y="638967"/>
                </a:lnTo>
                <a:lnTo>
                  <a:pt x="160239" y="629480"/>
                </a:lnTo>
                <a:lnTo>
                  <a:pt x="130148" y="612471"/>
                </a:lnTo>
                <a:lnTo>
                  <a:pt x="120041" y="594954"/>
                </a:lnTo>
                <a:lnTo>
                  <a:pt x="138380" y="583942"/>
                </a:lnTo>
                <a:lnTo>
                  <a:pt x="192467" y="588456"/>
                </a:lnTo>
                <a:lnTo>
                  <a:pt x="239790" y="580594"/>
                </a:lnTo>
                <a:lnTo>
                  <a:pt x="281319" y="560571"/>
                </a:lnTo>
                <a:lnTo>
                  <a:pt x="318027" y="528601"/>
                </a:lnTo>
                <a:lnTo>
                  <a:pt x="350885" y="484898"/>
                </a:lnTo>
                <a:lnTo>
                  <a:pt x="307127" y="506287"/>
                </a:lnTo>
                <a:lnTo>
                  <a:pt x="260766" y="527149"/>
                </a:lnTo>
                <a:lnTo>
                  <a:pt x="213653" y="543644"/>
                </a:lnTo>
                <a:lnTo>
                  <a:pt x="167641" y="551933"/>
                </a:lnTo>
                <a:lnTo>
                  <a:pt x="124582" y="548175"/>
                </a:lnTo>
                <a:lnTo>
                  <a:pt x="74008" y="528341"/>
                </a:lnTo>
                <a:lnTo>
                  <a:pt x="52858" y="508507"/>
                </a:lnTo>
                <a:lnTo>
                  <a:pt x="52736" y="493031"/>
                </a:lnTo>
                <a:lnTo>
                  <a:pt x="65244" y="486273"/>
                </a:lnTo>
                <a:lnTo>
                  <a:pt x="117110" y="486538"/>
                </a:lnTo>
                <a:lnTo>
                  <a:pt x="166437" y="479401"/>
                </a:lnTo>
                <a:lnTo>
                  <a:pt x="213152" y="463189"/>
                </a:lnTo>
                <a:lnTo>
                  <a:pt x="257180" y="436232"/>
                </a:lnTo>
                <a:lnTo>
                  <a:pt x="298450" y="396860"/>
                </a:lnTo>
                <a:lnTo>
                  <a:pt x="247393" y="425862"/>
                </a:lnTo>
                <a:lnTo>
                  <a:pt x="196337" y="444799"/>
                </a:lnTo>
                <a:lnTo>
                  <a:pt x="145280" y="455586"/>
                </a:lnTo>
                <a:lnTo>
                  <a:pt x="94223" y="460137"/>
                </a:lnTo>
                <a:lnTo>
                  <a:pt x="50360" y="443582"/>
                </a:lnTo>
                <a:lnTo>
                  <a:pt x="17250" y="423053"/>
                </a:lnTo>
                <a:lnTo>
                  <a:pt x="0" y="403098"/>
                </a:lnTo>
                <a:lnTo>
                  <a:pt x="3716" y="388266"/>
                </a:lnTo>
                <a:lnTo>
                  <a:pt x="33507" y="383105"/>
                </a:lnTo>
                <a:close/>
              </a:path>
            </a:pathLst>
          </a:custGeom>
          <a:ln w="14279">
            <a:solidFill>
              <a:srgbClr val="000000"/>
            </a:solidFill>
          </a:ln>
        </p:spPr>
        <p:txBody>
          <a:bodyPr wrap="square" lIns="0" tIns="0" rIns="0" bIns="0" rtlCol="0"/>
          <a:lstStyle/>
          <a:p>
            <a:endParaRPr dirty="0"/>
          </a:p>
        </p:txBody>
      </p:sp>
      <p:sp>
        <p:nvSpPr>
          <p:cNvPr id="10" name="object 10"/>
          <p:cNvSpPr/>
          <p:nvPr/>
        </p:nvSpPr>
        <p:spPr>
          <a:xfrm>
            <a:off x="2502556" y="3067353"/>
            <a:ext cx="935990" cy="838835"/>
          </a:xfrm>
          <a:custGeom>
            <a:avLst/>
            <a:gdLst/>
            <a:ahLst/>
            <a:cxnLst/>
            <a:rect l="l" t="t" r="r" b="b"/>
            <a:pathLst>
              <a:path w="935989" h="838835">
                <a:moveTo>
                  <a:pt x="0" y="420118"/>
                </a:moveTo>
                <a:lnTo>
                  <a:pt x="672261" y="0"/>
                </a:lnTo>
                <a:lnTo>
                  <a:pt x="935378" y="418414"/>
                </a:lnTo>
                <a:lnTo>
                  <a:pt x="263117" y="838532"/>
                </a:lnTo>
                <a:lnTo>
                  <a:pt x="0" y="420118"/>
                </a:lnTo>
                <a:close/>
              </a:path>
            </a:pathLst>
          </a:custGeom>
          <a:solidFill>
            <a:srgbClr val="99D1D0"/>
          </a:solidFill>
        </p:spPr>
        <p:txBody>
          <a:bodyPr wrap="square" lIns="0" tIns="0" rIns="0" bIns="0" rtlCol="0"/>
          <a:lstStyle/>
          <a:p>
            <a:endParaRPr dirty="0"/>
          </a:p>
        </p:txBody>
      </p:sp>
      <p:sp>
        <p:nvSpPr>
          <p:cNvPr id="11" name="object 11"/>
          <p:cNvSpPr/>
          <p:nvPr/>
        </p:nvSpPr>
        <p:spPr>
          <a:xfrm>
            <a:off x="2502556" y="3067353"/>
            <a:ext cx="935990" cy="838835"/>
          </a:xfrm>
          <a:custGeom>
            <a:avLst/>
            <a:gdLst/>
            <a:ahLst/>
            <a:cxnLst/>
            <a:rect l="l" t="t" r="r" b="b"/>
            <a:pathLst>
              <a:path w="935989" h="838835">
                <a:moveTo>
                  <a:pt x="0" y="420118"/>
                </a:moveTo>
                <a:lnTo>
                  <a:pt x="672261" y="0"/>
                </a:lnTo>
                <a:lnTo>
                  <a:pt x="935378" y="418414"/>
                </a:lnTo>
                <a:lnTo>
                  <a:pt x="263117" y="838532"/>
                </a:lnTo>
                <a:lnTo>
                  <a:pt x="0" y="420118"/>
                </a:lnTo>
                <a:close/>
              </a:path>
            </a:pathLst>
          </a:custGeom>
          <a:ln w="14283">
            <a:solidFill>
              <a:srgbClr val="000000"/>
            </a:solidFill>
          </a:ln>
        </p:spPr>
        <p:txBody>
          <a:bodyPr wrap="square" lIns="0" tIns="0" rIns="0" bIns="0" rtlCol="0"/>
          <a:lstStyle/>
          <a:p>
            <a:endParaRPr dirty="0"/>
          </a:p>
        </p:txBody>
      </p:sp>
      <p:sp>
        <p:nvSpPr>
          <p:cNvPr id="12" name="object 12"/>
          <p:cNvSpPr/>
          <p:nvPr/>
        </p:nvSpPr>
        <p:spPr>
          <a:xfrm>
            <a:off x="900177" y="3551472"/>
            <a:ext cx="885190" cy="689610"/>
          </a:xfrm>
          <a:custGeom>
            <a:avLst/>
            <a:gdLst/>
            <a:ahLst/>
            <a:cxnLst/>
            <a:rect l="l" t="t" r="r" b="b"/>
            <a:pathLst>
              <a:path w="885189" h="689610">
                <a:moveTo>
                  <a:pt x="530862" y="689409"/>
                </a:moveTo>
                <a:lnTo>
                  <a:pt x="481589" y="682989"/>
                </a:lnTo>
                <a:lnTo>
                  <a:pt x="422628" y="659662"/>
                </a:lnTo>
                <a:lnTo>
                  <a:pt x="380019" y="635206"/>
                </a:lnTo>
                <a:lnTo>
                  <a:pt x="345914" y="608382"/>
                </a:lnTo>
                <a:lnTo>
                  <a:pt x="312471" y="577952"/>
                </a:lnTo>
                <a:lnTo>
                  <a:pt x="271842" y="542676"/>
                </a:lnTo>
                <a:lnTo>
                  <a:pt x="236481" y="506596"/>
                </a:lnTo>
                <a:lnTo>
                  <a:pt x="201546" y="469879"/>
                </a:lnTo>
                <a:lnTo>
                  <a:pt x="167943" y="431171"/>
                </a:lnTo>
                <a:lnTo>
                  <a:pt x="136577" y="389118"/>
                </a:lnTo>
                <a:lnTo>
                  <a:pt x="108353" y="342367"/>
                </a:lnTo>
                <a:lnTo>
                  <a:pt x="84176" y="289564"/>
                </a:lnTo>
                <a:lnTo>
                  <a:pt x="63130" y="263819"/>
                </a:lnTo>
                <a:lnTo>
                  <a:pt x="42086" y="250967"/>
                </a:lnTo>
                <a:lnTo>
                  <a:pt x="21043" y="246065"/>
                </a:lnTo>
                <a:lnTo>
                  <a:pt x="0" y="244170"/>
                </a:lnTo>
                <a:lnTo>
                  <a:pt x="159378" y="0"/>
                </a:lnTo>
                <a:lnTo>
                  <a:pt x="177886" y="18957"/>
                </a:lnTo>
                <a:lnTo>
                  <a:pt x="197794" y="34427"/>
                </a:lnTo>
                <a:lnTo>
                  <a:pt x="220400" y="43172"/>
                </a:lnTo>
                <a:lnTo>
                  <a:pt x="348118" y="43172"/>
                </a:lnTo>
                <a:lnTo>
                  <a:pt x="350162" y="43308"/>
                </a:lnTo>
                <a:lnTo>
                  <a:pt x="401433" y="51562"/>
                </a:lnTo>
                <a:lnTo>
                  <a:pt x="451805" y="63932"/>
                </a:lnTo>
                <a:lnTo>
                  <a:pt x="500759" y="79719"/>
                </a:lnTo>
                <a:lnTo>
                  <a:pt x="547775" y="98220"/>
                </a:lnTo>
                <a:lnTo>
                  <a:pt x="592333" y="118737"/>
                </a:lnTo>
                <a:lnTo>
                  <a:pt x="633914" y="140567"/>
                </a:lnTo>
                <a:lnTo>
                  <a:pt x="671997" y="163010"/>
                </a:lnTo>
                <a:lnTo>
                  <a:pt x="696711" y="187982"/>
                </a:lnTo>
                <a:lnTo>
                  <a:pt x="550405" y="187982"/>
                </a:lnTo>
                <a:lnTo>
                  <a:pt x="535717" y="189454"/>
                </a:lnTo>
                <a:lnTo>
                  <a:pt x="527863" y="195591"/>
                </a:lnTo>
                <a:lnTo>
                  <a:pt x="528561" y="207499"/>
                </a:lnTo>
                <a:lnTo>
                  <a:pt x="539528" y="226287"/>
                </a:lnTo>
                <a:lnTo>
                  <a:pt x="575181" y="260589"/>
                </a:lnTo>
                <a:lnTo>
                  <a:pt x="611926" y="293353"/>
                </a:lnTo>
                <a:lnTo>
                  <a:pt x="650888" y="323122"/>
                </a:lnTo>
                <a:lnTo>
                  <a:pt x="693190" y="348438"/>
                </a:lnTo>
                <a:lnTo>
                  <a:pt x="739957" y="367846"/>
                </a:lnTo>
                <a:lnTo>
                  <a:pt x="792314" y="379887"/>
                </a:lnTo>
                <a:lnTo>
                  <a:pt x="851386" y="383105"/>
                </a:lnTo>
                <a:lnTo>
                  <a:pt x="881192" y="388266"/>
                </a:lnTo>
                <a:lnTo>
                  <a:pt x="883346" y="396860"/>
                </a:lnTo>
                <a:lnTo>
                  <a:pt x="586458" y="396860"/>
                </a:lnTo>
                <a:lnTo>
                  <a:pt x="627728" y="436232"/>
                </a:lnTo>
                <a:lnTo>
                  <a:pt x="671756" y="463189"/>
                </a:lnTo>
                <a:lnTo>
                  <a:pt x="718471" y="479401"/>
                </a:lnTo>
                <a:lnTo>
                  <a:pt x="756461" y="484898"/>
                </a:lnTo>
                <a:lnTo>
                  <a:pt x="534023" y="484898"/>
                </a:lnTo>
                <a:lnTo>
                  <a:pt x="566881" y="528601"/>
                </a:lnTo>
                <a:lnTo>
                  <a:pt x="603589" y="560571"/>
                </a:lnTo>
                <a:lnTo>
                  <a:pt x="606416" y="561934"/>
                </a:lnTo>
                <a:lnTo>
                  <a:pt x="445710" y="561934"/>
                </a:lnTo>
                <a:lnTo>
                  <a:pt x="481797" y="600159"/>
                </a:lnTo>
                <a:lnTo>
                  <a:pt x="517955" y="626511"/>
                </a:lnTo>
                <a:lnTo>
                  <a:pt x="561457" y="640521"/>
                </a:lnTo>
                <a:lnTo>
                  <a:pt x="619579" y="641720"/>
                </a:lnTo>
                <a:lnTo>
                  <a:pt x="642175" y="652662"/>
                </a:lnTo>
                <a:lnTo>
                  <a:pt x="638806" y="665672"/>
                </a:lnTo>
                <a:lnTo>
                  <a:pt x="615267" y="677980"/>
                </a:lnTo>
                <a:lnTo>
                  <a:pt x="577354" y="686815"/>
                </a:lnTo>
                <a:lnTo>
                  <a:pt x="530862" y="689409"/>
                </a:lnTo>
                <a:close/>
              </a:path>
              <a:path w="885189" h="689610">
                <a:moveTo>
                  <a:pt x="348118" y="43172"/>
                </a:moveTo>
                <a:lnTo>
                  <a:pt x="220400" y="43172"/>
                </a:lnTo>
                <a:lnTo>
                  <a:pt x="298512" y="39872"/>
                </a:lnTo>
                <a:lnTo>
                  <a:pt x="348118" y="43172"/>
                </a:lnTo>
                <a:close/>
              </a:path>
              <a:path w="885189" h="689610">
                <a:moveTo>
                  <a:pt x="700363" y="215289"/>
                </a:moveTo>
                <a:lnTo>
                  <a:pt x="685909" y="215109"/>
                </a:lnTo>
                <a:lnTo>
                  <a:pt x="666270" y="211843"/>
                </a:lnTo>
                <a:lnTo>
                  <a:pt x="643164" y="206599"/>
                </a:lnTo>
                <a:lnTo>
                  <a:pt x="593417" y="194605"/>
                </a:lnTo>
                <a:lnTo>
                  <a:pt x="570211" y="190068"/>
                </a:lnTo>
                <a:lnTo>
                  <a:pt x="550405" y="187982"/>
                </a:lnTo>
                <a:lnTo>
                  <a:pt x="696711" y="187982"/>
                </a:lnTo>
                <a:lnTo>
                  <a:pt x="706851" y="201964"/>
                </a:lnTo>
                <a:lnTo>
                  <a:pt x="707916" y="211277"/>
                </a:lnTo>
                <a:lnTo>
                  <a:pt x="700363" y="215289"/>
                </a:lnTo>
                <a:close/>
              </a:path>
              <a:path w="885189" h="689610">
                <a:moveTo>
                  <a:pt x="790685" y="460137"/>
                </a:moveTo>
                <a:lnTo>
                  <a:pt x="739628" y="455586"/>
                </a:lnTo>
                <a:lnTo>
                  <a:pt x="688571" y="444799"/>
                </a:lnTo>
                <a:lnTo>
                  <a:pt x="637515" y="425862"/>
                </a:lnTo>
                <a:lnTo>
                  <a:pt x="586458" y="396860"/>
                </a:lnTo>
                <a:lnTo>
                  <a:pt x="883346" y="396860"/>
                </a:lnTo>
                <a:lnTo>
                  <a:pt x="884909" y="403098"/>
                </a:lnTo>
                <a:lnTo>
                  <a:pt x="867658" y="423053"/>
                </a:lnTo>
                <a:lnTo>
                  <a:pt x="834548" y="443582"/>
                </a:lnTo>
                <a:lnTo>
                  <a:pt x="790685" y="460137"/>
                </a:lnTo>
                <a:close/>
              </a:path>
              <a:path w="885189" h="689610">
                <a:moveTo>
                  <a:pt x="717267" y="551933"/>
                </a:moveTo>
                <a:lnTo>
                  <a:pt x="671255" y="543644"/>
                </a:lnTo>
                <a:lnTo>
                  <a:pt x="624142" y="527149"/>
                </a:lnTo>
                <a:lnTo>
                  <a:pt x="577781" y="506287"/>
                </a:lnTo>
                <a:lnTo>
                  <a:pt x="534023" y="484898"/>
                </a:lnTo>
                <a:lnTo>
                  <a:pt x="756461" y="484898"/>
                </a:lnTo>
                <a:lnTo>
                  <a:pt x="767798" y="486538"/>
                </a:lnTo>
                <a:lnTo>
                  <a:pt x="820156" y="486538"/>
                </a:lnTo>
                <a:lnTo>
                  <a:pt x="832172" y="493031"/>
                </a:lnTo>
                <a:lnTo>
                  <a:pt x="832050" y="508507"/>
                </a:lnTo>
                <a:lnTo>
                  <a:pt x="810901" y="528341"/>
                </a:lnTo>
                <a:lnTo>
                  <a:pt x="760326" y="548175"/>
                </a:lnTo>
                <a:lnTo>
                  <a:pt x="717267" y="551933"/>
                </a:lnTo>
                <a:close/>
              </a:path>
              <a:path w="885189" h="689610">
                <a:moveTo>
                  <a:pt x="820156" y="486538"/>
                </a:moveTo>
                <a:lnTo>
                  <a:pt x="767798" y="486538"/>
                </a:lnTo>
                <a:lnTo>
                  <a:pt x="819664" y="486273"/>
                </a:lnTo>
                <a:lnTo>
                  <a:pt x="820156" y="486538"/>
                </a:lnTo>
                <a:close/>
              </a:path>
              <a:path w="885189" h="689610">
                <a:moveTo>
                  <a:pt x="683053" y="638966"/>
                </a:moveTo>
                <a:lnTo>
                  <a:pt x="637969" y="638085"/>
                </a:lnTo>
                <a:lnTo>
                  <a:pt x="589308" y="627961"/>
                </a:lnTo>
                <a:lnTo>
                  <a:pt x="539455" y="610575"/>
                </a:lnTo>
                <a:lnTo>
                  <a:pt x="490794" y="587906"/>
                </a:lnTo>
                <a:lnTo>
                  <a:pt x="445710" y="561934"/>
                </a:lnTo>
                <a:lnTo>
                  <a:pt x="606416" y="561934"/>
                </a:lnTo>
                <a:lnTo>
                  <a:pt x="645119" y="580594"/>
                </a:lnTo>
                <a:lnTo>
                  <a:pt x="692441" y="588455"/>
                </a:lnTo>
                <a:lnTo>
                  <a:pt x="754045" y="588455"/>
                </a:lnTo>
                <a:lnTo>
                  <a:pt x="764867" y="594954"/>
                </a:lnTo>
                <a:lnTo>
                  <a:pt x="754761" y="612471"/>
                </a:lnTo>
                <a:lnTo>
                  <a:pt x="724669" y="629480"/>
                </a:lnTo>
                <a:lnTo>
                  <a:pt x="683053" y="638966"/>
                </a:lnTo>
                <a:close/>
              </a:path>
              <a:path w="885189" h="689610">
                <a:moveTo>
                  <a:pt x="754045" y="588455"/>
                </a:moveTo>
                <a:lnTo>
                  <a:pt x="692441" y="588455"/>
                </a:lnTo>
                <a:lnTo>
                  <a:pt x="746528" y="583942"/>
                </a:lnTo>
                <a:lnTo>
                  <a:pt x="754045" y="588455"/>
                </a:lnTo>
                <a:close/>
              </a:path>
            </a:pathLst>
          </a:custGeom>
          <a:solidFill>
            <a:srgbClr val="800000"/>
          </a:solidFill>
        </p:spPr>
        <p:txBody>
          <a:bodyPr wrap="square" lIns="0" tIns="0" rIns="0" bIns="0" rtlCol="0"/>
          <a:lstStyle/>
          <a:p>
            <a:endParaRPr dirty="0"/>
          </a:p>
        </p:txBody>
      </p:sp>
      <p:sp>
        <p:nvSpPr>
          <p:cNvPr id="13" name="object 13"/>
          <p:cNvSpPr/>
          <p:nvPr/>
        </p:nvSpPr>
        <p:spPr>
          <a:xfrm>
            <a:off x="900177" y="3551472"/>
            <a:ext cx="885190" cy="689610"/>
          </a:xfrm>
          <a:custGeom>
            <a:avLst/>
            <a:gdLst/>
            <a:ahLst/>
            <a:cxnLst/>
            <a:rect l="l" t="t" r="r" b="b"/>
            <a:pathLst>
              <a:path w="885189" h="689610">
                <a:moveTo>
                  <a:pt x="851386" y="383105"/>
                </a:moveTo>
                <a:lnTo>
                  <a:pt x="792314" y="379887"/>
                </a:lnTo>
                <a:lnTo>
                  <a:pt x="739957" y="367846"/>
                </a:lnTo>
                <a:lnTo>
                  <a:pt x="693190" y="348438"/>
                </a:lnTo>
                <a:lnTo>
                  <a:pt x="650888" y="323122"/>
                </a:lnTo>
                <a:lnTo>
                  <a:pt x="611926" y="293353"/>
                </a:lnTo>
                <a:lnTo>
                  <a:pt x="575181" y="260589"/>
                </a:lnTo>
                <a:lnTo>
                  <a:pt x="539528" y="226287"/>
                </a:lnTo>
                <a:lnTo>
                  <a:pt x="527863" y="195591"/>
                </a:lnTo>
                <a:lnTo>
                  <a:pt x="535717" y="189454"/>
                </a:lnTo>
                <a:lnTo>
                  <a:pt x="550405" y="187982"/>
                </a:lnTo>
                <a:lnTo>
                  <a:pt x="570211" y="190068"/>
                </a:lnTo>
                <a:lnTo>
                  <a:pt x="593417" y="194605"/>
                </a:lnTo>
                <a:lnTo>
                  <a:pt x="618307" y="200484"/>
                </a:lnTo>
                <a:lnTo>
                  <a:pt x="643164" y="206599"/>
                </a:lnTo>
                <a:lnTo>
                  <a:pt x="666270" y="211843"/>
                </a:lnTo>
                <a:lnTo>
                  <a:pt x="685909" y="215109"/>
                </a:lnTo>
                <a:lnTo>
                  <a:pt x="700363" y="215289"/>
                </a:lnTo>
                <a:lnTo>
                  <a:pt x="707916" y="211277"/>
                </a:lnTo>
                <a:lnTo>
                  <a:pt x="671997" y="163010"/>
                </a:lnTo>
                <a:lnTo>
                  <a:pt x="633914" y="140567"/>
                </a:lnTo>
                <a:lnTo>
                  <a:pt x="592333" y="118737"/>
                </a:lnTo>
                <a:lnTo>
                  <a:pt x="547775" y="98220"/>
                </a:lnTo>
                <a:lnTo>
                  <a:pt x="500759" y="79719"/>
                </a:lnTo>
                <a:lnTo>
                  <a:pt x="451805" y="63932"/>
                </a:lnTo>
                <a:lnTo>
                  <a:pt x="401433" y="51562"/>
                </a:lnTo>
                <a:lnTo>
                  <a:pt x="350162" y="43308"/>
                </a:lnTo>
                <a:lnTo>
                  <a:pt x="298512" y="39872"/>
                </a:lnTo>
                <a:lnTo>
                  <a:pt x="247004" y="41954"/>
                </a:lnTo>
                <a:lnTo>
                  <a:pt x="220400" y="43172"/>
                </a:lnTo>
                <a:lnTo>
                  <a:pt x="197794" y="34427"/>
                </a:lnTo>
                <a:lnTo>
                  <a:pt x="177886" y="18957"/>
                </a:lnTo>
                <a:lnTo>
                  <a:pt x="159378" y="0"/>
                </a:lnTo>
                <a:lnTo>
                  <a:pt x="0" y="244170"/>
                </a:lnTo>
                <a:lnTo>
                  <a:pt x="42086" y="250967"/>
                </a:lnTo>
                <a:lnTo>
                  <a:pt x="84176" y="289564"/>
                </a:lnTo>
                <a:lnTo>
                  <a:pt x="108353" y="342367"/>
                </a:lnTo>
                <a:lnTo>
                  <a:pt x="136577" y="389118"/>
                </a:lnTo>
                <a:lnTo>
                  <a:pt x="167943" y="431171"/>
                </a:lnTo>
                <a:lnTo>
                  <a:pt x="201546" y="469879"/>
                </a:lnTo>
                <a:lnTo>
                  <a:pt x="236481" y="506596"/>
                </a:lnTo>
                <a:lnTo>
                  <a:pt x="271842" y="542676"/>
                </a:lnTo>
                <a:lnTo>
                  <a:pt x="312471" y="577952"/>
                </a:lnTo>
                <a:lnTo>
                  <a:pt x="345914" y="608382"/>
                </a:lnTo>
                <a:lnTo>
                  <a:pt x="380019" y="635206"/>
                </a:lnTo>
                <a:lnTo>
                  <a:pt x="422628" y="659662"/>
                </a:lnTo>
                <a:lnTo>
                  <a:pt x="481589" y="682989"/>
                </a:lnTo>
                <a:lnTo>
                  <a:pt x="530862" y="689409"/>
                </a:lnTo>
                <a:lnTo>
                  <a:pt x="577354" y="686815"/>
                </a:lnTo>
                <a:lnTo>
                  <a:pt x="615267" y="677980"/>
                </a:lnTo>
                <a:lnTo>
                  <a:pt x="638806" y="665672"/>
                </a:lnTo>
                <a:lnTo>
                  <a:pt x="642175" y="652662"/>
                </a:lnTo>
                <a:lnTo>
                  <a:pt x="619579" y="641720"/>
                </a:lnTo>
                <a:lnTo>
                  <a:pt x="561457" y="640521"/>
                </a:lnTo>
                <a:lnTo>
                  <a:pt x="517955" y="626511"/>
                </a:lnTo>
                <a:lnTo>
                  <a:pt x="481797" y="600159"/>
                </a:lnTo>
                <a:lnTo>
                  <a:pt x="445710" y="561934"/>
                </a:lnTo>
                <a:lnTo>
                  <a:pt x="490794" y="587906"/>
                </a:lnTo>
                <a:lnTo>
                  <a:pt x="539455" y="610575"/>
                </a:lnTo>
                <a:lnTo>
                  <a:pt x="589308" y="627961"/>
                </a:lnTo>
                <a:lnTo>
                  <a:pt x="637969" y="638085"/>
                </a:lnTo>
                <a:lnTo>
                  <a:pt x="683053" y="638966"/>
                </a:lnTo>
                <a:lnTo>
                  <a:pt x="724669" y="629480"/>
                </a:lnTo>
                <a:lnTo>
                  <a:pt x="754761" y="612471"/>
                </a:lnTo>
                <a:lnTo>
                  <a:pt x="764867" y="594954"/>
                </a:lnTo>
                <a:lnTo>
                  <a:pt x="746528" y="583942"/>
                </a:lnTo>
                <a:lnTo>
                  <a:pt x="692441" y="588455"/>
                </a:lnTo>
                <a:lnTo>
                  <a:pt x="645119" y="580594"/>
                </a:lnTo>
                <a:lnTo>
                  <a:pt x="603589" y="560571"/>
                </a:lnTo>
                <a:lnTo>
                  <a:pt x="566881" y="528601"/>
                </a:lnTo>
                <a:lnTo>
                  <a:pt x="534023" y="484898"/>
                </a:lnTo>
                <a:lnTo>
                  <a:pt x="577781" y="506287"/>
                </a:lnTo>
                <a:lnTo>
                  <a:pt x="624142" y="527149"/>
                </a:lnTo>
                <a:lnTo>
                  <a:pt x="671255" y="543644"/>
                </a:lnTo>
                <a:lnTo>
                  <a:pt x="717267" y="551933"/>
                </a:lnTo>
                <a:lnTo>
                  <a:pt x="760326" y="548175"/>
                </a:lnTo>
                <a:lnTo>
                  <a:pt x="810901" y="528341"/>
                </a:lnTo>
                <a:lnTo>
                  <a:pt x="832050" y="508507"/>
                </a:lnTo>
                <a:lnTo>
                  <a:pt x="832172" y="493031"/>
                </a:lnTo>
                <a:lnTo>
                  <a:pt x="819664" y="486273"/>
                </a:lnTo>
                <a:lnTo>
                  <a:pt x="767798" y="486538"/>
                </a:lnTo>
                <a:lnTo>
                  <a:pt x="718471" y="479401"/>
                </a:lnTo>
                <a:lnTo>
                  <a:pt x="671756" y="463189"/>
                </a:lnTo>
                <a:lnTo>
                  <a:pt x="627728" y="436232"/>
                </a:lnTo>
                <a:lnTo>
                  <a:pt x="586458" y="396860"/>
                </a:lnTo>
                <a:lnTo>
                  <a:pt x="637515" y="425862"/>
                </a:lnTo>
                <a:lnTo>
                  <a:pt x="688571" y="444799"/>
                </a:lnTo>
                <a:lnTo>
                  <a:pt x="739628" y="455586"/>
                </a:lnTo>
                <a:lnTo>
                  <a:pt x="790685" y="460137"/>
                </a:lnTo>
                <a:lnTo>
                  <a:pt x="834548" y="443582"/>
                </a:lnTo>
                <a:lnTo>
                  <a:pt x="867658" y="423053"/>
                </a:lnTo>
                <a:lnTo>
                  <a:pt x="884909" y="403098"/>
                </a:lnTo>
                <a:lnTo>
                  <a:pt x="881192" y="388266"/>
                </a:lnTo>
                <a:lnTo>
                  <a:pt x="851402" y="383105"/>
                </a:lnTo>
                <a:close/>
              </a:path>
            </a:pathLst>
          </a:custGeom>
          <a:ln w="14279">
            <a:solidFill>
              <a:srgbClr val="000000"/>
            </a:solidFill>
          </a:ln>
        </p:spPr>
        <p:txBody>
          <a:bodyPr wrap="square" lIns="0" tIns="0" rIns="0" bIns="0" rtlCol="0"/>
          <a:lstStyle/>
          <a:p>
            <a:endParaRPr dirty="0"/>
          </a:p>
        </p:txBody>
      </p:sp>
      <p:sp>
        <p:nvSpPr>
          <p:cNvPr id="14" name="object 14"/>
          <p:cNvSpPr/>
          <p:nvPr/>
        </p:nvSpPr>
        <p:spPr>
          <a:xfrm>
            <a:off x="172034" y="3100001"/>
            <a:ext cx="935990" cy="838835"/>
          </a:xfrm>
          <a:custGeom>
            <a:avLst/>
            <a:gdLst/>
            <a:ahLst/>
            <a:cxnLst/>
            <a:rect l="l" t="t" r="r" b="b"/>
            <a:pathLst>
              <a:path w="935990" h="838835">
                <a:moveTo>
                  <a:pt x="935380" y="420120"/>
                </a:moveTo>
                <a:lnTo>
                  <a:pt x="263118" y="0"/>
                </a:lnTo>
                <a:lnTo>
                  <a:pt x="0" y="418414"/>
                </a:lnTo>
                <a:lnTo>
                  <a:pt x="672261" y="838534"/>
                </a:lnTo>
                <a:lnTo>
                  <a:pt x="935380" y="420120"/>
                </a:lnTo>
                <a:close/>
              </a:path>
            </a:pathLst>
          </a:custGeom>
          <a:solidFill>
            <a:srgbClr val="393E53"/>
          </a:solidFill>
        </p:spPr>
        <p:txBody>
          <a:bodyPr wrap="square" lIns="0" tIns="0" rIns="0" bIns="0" rtlCol="0"/>
          <a:lstStyle/>
          <a:p>
            <a:endParaRPr dirty="0"/>
          </a:p>
        </p:txBody>
      </p:sp>
      <p:sp>
        <p:nvSpPr>
          <p:cNvPr id="15" name="object 15"/>
          <p:cNvSpPr/>
          <p:nvPr/>
        </p:nvSpPr>
        <p:spPr>
          <a:xfrm>
            <a:off x="172034" y="3100001"/>
            <a:ext cx="935990" cy="838835"/>
          </a:xfrm>
          <a:custGeom>
            <a:avLst/>
            <a:gdLst/>
            <a:ahLst/>
            <a:cxnLst/>
            <a:rect l="l" t="t" r="r" b="b"/>
            <a:pathLst>
              <a:path w="935990" h="838835">
                <a:moveTo>
                  <a:pt x="935380" y="420120"/>
                </a:moveTo>
                <a:lnTo>
                  <a:pt x="263118" y="0"/>
                </a:lnTo>
                <a:lnTo>
                  <a:pt x="0" y="418414"/>
                </a:lnTo>
                <a:lnTo>
                  <a:pt x="672261" y="838534"/>
                </a:lnTo>
                <a:lnTo>
                  <a:pt x="935380" y="420120"/>
                </a:lnTo>
                <a:close/>
              </a:path>
            </a:pathLst>
          </a:custGeom>
          <a:ln w="14283">
            <a:solidFill>
              <a:srgbClr val="000000"/>
            </a:solidFill>
          </a:ln>
        </p:spPr>
        <p:txBody>
          <a:bodyPr wrap="square" lIns="0" tIns="0" rIns="0" bIns="0" rtlCol="0"/>
          <a:lstStyle/>
          <a:p>
            <a:endParaRPr dirty="0"/>
          </a:p>
        </p:txBody>
      </p:sp>
      <p:grpSp>
        <p:nvGrpSpPr>
          <p:cNvPr id="37" name="Group 36"/>
          <p:cNvGrpSpPr/>
          <p:nvPr/>
        </p:nvGrpSpPr>
        <p:grpSpPr>
          <a:xfrm>
            <a:off x="4130739" y="4326258"/>
            <a:ext cx="556895" cy="325120"/>
            <a:chOff x="4019126" y="4066518"/>
            <a:chExt cx="556895" cy="325120"/>
          </a:xfrm>
        </p:grpSpPr>
        <p:sp>
          <p:nvSpPr>
            <p:cNvPr id="16" name="object 16"/>
            <p:cNvSpPr/>
            <p:nvPr/>
          </p:nvSpPr>
          <p:spPr>
            <a:xfrm>
              <a:off x="4019126" y="4066518"/>
              <a:ext cx="556895" cy="325120"/>
            </a:xfrm>
            <a:custGeom>
              <a:avLst/>
              <a:gdLst/>
              <a:ahLst/>
              <a:cxnLst/>
              <a:rect l="l" t="t" r="r" b="b"/>
              <a:pathLst>
                <a:path w="556895" h="325120">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5" h="325120">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17" name="object 17"/>
            <p:cNvSpPr/>
            <p:nvPr/>
          </p:nvSpPr>
          <p:spPr>
            <a:xfrm>
              <a:off x="4022811" y="4156172"/>
              <a:ext cx="25400" cy="53340"/>
            </a:xfrm>
            <a:custGeom>
              <a:avLst/>
              <a:gdLst/>
              <a:ahLst/>
              <a:cxnLst/>
              <a:rect l="l" t="t" r="r" b="b"/>
              <a:pathLst>
                <a:path w="25400" h="53339">
                  <a:moveTo>
                    <a:pt x="0" y="52899"/>
                  </a:moveTo>
                  <a:lnTo>
                    <a:pt x="0" y="35800"/>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18" name="object 18"/>
            <p:cNvSpPr/>
            <p:nvPr/>
          </p:nvSpPr>
          <p:spPr>
            <a:xfrm>
              <a:off x="4022810" y="4156172"/>
              <a:ext cx="53975" cy="112395"/>
            </a:xfrm>
            <a:custGeom>
              <a:avLst/>
              <a:gdLst/>
              <a:ahLst/>
              <a:cxnLst/>
              <a:rect l="l" t="t" r="r" b="b"/>
              <a:pathLst>
                <a:path w="53975" h="112395">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19" name="object 19"/>
            <p:cNvSpPr/>
            <p:nvPr/>
          </p:nvSpPr>
          <p:spPr>
            <a:xfrm>
              <a:off x="4028668"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0" name="object 20"/>
            <p:cNvSpPr/>
            <p:nvPr/>
          </p:nvSpPr>
          <p:spPr>
            <a:xfrm>
              <a:off x="4057116"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1" name="object 21"/>
            <p:cNvSpPr/>
            <p:nvPr/>
          </p:nvSpPr>
          <p:spPr>
            <a:xfrm>
              <a:off x="4085561"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2" name="object 22"/>
            <p:cNvSpPr/>
            <p:nvPr/>
          </p:nvSpPr>
          <p:spPr>
            <a:xfrm>
              <a:off x="4114010"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3" name="object 23"/>
            <p:cNvSpPr/>
            <p:nvPr/>
          </p:nvSpPr>
          <p:spPr>
            <a:xfrm>
              <a:off x="4142459"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4" name="object 24"/>
            <p:cNvSpPr/>
            <p:nvPr/>
          </p:nvSpPr>
          <p:spPr>
            <a:xfrm>
              <a:off x="4170904"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25" name="object 25"/>
            <p:cNvSpPr/>
            <p:nvPr/>
          </p:nvSpPr>
          <p:spPr>
            <a:xfrm>
              <a:off x="4199352" y="40742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26" name="object 26"/>
            <p:cNvSpPr/>
            <p:nvPr/>
          </p:nvSpPr>
          <p:spPr>
            <a:xfrm>
              <a:off x="4227803" y="4087124"/>
              <a:ext cx="107950" cy="212090"/>
            </a:xfrm>
            <a:custGeom>
              <a:avLst/>
              <a:gdLst/>
              <a:ahLst/>
              <a:cxnLst/>
              <a:rect l="l" t="t" r="r" b="b"/>
              <a:pathLst>
                <a:path w="107950" h="212089">
                  <a:moveTo>
                    <a:pt x="0" y="211595"/>
                  </a:moveTo>
                  <a:lnTo>
                    <a:pt x="68152" y="69048"/>
                  </a:lnTo>
                  <a:lnTo>
                    <a:pt x="69724" y="69048"/>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27" name="object 27"/>
            <p:cNvSpPr/>
            <p:nvPr/>
          </p:nvSpPr>
          <p:spPr>
            <a:xfrm>
              <a:off x="4256249" y="4099992"/>
              <a:ext cx="101600" cy="198755"/>
            </a:xfrm>
            <a:custGeom>
              <a:avLst/>
              <a:gdLst/>
              <a:ahLst/>
              <a:cxnLst/>
              <a:rect l="l" t="t" r="r" b="b"/>
              <a:pathLst>
                <a:path w="101600" h="198754">
                  <a:moveTo>
                    <a:pt x="0" y="198727"/>
                  </a:moveTo>
                  <a:lnTo>
                    <a:pt x="95012" y="0"/>
                  </a:lnTo>
                  <a:lnTo>
                    <a:pt x="101418" y="3697"/>
                  </a:lnTo>
                  <a:lnTo>
                    <a:pt x="8174" y="198727"/>
                  </a:lnTo>
                  <a:lnTo>
                    <a:pt x="0" y="198727"/>
                  </a:lnTo>
                  <a:close/>
                </a:path>
              </a:pathLst>
            </a:custGeom>
            <a:solidFill>
              <a:srgbClr val="99D1D0"/>
            </a:solidFill>
          </p:spPr>
          <p:txBody>
            <a:bodyPr wrap="square" lIns="0" tIns="0" rIns="0" bIns="0" rtlCol="0"/>
            <a:lstStyle/>
            <a:p>
              <a:endParaRPr dirty="0"/>
            </a:p>
          </p:txBody>
        </p:sp>
        <p:sp>
          <p:nvSpPr>
            <p:cNvPr id="28" name="object 28"/>
            <p:cNvSpPr/>
            <p:nvPr/>
          </p:nvSpPr>
          <p:spPr>
            <a:xfrm>
              <a:off x="4284695" y="4112860"/>
              <a:ext cx="95885" cy="186055"/>
            </a:xfrm>
            <a:custGeom>
              <a:avLst/>
              <a:gdLst/>
              <a:ahLst/>
              <a:cxnLst/>
              <a:rect l="l" t="t" r="r" b="b"/>
              <a:pathLst>
                <a:path w="95885" h="186054">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29" name="object 29"/>
            <p:cNvSpPr/>
            <p:nvPr/>
          </p:nvSpPr>
          <p:spPr>
            <a:xfrm>
              <a:off x="4297528" y="41257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30" name="object 30"/>
            <p:cNvSpPr/>
            <p:nvPr/>
          </p:nvSpPr>
          <p:spPr>
            <a:xfrm>
              <a:off x="4301773" y="4138602"/>
              <a:ext cx="123189" cy="244475"/>
            </a:xfrm>
            <a:custGeom>
              <a:avLst/>
              <a:gdLst/>
              <a:ahLst/>
              <a:cxnLst/>
              <a:rect l="l" t="t" r="r" b="b"/>
              <a:pathLst>
                <a:path w="123189"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dirty="0"/>
            </a:p>
          </p:txBody>
        </p:sp>
        <p:sp>
          <p:nvSpPr>
            <p:cNvPr id="31" name="object 31"/>
            <p:cNvSpPr/>
            <p:nvPr/>
          </p:nvSpPr>
          <p:spPr>
            <a:xfrm>
              <a:off x="4340110" y="4151471"/>
              <a:ext cx="107314" cy="210185"/>
            </a:xfrm>
            <a:custGeom>
              <a:avLst/>
              <a:gdLst/>
              <a:ahLst/>
              <a:cxnLst/>
              <a:rect l="l" t="t" r="r" b="b"/>
              <a:pathLst>
                <a:path w="107314" h="210185">
                  <a:moveTo>
                    <a:pt x="0" y="209868"/>
                  </a:moveTo>
                  <a:lnTo>
                    <a:pt x="100338" y="0"/>
                  </a:lnTo>
                  <a:lnTo>
                    <a:pt x="106744" y="3697"/>
                  </a:lnTo>
                  <a:lnTo>
                    <a:pt x="11289" y="203352"/>
                  </a:lnTo>
                  <a:lnTo>
                    <a:pt x="0" y="209868"/>
                  </a:lnTo>
                  <a:close/>
                </a:path>
              </a:pathLst>
            </a:custGeom>
            <a:solidFill>
              <a:srgbClr val="99D1D0"/>
            </a:solidFill>
          </p:spPr>
          <p:txBody>
            <a:bodyPr wrap="square" lIns="0" tIns="0" rIns="0" bIns="0" rtlCol="0"/>
            <a:lstStyle/>
            <a:p>
              <a:endParaRPr dirty="0"/>
            </a:p>
          </p:txBody>
        </p:sp>
        <p:sp>
          <p:nvSpPr>
            <p:cNvPr id="32" name="object 32"/>
            <p:cNvSpPr/>
            <p:nvPr/>
          </p:nvSpPr>
          <p:spPr>
            <a:xfrm>
              <a:off x="4379400" y="41643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33" name="object 33"/>
            <p:cNvSpPr/>
            <p:nvPr/>
          </p:nvSpPr>
          <p:spPr>
            <a:xfrm>
              <a:off x="4418693" y="41772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dirty="0"/>
            </a:p>
          </p:txBody>
        </p:sp>
        <p:sp>
          <p:nvSpPr>
            <p:cNvPr id="34" name="object 34"/>
            <p:cNvSpPr/>
            <p:nvPr/>
          </p:nvSpPr>
          <p:spPr>
            <a:xfrm>
              <a:off x="4457979" y="4190077"/>
              <a:ext cx="55880" cy="103505"/>
            </a:xfrm>
            <a:custGeom>
              <a:avLst/>
              <a:gdLst/>
              <a:ahLst/>
              <a:cxnLst/>
              <a:rect l="l" t="t" r="r" b="b"/>
              <a:pathLst>
                <a:path w="55879" h="103504">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35" name="object 35"/>
            <p:cNvSpPr/>
            <p:nvPr/>
          </p:nvSpPr>
          <p:spPr>
            <a:xfrm>
              <a:off x="4497266" y="4202944"/>
              <a:ext cx="39370" cy="67945"/>
            </a:xfrm>
            <a:custGeom>
              <a:avLst/>
              <a:gdLst/>
              <a:ahLst/>
              <a:cxnLst/>
              <a:rect l="l" t="t" r="r" b="b"/>
              <a:pathLst>
                <a:path w="39370" h="67945">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36" name="object 36"/>
            <p:cNvSpPr/>
            <p:nvPr/>
          </p:nvSpPr>
          <p:spPr>
            <a:xfrm>
              <a:off x="4536556" y="4215813"/>
              <a:ext cx="22225" cy="32384"/>
            </a:xfrm>
            <a:custGeom>
              <a:avLst/>
              <a:gdLst/>
              <a:ahLst/>
              <a:cxnLst/>
              <a:rect l="l" t="t" r="r" b="b"/>
              <a:pathLst>
                <a:path w="22225" h="32385">
                  <a:moveTo>
                    <a:pt x="0" y="32137"/>
                  </a:moveTo>
                  <a:lnTo>
                    <a:pt x="15364"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object 4"/>
          <p:cNvSpPr/>
          <p:nvPr/>
        </p:nvSpPr>
        <p:spPr>
          <a:xfrm>
            <a:off x="418676" y="2266293"/>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5" name="object 5"/>
          <p:cNvSpPr/>
          <p:nvPr/>
        </p:nvSpPr>
        <p:spPr>
          <a:xfrm>
            <a:off x="422360" y="2355947"/>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6" name="object 6"/>
          <p:cNvSpPr/>
          <p:nvPr/>
        </p:nvSpPr>
        <p:spPr>
          <a:xfrm>
            <a:off x="422360" y="2355947"/>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7" name="object 7"/>
          <p:cNvSpPr/>
          <p:nvPr/>
        </p:nvSpPr>
        <p:spPr>
          <a:xfrm>
            <a:off x="428218"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8" name="object 8"/>
          <p:cNvSpPr/>
          <p:nvPr/>
        </p:nvSpPr>
        <p:spPr>
          <a:xfrm>
            <a:off x="456666"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9" name="object 9"/>
          <p:cNvSpPr/>
          <p:nvPr/>
        </p:nvSpPr>
        <p:spPr>
          <a:xfrm>
            <a:off x="485111"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0" name="object 10"/>
          <p:cNvSpPr/>
          <p:nvPr/>
        </p:nvSpPr>
        <p:spPr>
          <a:xfrm>
            <a:off x="513560"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1" name="object 11"/>
          <p:cNvSpPr/>
          <p:nvPr/>
        </p:nvSpPr>
        <p:spPr>
          <a:xfrm>
            <a:off x="542008"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2" name="object 12"/>
          <p:cNvSpPr/>
          <p:nvPr/>
        </p:nvSpPr>
        <p:spPr>
          <a:xfrm>
            <a:off x="570453" y="2355947"/>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13" name="object 13"/>
          <p:cNvSpPr/>
          <p:nvPr/>
        </p:nvSpPr>
        <p:spPr>
          <a:xfrm>
            <a:off x="598902" y="2274029"/>
            <a:ext cx="114300" cy="224790"/>
          </a:xfrm>
          <a:custGeom>
            <a:avLst/>
            <a:gdLst/>
            <a:ahLst/>
            <a:cxnLst/>
            <a:rect l="l" t="t" r="r" b="b"/>
            <a:pathLst>
              <a:path w="114300" h="224789">
                <a:moveTo>
                  <a:pt x="98175" y="36220"/>
                </a:moveTo>
                <a:lnTo>
                  <a:pt x="98175" y="19121"/>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14" name="object 14"/>
          <p:cNvSpPr/>
          <p:nvPr/>
        </p:nvSpPr>
        <p:spPr>
          <a:xfrm>
            <a:off x="627353" y="2286899"/>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15" name="object 15"/>
          <p:cNvSpPr/>
          <p:nvPr/>
        </p:nvSpPr>
        <p:spPr>
          <a:xfrm>
            <a:off x="655799" y="2299767"/>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dirty="0"/>
          </a:p>
        </p:txBody>
      </p:sp>
      <p:sp>
        <p:nvSpPr>
          <p:cNvPr id="16" name="object 16"/>
          <p:cNvSpPr/>
          <p:nvPr/>
        </p:nvSpPr>
        <p:spPr>
          <a:xfrm>
            <a:off x="684244" y="2312635"/>
            <a:ext cx="95885" cy="186055"/>
          </a:xfrm>
          <a:custGeom>
            <a:avLst/>
            <a:gdLst/>
            <a:ahLst/>
            <a:cxnLst/>
            <a:rect l="l" t="t" r="r" b="b"/>
            <a:pathLst>
              <a:path w="95884" h="186055">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17" name="object 17"/>
          <p:cNvSpPr/>
          <p:nvPr/>
        </p:nvSpPr>
        <p:spPr>
          <a:xfrm>
            <a:off x="697078" y="2325503"/>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18" name="object 18"/>
          <p:cNvSpPr/>
          <p:nvPr/>
        </p:nvSpPr>
        <p:spPr>
          <a:xfrm>
            <a:off x="701322" y="2338377"/>
            <a:ext cx="123189" cy="244475"/>
          </a:xfrm>
          <a:custGeom>
            <a:avLst/>
            <a:gdLst/>
            <a:ahLst/>
            <a:cxnLst/>
            <a:rect l="l" t="t" r="r" b="b"/>
            <a:pathLst>
              <a:path w="123190" h="244475">
                <a:moveTo>
                  <a:pt x="1365" y="244078"/>
                </a:moveTo>
                <a:lnTo>
                  <a:pt x="0" y="243420"/>
                </a:lnTo>
                <a:lnTo>
                  <a:pt x="116380" y="0"/>
                </a:lnTo>
                <a:lnTo>
                  <a:pt x="122786" y="3697"/>
                </a:lnTo>
                <a:lnTo>
                  <a:pt x="10334" y="238901"/>
                </a:lnTo>
                <a:lnTo>
                  <a:pt x="1365" y="244078"/>
                </a:lnTo>
                <a:close/>
              </a:path>
            </a:pathLst>
          </a:custGeom>
          <a:solidFill>
            <a:srgbClr val="99D1D0"/>
          </a:solidFill>
        </p:spPr>
        <p:txBody>
          <a:bodyPr wrap="square" lIns="0" tIns="0" rIns="0" bIns="0" rtlCol="0"/>
          <a:lstStyle/>
          <a:p>
            <a:endParaRPr dirty="0"/>
          </a:p>
        </p:txBody>
      </p:sp>
      <p:sp>
        <p:nvSpPr>
          <p:cNvPr id="19" name="object 19"/>
          <p:cNvSpPr/>
          <p:nvPr/>
        </p:nvSpPr>
        <p:spPr>
          <a:xfrm>
            <a:off x="739659" y="2351246"/>
            <a:ext cx="107314" cy="210185"/>
          </a:xfrm>
          <a:custGeom>
            <a:avLst/>
            <a:gdLst/>
            <a:ahLst/>
            <a:cxnLst/>
            <a:rect l="l" t="t" r="r" b="b"/>
            <a:pathLst>
              <a:path w="107315" h="210185">
                <a:moveTo>
                  <a:pt x="0" y="209869"/>
                </a:moveTo>
                <a:lnTo>
                  <a:pt x="100339" y="0"/>
                </a:lnTo>
                <a:lnTo>
                  <a:pt x="106744" y="3697"/>
                </a:lnTo>
                <a:lnTo>
                  <a:pt x="11289" y="203352"/>
                </a:lnTo>
                <a:lnTo>
                  <a:pt x="0" y="209869"/>
                </a:lnTo>
                <a:close/>
              </a:path>
            </a:pathLst>
          </a:custGeom>
          <a:solidFill>
            <a:srgbClr val="99D1D0"/>
          </a:solidFill>
        </p:spPr>
        <p:txBody>
          <a:bodyPr wrap="square" lIns="0" tIns="0" rIns="0" bIns="0" rtlCol="0"/>
          <a:lstStyle/>
          <a:p>
            <a:endParaRPr dirty="0"/>
          </a:p>
        </p:txBody>
      </p:sp>
      <p:sp>
        <p:nvSpPr>
          <p:cNvPr id="20" name="object 20"/>
          <p:cNvSpPr/>
          <p:nvPr/>
        </p:nvSpPr>
        <p:spPr>
          <a:xfrm>
            <a:off x="778950" y="2364115"/>
            <a:ext cx="90170" cy="174625"/>
          </a:xfrm>
          <a:custGeom>
            <a:avLst/>
            <a:gdLst/>
            <a:ahLst/>
            <a:cxnLst/>
            <a:rect l="l" t="t" r="r" b="b"/>
            <a:pathLst>
              <a:path w="90169"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21" name="object 21"/>
          <p:cNvSpPr/>
          <p:nvPr/>
        </p:nvSpPr>
        <p:spPr>
          <a:xfrm>
            <a:off x="818242" y="2376984"/>
            <a:ext cx="73025" cy="139065"/>
          </a:xfrm>
          <a:custGeom>
            <a:avLst/>
            <a:gdLst/>
            <a:ahLst/>
            <a:cxnLst/>
            <a:rect l="l" t="t" r="r" b="b"/>
            <a:pathLst>
              <a:path w="73025" h="139064">
                <a:moveTo>
                  <a:pt x="0" y="138773"/>
                </a:moveTo>
                <a:lnTo>
                  <a:pt x="66347" y="0"/>
                </a:lnTo>
                <a:lnTo>
                  <a:pt x="72753" y="3697"/>
                </a:lnTo>
                <a:lnTo>
                  <a:pt x="11289" y="132256"/>
                </a:lnTo>
                <a:lnTo>
                  <a:pt x="0" y="138773"/>
                </a:lnTo>
                <a:close/>
              </a:path>
            </a:pathLst>
          </a:custGeom>
          <a:solidFill>
            <a:srgbClr val="99D1D0"/>
          </a:solidFill>
        </p:spPr>
        <p:txBody>
          <a:bodyPr wrap="square" lIns="0" tIns="0" rIns="0" bIns="0" rtlCol="0"/>
          <a:lstStyle/>
          <a:p>
            <a:endParaRPr dirty="0"/>
          </a:p>
        </p:txBody>
      </p:sp>
      <p:sp>
        <p:nvSpPr>
          <p:cNvPr id="22" name="object 22"/>
          <p:cNvSpPr/>
          <p:nvPr/>
        </p:nvSpPr>
        <p:spPr>
          <a:xfrm>
            <a:off x="857529" y="2389852"/>
            <a:ext cx="55880" cy="103505"/>
          </a:xfrm>
          <a:custGeom>
            <a:avLst/>
            <a:gdLst/>
            <a:ahLst/>
            <a:cxnLst/>
            <a:rect l="l" t="t" r="r" b="b"/>
            <a:pathLst>
              <a:path w="55880"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23" name="object 23"/>
          <p:cNvSpPr/>
          <p:nvPr/>
        </p:nvSpPr>
        <p:spPr>
          <a:xfrm>
            <a:off x="896815" y="2402719"/>
            <a:ext cx="39370" cy="67945"/>
          </a:xfrm>
          <a:custGeom>
            <a:avLst/>
            <a:gdLst/>
            <a:ahLst/>
            <a:cxnLst/>
            <a:rect l="l" t="t" r="r" b="b"/>
            <a:pathLst>
              <a:path w="39369"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24" name="object 24"/>
          <p:cNvSpPr/>
          <p:nvPr/>
        </p:nvSpPr>
        <p:spPr>
          <a:xfrm>
            <a:off x="936106" y="2415588"/>
            <a:ext cx="22225" cy="32384"/>
          </a:xfrm>
          <a:custGeom>
            <a:avLst/>
            <a:gdLst/>
            <a:ahLst/>
            <a:cxnLst/>
            <a:rect l="l" t="t" r="r" b="b"/>
            <a:pathLst>
              <a:path w="22225" h="32385">
                <a:moveTo>
                  <a:pt x="0" y="32137"/>
                </a:moveTo>
                <a:lnTo>
                  <a:pt x="15365"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sp>
        <p:nvSpPr>
          <p:cNvPr id="46" name="object 46"/>
          <p:cNvSpPr txBox="1"/>
          <p:nvPr/>
        </p:nvSpPr>
        <p:spPr>
          <a:xfrm>
            <a:off x="1097871" y="2059006"/>
            <a:ext cx="4288790" cy="775020"/>
          </a:xfrm>
          <a:prstGeom prst="rect">
            <a:avLst/>
          </a:prstGeom>
        </p:spPr>
        <p:txBody>
          <a:bodyPr vert="horz" wrap="square" lIns="0" tIns="0" rIns="0" bIns="0" rtlCol="0">
            <a:spAutoFit/>
          </a:bodyPr>
          <a:lstStyle/>
          <a:p>
            <a:pPr marL="12700" marR="5080">
              <a:lnSpc>
                <a:spcPts val="2000"/>
              </a:lnSpc>
            </a:pPr>
            <a:r>
              <a:rPr sz="2000" spc="20" dirty="0">
                <a:solidFill>
                  <a:srgbClr val="393E53"/>
                </a:solidFill>
                <a:latin typeface="Akzidenz-Grotesk Pro Regular"/>
                <a:cs typeface="Akzidenz-Grotesk Pro Regular"/>
              </a:rPr>
              <a:t>Leaders </a:t>
            </a:r>
            <a:r>
              <a:rPr sz="2000" spc="15" dirty="0">
                <a:solidFill>
                  <a:srgbClr val="393E53"/>
                </a:solidFill>
                <a:latin typeface="Akzidenz-Grotesk Pro Regular"/>
                <a:cs typeface="Akzidenz-Grotesk Pro Regular"/>
              </a:rPr>
              <a:t>work </a:t>
            </a:r>
            <a:r>
              <a:rPr sz="2000" spc="5" dirty="0">
                <a:solidFill>
                  <a:srgbClr val="393E53"/>
                </a:solidFill>
                <a:latin typeface="Akzidenz-Grotesk Pro Regular"/>
                <a:cs typeface="Akzidenz-Grotesk Pro Regular"/>
              </a:rPr>
              <a:t>to </a:t>
            </a:r>
            <a:r>
              <a:rPr sz="2000" spc="25" dirty="0">
                <a:solidFill>
                  <a:srgbClr val="393E53"/>
                </a:solidFill>
                <a:latin typeface="Akzidenz-Grotesk Pro Regular"/>
                <a:cs typeface="Akzidenz-Grotesk Pro Regular"/>
              </a:rPr>
              <a:t>coordinate </a:t>
            </a:r>
            <a:r>
              <a:rPr sz="2000" spc="15" dirty="0">
                <a:solidFill>
                  <a:srgbClr val="393E53"/>
                </a:solidFill>
                <a:latin typeface="Akzidenz-Grotesk Pro Regular"/>
                <a:cs typeface="Akzidenz-Grotesk Pro Regular"/>
              </a:rPr>
              <a:t>the </a:t>
            </a:r>
            <a:r>
              <a:rPr sz="2000" spc="20" dirty="0">
                <a:solidFill>
                  <a:srgbClr val="393E53"/>
                </a:solidFill>
                <a:latin typeface="Akzidenz-Grotesk Pro Regular"/>
                <a:cs typeface="Akzidenz-Grotesk Pro Regular"/>
              </a:rPr>
              <a:t>members </a:t>
            </a:r>
            <a:r>
              <a:rPr sz="2000" spc="10" dirty="0" smtClean="0">
                <a:solidFill>
                  <a:srgbClr val="393E53"/>
                </a:solidFill>
                <a:latin typeface="Akzidenz-Grotesk Pro Regular"/>
                <a:cs typeface="Akzidenz-Grotesk Pro Regular"/>
              </a:rPr>
              <a:t>and </a:t>
            </a:r>
            <a:r>
              <a:rPr sz="2000" spc="20" dirty="0">
                <a:solidFill>
                  <a:srgbClr val="393E53"/>
                </a:solidFill>
                <a:latin typeface="Akzidenz-Grotesk Pro Regular"/>
                <a:cs typeface="Akzidenz-Grotesk Pro Regular"/>
              </a:rPr>
              <a:t>toward </a:t>
            </a:r>
            <a:r>
              <a:rPr sz="2000" spc="15" dirty="0">
                <a:solidFill>
                  <a:srgbClr val="393E53"/>
                </a:solidFill>
                <a:latin typeface="Akzidenz-Grotesk Pro Regular"/>
                <a:cs typeface="Akzidenz-Grotesk Pro Regular"/>
              </a:rPr>
              <a:t>the common </a:t>
            </a:r>
            <a:r>
              <a:rPr sz="2000" spc="20" dirty="0">
                <a:solidFill>
                  <a:srgbClr val="393E53"/>
                </a:solidFill>
                <a:latin typeface="Akzidenz-Grotesk Pro Regular"/>
                <a:cs typeface="Akzidenz-Grotesk Pro Regular"/>
              </a:rPr>
              <a:t>goal </a:t>
            </a:r>
            <a:r>
              <a:rPr sz="2000" spc="5" dirty="0">
                <a:solidFill>
                  <a:srgbClr val="393E53"/>
                </a:solidFill>
                <a:latin typeface="Akzidenz-Grotesk Pro Regular"/>
                <a:cs typeface="Akzidenz-Grotesk Pro Regular"/>
              </a:rPr>
              <a:t>of </a:t>
            </a:r>
            <a:r>
              <a:rPr sz="2000" spc="15" dirty="0" smtClean="0">
                <a:solidFill>
                  <a:srgbClr val="393E53"/>
                </a:solidFill>
                <a:latin typeface="Akzidenz-Grotesk Pro Regular"/>
                <a:cs typeface="Akzidenz-Grotesk Pro Regular"/>
              </a:rPr>
              <a:t>the </a:t>
            </a:r>
            <a:r>
              <a:rPr sz="2000" spc="20" dirty="0">
                <a:solidFill>
                  <a:srgbClr val="393E53"/>
                </a:solidFill>
                <a:latin typeface="Akzidenz-Grotesk Pro Regular"/>
                <a:cs typeface="Akzidenz-Grotesk Pro Regular"/>
              </a:rPr>
              <a:t>community </a:t>
            </a:r>
            <a:r>
              <a:rPr sz="2000" spc="5" dirty="0">
                <a:solidFill>
                  <a:srgbClr val="393E53"/>
                </a:solidFill>
                <a:latin typeface="Akzidenz-Grotesk Pro Regular"/>
                <a:cs typeface="Akzidenz-Grotesk Pro Regular"/>
              </a:rPr>
              <a:t>or</a:t>
            </a:r>
            <a:r>
              <a:rPr sz="2000" spc="170" dirty="0">
                <a:solidFill>
                  <a:srgbClr val="393E53"/>
                </a:solidFill>
                <a:latin typeface="Akzidenz-Grotesk Pro Regular"/>
                <a:cs typeface="Akzidenz-Grotesk Pro Regular"/>
              </a:rPr>
              <a:t> </a:t>
            </a:r>
            <a:r>
              <a:rPr sz="2000" spc="25" dirty="0" smtClean="0">
                <a:solidFill>
                  <a:srgbClr val="393E53"/>
                </a:solidFill>
                <a:latin typeface="Akzidenz-Grotesk Pro Regular"/>
                <a:cs typeface="Akzidenz-Grotesk Pro Regular"/>
              </a:rPr>
              <a:t>organization</a:t>
            </a:r>
            <a:r>
              <a:rPr lang="en-US" sz="2000" spc="25" dirty="0" smtClean="0">
                <a:solidFill>
                  <a:srgbClr val="393E53"/>
                </a:solidFill>
                <a:latin typeface="Akzidenz-Grotesk Pro Regular"/>
                <a:cs typeface="Akzidenz-Grotesk Pro Regular"/>
              </a:rPr>
              <a:t>.</a:t>
            </a:r>
            <a:endParaRPr sz="2000" dirty="0">
              <a:latin typeface="Akzidenz-Grotesk Pro Regular"/>
              <a:cs typeface="Akzidenz-Grotesk Pro Regular"/>
            </a:endParaRPr>
          </a:p>
        </p:txBody>
      </p:sp>
      <p:sp>
        <p:nvSpPr>
          <p:cNvPr id="47" name="object 47"/>
          <p:cNvSpPr txBox="1"/>
          <p:nvPr/>
        </p:nvSpPr>
        <p:spPr>
          <a:xfrm>
            <a:off x="1097871" y="3541807"/>
            <a:ext cx="4282440" cy="1287981"/>
          </a:xfrm>
          <a:prstGeom prst="rect">
            <a:avLst/>
          </a:prstGeom>
        </p:spPr>
        <p:txBody>
          <a:bodyPr vert="horz" wrap="square" lIns="0" tIns="0" rIns="0" bIns="0" rtlCol="0">
            <a:spAutoFit/>
          </a:bodyPr>
          <a:lstStyle/>
          <a:p>
            <a:pPr marL="12700" marR="5080">
              <a:lnSpc>
                <a:spcPts val="2000"/>
              </a:lnSpc>
            </a:pPr>
            <a:r>
              <a:rPr sz="2000" spc="20" dirty="0">
                <a:solidFill>
                  <a:srgbClr val="393E53"/>
                </a:solidFill>
                <a:latin typeface="Akzidenz-Grotesk Pro Regular"/>
                <a:cs typeface="Akzidenz-Grotesk Pro Regular"/>
              </a:rPr>
              <a:t>Leaders </a:t>
            </a:r>
            <a:r>
              <a:rPr sz="2000" spc="25" dirty="0">
                <a:solidFill>
                  <a:srgbClr val="393E53"/>
                </a:solidFill>
                <a:latin typeface="Akzidenz-Grotesk Pro Regular"/>
                <a:cs typeface="Akzidenz-Grotesk Pro Regular"/>
              </a:rPr>
              <a:t>encourage positive </a:t>
            </a:r>
            <a:r>
              <a:rPr sz="2000" spc="30" dirty="0">
                <a:solidFill>
                  <a:srgbClr val="393E53"/>
                </a:solidFill>
                <a:latin typeface="Akzidenz-Grotesk Pro Regular"/>
                <a:cs typeface="Akzidenz-Grotesk Pro Regular"/>
              </a:rPr>
              <a:t>relationships </a:t>
            </a:r>
            <a:r>
              <a:rPr sz="2000" spc="10" dirty="0" smtClean="0">
                <a:solidFill>
                  <a:srgbClr val="393E53"/>
                </a:solidFill>
                <a:latin typeface="Akzidenz-Grotesk Pro Regular"/>
                <a:cs typeface="Akzidenz-Grotesk Pro Regular"/>
              </a:rPr>
              <a:t>and </a:t>
            </a:r>
            <a:r>
              <a:rPr sz="2000" spc="30" dirty="0">
                <a:solidFill>
                  <a:srgbClr val="393E53"/>
                </a:solidFill>
                <a:latin typeface="Akzidenz-Grotesk Pro Regular"/>
                <a:cs typeface="Akzidenz-Grotesk Pro Regular"/>
              </a:rPr>
              <a:t>activities </a:t>
            </a:r>
            <a:r>
              <a:rPr sz="2000" spc="20" dirty="0">
                <a:solidFill>
                  <a:srgbClr val="393E53"/>
                </a:solidFill>
                <a:latin typeface="Akzidenz-Grotesk Pro Regular"/>
                <a:cs typeface="Akzidenz-Grotesk Pro Regular"/>
              </a:rPr>
              <a:t>that </a:t>
            </a:r>
            <a:r>
              <a:rPr sz="2000" spc="25" dirty="0">
                <a:solidFill>
                  <a:srgbClr val="393E53"/>
                </a:solidFill>
                <a:latin typeface="Akzidenz-Grotesk Pro Regular"/>
                <a:cs typeface="Akzidenz-Grotesk Pro Regular"/>
              </a:rPr>
              <a:t>foster </a:t>
            </a:r>
            <a:r>
              <a:rPr sz="2000" spc="20" dirty="0">
                <a:solidFill>
                  <a:srgbClr val="393E53"/>
                </a:solidFill>
                <a:latin typeface="Akzidenz-Grotesk Pro Regular"/>
                <a:cs typeface="Akzidenz-Grotesk Pro Regular"/>
              </a:rPr>
              <a:t>empathy </a:t>
            </a:r>
            <a:r>
              <a:rPr sz="2000" spc="10" dirty="0">
                <a:solidFill>
                  <a:srgbClr val="393E53"/>
                </a:solidFill>
                <a:latin typeface="Akzidenz-Grotesk Pro Regular"/>
                <a:cs typeface="Akzidenz-Grotesk Pro Regular"/>
              </a:rPr>
              <a:t>and </a:t>
            </a:r>
            <a:r>
              <a:rPr sz="2000" spc="25" dirty="0" smtClean="0">
                <a:solidFill>
                  <a:srgbClr val="393E53"/>
                </a:solidFill>
                <a:latin typeface="Akzidenz-Grotesk Pro Regular"/>
                <a:cs typeface="Akzidenz-Grotesk Pro Regular"/>
              </a:rPr>
              <a:t>perspective </a:t>
            </a:r>
            <a:r>
              <a:rPr sz="2000" spc="25" dirty="0">
                <a:solidFill>
                  <a:srgbClr val="393E53"/>
                </a:solidFill>
                <a:latin typeface="Akzidenz-Grotesk Pro Regular"/>
                <a:cs typeface="Akzidenz-Grotesk Pro Regular"/>
              </a:rPr>
              <a:t>taking </a:t>
            </a:r>
            <a:r>
              <a:rPr sz="2000" spc="5" dirty="0">
                <a:solidFill>
                  <a:srgbClr val="393E53"/>
                </a:solidFill>
                <a:latin typeface="Akzidenz-Grotesk Pro Regular"/>
                <a:cs typeface="Akzidenz-Grotesk Pro Regular"/>
              </a:rPr>
              <a:t>of </a:t>
            </a:r>
            <a:r>
              <a:rPr sz="2000" spc="20" dirty="0" smtClean="0">
                <a:solidFill>
                  <a:srgbClr val="393E53"/>
                </a:solidFill>
                <a:latin typeface="Akzidenz-Grotesk Pro Regular"/>
                <a:cs typeface="Akzidenz-Grotesk Pro Regular"/>
              </a:rPr>
              <a:t>others</a:t>
            </a:r>
            <a:r>
              <a:rPr lang="en-US" sz="2000" spc="20" dirty="0" smtClean="0">
                <a:solidFill>
                  <a:srgbClr val="393E53"/>
                </a:solidFill>
                <a:latin typeface="Akzidenz-Grotesk Pro Regular"/>
                <a:cs typeface="Akzidenz-Grotesk Pro Regular"/>
              </a:rPr>
              <a:t> </a:t>
            </a:r>
            <a:r>
              <a:rPr lang="en-US" sz="2000" spc="20" dirty="0" smtClean="0">
                <a:solidFill>
                  <a:srgbClr val="393E53"/>
                </a:solidFill>
                <a:latin typeface="Akzidenz-Grotesk Pro Regular"/>
                <a:cs typeface="Akzidenz-Grotesk Pro Regular"/>
              </a:rPr>
              <a:t>- </a:t>
            </a:r>
            <a:r>
              <a:rPr sz="2000" spc="25" dirty="0" smtClean="0">
                <a:solidFill>
                  <a:srgbClr val="393E53"/>
                </a:solidFill>
                <a:latin typeface="Akzidenz-Grotesk Pro Regular"/>
                <a:cs typeface="Akzidenz-Grotesk Pro Regular"/>
              </a:rPr>
              <a:t>valuing </a:t>
            </a:r>
            <a:r>
              <a:rPr sz="2000" spc="20" dirty="0">
                <a:solidFill>
                  <a:srgbClr val="393E53"/>
                </a:solidFill>
                <a:latin typeface="Akzidenz-Grotesk Pro Regular"/>
                <a:cs typeface="Akzidenz-Grotesk Pro Regular"/>
              </a:rPr>
              <a:t>all </a:t>
            </a:r>
            <a:r>
              <a:rPr sz="2000" spc="25" dirty="0" smtClean="0">
                <a:solidFill>
                  <a:srgbClr val="393E53"/>
                </a:solidFill>
                <a:latin typeface="Akzidenz-Grotesk Pro Regular"/>
                <a:cs typeface="Akzidenz-Grotesk Pro Regular"/>
              </a:rPr>
              <a:t>contributions</a:t>
            </a:r>
            <a:r>
              <a:rPr lang="en-US" sz="2000" spc="25" dirty="0" smtClean="0">
                <a:solidFill>
                  <a:srgbClr val="393E53"/>
                </a:solidFill>
                <a:latin typeface="Akzidenz-Grotesk Pro Regular"/>
                <a:cs typeface="Akzidenz-Grotesk Pro Regular"/>
              </a:rPr>
              <a:t> </a:t>
            </a:r>
            <a:r>
              <a:rPr lang="en-US" sz="2000" spc="25" dirty="0" smtClean="0">
                <a:solidFill>
                  <a:srgbClr val="393E53"/>
                </a:solidFill>
                <a:latin typeface="Akzidenz-Grotesk Pro Regular"/>
                <a:cs typeface="Akzidenz-Grotesk Pro Regular"/>
              </a:rPr>
              <a:t>from all members.</a:t>
            </a:r>
            <a:endParaRPr sz="2000" dirty="0">
              <a:latin typeface="Akzidenz-Grotesk Pro Regular"/>
              <a:cs typeface="Akzidenz-Grotesk Pro Regular"/>
            </a:endParaRPr>
          </a:p>
        </p:txBody>
      </p:sp>
      <p:sp>
        <p:nvSpPr>
          <p:cNvPr id="48" name="object 48"/>
          <p:cNvSpPr/>
          <p:nvPr/>
        </p:nvSpPr>
        <p:spPr>
          <a:xfrm>
            <a:off x="6019800" y="0"/>
            <a:ext cx="3733800" cy="7315199"/>
          </a:xfrm>
          <a:prstGeom prst="rect">
            <a:avLst/>
          </a:prstGeom>
          <a:blipFill>
            <a:blip r:embed="rId2" cstate="print"/>
            <a:stretch>
              <a:fillRect/>
            </a:stretch>
          </a:blipFill>
        </p:spPr>
        <p:txBody>
          <a:bodyPr wrap="square" lIns="0" tIns="0" rIns="0" bIns="0" rtlCol="0"/>
          <a:lstStyle/>
          <a:p>
            <a:endParaRPr dirty="0"/>
          </a:p>
        </p:txBody>
      </p:sp>
      <p:grpSp>
        <p:nvGrpSpPr>
          <p:cNvPr id="49" name="Group 48"/>
          <p:cNvGrpSpPr/>
          <p:nvPr/>
        </p:nvGrpSpPr>
        <p:grpSpPr>
          <a:xfrm>
            <a:off x="379211" y="4023237"/>
            <a:ext cx="556895" cy="325120"/>
            <a:chOff x="4019126" y="4066518"/>
            <a:chExt cx="556895" cy="325120"/>
          </a:xfrm>
        </p:grpSpPr>
        <p:sp>
          <p:nvSpPr>
            <p:cNvPr id="50" name="object 16"/>
            <p:cNvSpPr/>
            <p:nvPr/>
          </p:nvSpPr>
          <p:spPr>
            <a:xfrm>
              <a:off x="4019126" y="4066518"/>
              <a:ext cx="556895" cy="325120"/>
            </a:xfrm>
            <a:custGeom>
              <a:avLst/>
              <a:gdLst/>
              <a:ahLst/>
              <a:cxnLst/>
              <a:rect l="l" t="t" r="r" b="b"/>
              <a:pathLst>
                <a:path w="556895" h="325120">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5" h="325120">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dirty="0"/>
            </a:p>
          </p:txBody>
        </p:sp>
        <p:sp>
          <p:nvSpPr>
            <p:cNvPr id="51" name="object 17"/>
            <p:cNvSpPr/>
            <p:nvPr/>
          </p:nvSpPr>
          <p:spPr>
            <a:xfrm>
              <a:off x="4022811" y="4156172"/>
              <a:ext cx="25400" cy="53340"/>
            </a:xfrm>
            <a:custGeom>
              <a:avLst/>
              <a:gdLst/>
              <a:ahLst/>
              <a:cxnLst/>
              <a:rect l="l" t="t" r="r" b="b"/>
              <a:pathLst>
                <a:path w="25400" h="53339">
                  <a:moveTo>
                    <a:pt x="0" y="52899"/>
                  </a:moveTo>
                  <a:lnTo>
                    <a:pt x="0" y="35800"/>
                  </a:lnTo>
                  <a:lnTo>
                    <a:pt x="17116" y="0"/>
                  </a:lnTo>
                  <a:lnTo>
                    <a:pt x="25291" y="0"/>
                  </a:lnTo>
                  <a:lnTo>
                    <a:pt x="0" y="52899"/>
                  </a:lnTo>
                  <a:close/>
                </a:path>
              </a:pathLst>
            </a:custGeom>
            <a:solidFill>
              <a:srgbClr val="99D1D0"/>
            </a:solidFill>
          </p:spPr>
          <p:txBody>
            <a:bodyPr wrap="square" lIns="0" tIns="0" rIns="0" bIns="0" rtlCol="0"/>
            <a:lstStyle/>
            <a:p>
              <a:endParaRPr dirty="0"/>
            </a:p>
          </p:txBody>
        </p:sp>
        <p:sp>
          <p:nvSpPr>
            <p:cNvPr id="52" name="object 18"/>
            <p:cNvSpPr/>
            <p:nvPr/>
          </p:nvSpPr>
          <p:spPr>
            <a:xfrm>
              <a:off x="4022810" y="4156172"/>
              <a:ext cx="53975" cy="112395"/>
            </a:xfrm>
            <a:custGeom>
              <a:avLst/>
              <a:gdLst/>
              <a:ahLst/>
              <a:cxnLst/>
              <a:rect l="l" t="t" r="r" b="b"/>
              <a:pathLst>
                <a:path w="53975" h="112395">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dirty="0"/>
            </a:p>
          </p:txBody>
        </p:sp>
        <p:sp>
          <p:nvSpPr>
            <p:cNvPr id="53" name="object 19"/>
            <p:cNvSpPr/>
            <p:nvPr/>
          </p:nvSpPr>
          <p:spPr>
            <a:xfrm>
              <a:off x="4028668"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4" name="object 20"/>
            <p:cNvSpPr/>
            <p:nvPr/>
          </p:nvSpPr>
          <p:spPr>
            <a:xfrm>
              <a:off x="4057116"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5" name="object 21"/>
            <p:cNvSpPr/>
            <p:nvPr/>
          </p:nvSpPr>
          <p:spPr>
            <a:xfrm>
              <a:off x="4085561"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6" name="object 22"/>
            <p:cNvSpPr/>
            <p:nvPr/>
          </p:nvSpPr>
          <p:spPr>
            <a:xfrm>
              <a:off x="4114010"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7" name="object 23"/>
            <p:cNvSpPr/>
            <p:nvPr/>
          </p:nvSpPr>
          <p:spPr>
            <a:xfrm>
              <a:off x="4142459"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8" name="object 24"/>
            <p:cNvSpPr/>
            <p:nvPr/>
          </p:nvSpPr>
          <p:spPr>
            <a:xfrm>
              <a:off x="4170904" y="41561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dirty="0"/>
            </a:p>
          </p:txBody>
        </p:sp>
        <p:sp>
          <p:nvSpPr>
            <p:cNvPr id="59" name="object 25"/>
            <p:cNvSpPr/>
            <p:nvPr/>
          </p:nvSpPr>
          <p:spPr>
            <a:xfrm>
              <a:off x="4199352" y="40742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8"/>
                  </a:lnTo>
                  <a:lnTo>
                    <a:pt x="76327" y="81918"/>
                  </a:lnTo>
                  <a:lnTo>
                    <a:pt x="8174" y="224465"/>
                  </a:lnTo>
                  <a:lnTo>
                    <a:pt x="0" y="224465"/>
                  </a:lnTo>
                  <a:close/>
                </a:path>
              </a:pathLst>
            </a:custGeom>
            <a:solidFill>
              <a:srgbClr val="99D1D0"/>
            </a:solidFill>
          </p:spPr>
          <p:txBody>
            <a:bodyPr wrap="square" lIns="0" tIns="0" rIns="0" bIns="0" rtlCol="0"/>
            <a:lstStyle/>
            <a:p>
              <a:endParaRPr dirty="0"/>
            </a:p>
          </p:txBody>
        </p:sp>
        <p:sp>
          <p:nvSpPr>
            <p:cNvPr id="60" name="object 26"/>
            <p:cNvSpPr/>
            <p:nvPr/>
          </p:nvSpPr>
          <p:spPr>
            <a:xfrm>
              <a:off x="4227803" y="4087124"/>
              <a:ext cx="107950" cy="212090"/>
            </a:xfrm>
            <a:custGeom>
              <a:avLst/>
              <a:gdLst/>
              <a:ahLst/>
              <a:cxnLst/>
              <a:rect l="l" t="t" r="r" b="b"/>
              <a:pathLst>
                <a:path w="107950" h="212089">
                  <a:moveTo>
                    <a:pt x="0" y="211595"/>
                  </a:moveTo>
                  <a:lnTo>
                    <a:pt x="68152" y="69048"/>
                  </a:lnTo>
                  <a:lnTo>
                    <a:pt x="69724" y="69048"/>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dirty="0"/>
            </a:p>
          </p:txBody>
        </p:sp>
        <p:sp>
          <p:nvSpPr>
            <p:cNvPr id="61" name="object 27"/>
            <p:cNvSpPr/>
            <p:nvPr/>
          </p:nvSpPr>
          <p:spPr>
            <a:xfrm>
              <a:off x="4256249" y="4099992"/>
              <a:ext cx="101600" cy="198755"/>
            </a:xfrm>
            <a:custGeom>
              <a:avLst/>
              <a:gdLst/>
              <a:ahLst/>
              <a:cxnLst/>
              <a:rect l="l" t="t" r="r" b="b"/>
              <a:pathLst>
                <a:path w="101600" h="198754">
                  <a:moveTo>
                    <a:pt x="0" y="198727"/>
                  </a:moveTo>
                  <a:lnTo>
                    <a:pt x="95012" y="0"/>
                  </a:lnTo>
                  <a:lnTo>
                    <a:pt x="101418" y="3697"/>
                  </a:lnTo>
                  <a:lnTo>
                    <a:pt x="8174" y="198727"/>
                  </a:lnTo>
                  <a:lnTo>
                    <a:pt x="0" y="198727"/>
                  </a:lnTo>
                  <a:close/>
                </a:path>
              </a:pathLst>
            </a:custGeom>
            <a:solidFill>
              <a:srgbClr val="99D1D0"/>
            </a:solidFill>
          </p:spPr>
          <p:txBody>
            <a:bodyPr wrap="square" lIns="0" tIns="0" rIns="0" bIns="0" rtlCol="0"/>
            <a:lstStyle/>
            <a:p>
              <a:endParaRPr dirty="0"/>
            </a:p>
          </p:txBody>
        </p:sp>
        <p:sp>
          <p:nvSpPr>
            <p:cNvPr id="62" name="object 28"/>
            <p:cNvSpPr/>
            <p:nvPr/>
          </p:nvSpPr>
          <p:spPr>
            <a:xfrm>
              <a:off x="4284695" y="4112860"/>
              <a:ext cx="95885" cy="186055"/>
            </a:xfrm>
            <a:custGeom>
              <a:avLst/>
              <a:gdLst/>
              <a:ahLst/>
              <a:cxnLst/>
              <a:rect l="l" t="t" r="r" b="b"/>
              <a:pathLst>
                <a:path w="95885" h="186054">
                  <a:moveTo>
                    <a:pt x="0" y="185859"/>
                  </a:moveTo>
                  <a:lnTo>
                    <a:pt x="88860" y="0"/>
                  </a:lnTo>
                  <a:lnTo>
                    <a:pt x="95266" y="3697"/>
                  </a:lnTo>
                  <a:lnTo>
                    <a:pt x="8174" y="185859"/>
                  </a:lnTo>
                  <a:lnTo>
                    <a:pt x="0" y="185859"/>
                  </a:lnTo>
                  <a:close/>
                </a:path>
              </a:pathLst>
            </a:custGeom>
            <a:solidFill>
              <a:srgbClr val="99D1D0"/>
            </a:solidFill>
          </p:spPr>
          <p:txBody>
            <a:bodyPr wrap="square" lIns="0" tIns="0" rIns="0" bIns="0" rtlCol="0"/>
            <a:lstStyle/>
            <a:p>
              <a:endParaRPr dirty="0"/>
            </a:p>
          </p:txBody>
        </p:sp>
        <p:sp>
          <p:nvSpPr>
            <p:cNvPr id="63" name="object 29"/>
            <p:cNvSpPr/>
            <p:nvPr/>
          </p:nvSpPr>
          <p:spPr>
            <a:xfrm>
              <a:off x="4297528" y="4125728"/>
              <a:ext cx="104775" cy="222885"/>
            </a:xfrm>
            <a:custGeom>
              <a:avLst/>
              <a:gdLst/>
              <a:ahLst/>
              <a:cxnLst/>
              <a:rect l="l" t="t" r="r" b="b"/>
              <a:pathLst>
                <a:path w="104775" h="222885">
                  <a:moveTo>
                    <a:pt x="0" y="222747"/>
                  </a:moveTo>
                  <a:lnTo>
                    <a:pt x="0" y="205649"/>
                  </a:lnTo>
                  <a:lnTo>
                    <a:pt x="98321" y="0"/>
                  </a:lnTo>
                  <a:lnTo>
                    <a:pt x="104728" y="3697"/>
                  </a:lnTo>
                  <a:lnTo>
                    <a:pt x="0" y="222747"/>
                  </a:lnTo>
                  <a:close/>
                </a:path>
              </a:pathLst>
            </a:custGeom>
            <a:solidFill>
              <a:srgbClr val="99D1D0"/>
            </a:solidFill>
          </p:spPr>
          <p:txBody>
            <a:bodyPr wrap="square" lIns="0" tIns="0" rIns="0" bIns="0" rtlCol="0"/>
            <a:lstStyle/>
            <a:p>
              <a:endParaRPr dirty="0"/>
            </a:p>
          </p:txBody>
        </p:sp>
        <p:sp>
          <p:nvSpPr>
            <p:cNvPr id="64" name="object 30"/>
            <p:cNvSpPr/>
            <p:nvPr/>
          </p:nvSpPr>
          <p:spPr>
            <a:xfrm>
              <a:off x="4301773" y="4138602"/>
              <a:ext cx="123189" cy="244475"/>
            </a:xfrm>
            <a:custGeom>
              <a:avLst/>
              <a:gdLst/>
              <a:ahLst/>
              <a:cxnLst/>
              <a:rect l="l" t="t" r="r" b="b"/>
              <a:pathLst>
                <a:path w="123189"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dirty="0"/>
            </a:p>
          </p:txBody>
        </p:sp>
        <p:sp>
          <p:nvSpPr>
            <p:cNvPr id="65" name="object 31"/>
            <p:cNvSpPr/>
            <p:nvPr/>
          </p:nvSpPr>
          <p:spPr>
            <a:xfrm>
              <a:off x="4340110" y="4151471"/>
              <a:ext cx="107314" cy="210185"/>
            </a:xfrm>
            <a:custGeom>
              <a:avLst/>
              <a:gdLst/>
              <a:ahLst/>
              <a:cxnLst/>
              <a:rect l="l" t="t" r="r" b="b"/>
              <a:pathLst>
                <a:path w="107314" h="210185">
                  <a:moveTo>
                    <a:pt x="0" y="209868"/>
                  </a:moveTo>
                  <a:lnTo>
                    <a:pt x="100338" y="0"/>
                  </a:lnTo>
                  <a:lnTo>
                    <a:pt x="106744" y="3697"/>
                  </a:lnTo>
                  <a:lnTo>
                    <a:pt x="11289" y="203352"/>
                  </a:lnTo>
                  <a:lnTo>
                    <a:pt x="0" y="209868"/>
                  </a:lnTo>
                  <a:close/>
                </a:path>
              </a:pathLst>
            </a:custGeom>
            <a:solidFill>
              <a:srgbClr val="99D1D0"/>
            </a:solidFill>
          </p:spPr>
          <p:txBody>
            <a:bodyPr wrap="square" lIns="0" tIns="0" rIns="0" bIns="0" rtlCol="0"/>
            <a:lstStyle/>
            <a:p>
              <a:endParaRPr dirty="0"/>
            </a:p>
          </p:txBody>
        </p:sp>
        <p:sp>
          <p:nvSpPr>
            <p:cNvPr id="66" name="object 32"/>
            <p:cNvSpPr/>
            <p:nvPr/>
          </p:nvSpPr>
          <p:spPr>
            <a:xfrm>
              <a:off x="4379400" y="41643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dirty="0"/>
            </a:p>
          </p:txBody>
        </p:sp>
        <p:sp>
          <p:nvSpPr>
            <p:cNvPr id="67" name="object 33"/>
            <p:cNvSpPr/>
            <p:nvPr/>
          </p:nvSpPr>
          <p:spPr>
            <a:xfrm>
              <a:off x="4418693" y="41772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dirty="0"/>
            </a:p>
          </p:txBody>
        </p:sp>
        <p:sp>
          <p:nvSpPr>
            <p:cNvPr id="68" name="object 34"/>
            <p:cNvSpPr/>
            <p:nvPr/>
          </p:nvSpPr>
          <p:spPr>
            <a:xfrm>
              <a:off x="4457979" y="4190077"/>
              <a:ext cx="55880" cy="103505"/>
            </a:xfrm>
            <a:custGeom>
              <a:avLst/>
              <a:gdLst/>
              <a:ahLst/>
              <a:cxnLst/>
              <a:rect l="l" t="t" r="r" b="b"/>
              <a:pathLst>
                <a:path w="55879" h="103504">
                  <a:moveTo>
                    <a:pt x="0" y="103228"/>
                  </a:moveTo>
                  <a:lnTo>
                    <a:pt x="49353" y="0"/>
                  </a:lnTo>
                  <a:lnTo>
                    <a:pt x="55759" y="3697"/>
                  </a:lnTo>
                  <a:lnTo>
                    <a:pt x="11289" y="96712"/>
                  </a:lnTo>
                  <a:lnTo>
                    <a:pt x="0" y="103228"/>
                  </a:lnTo>
                  <a:close/>
                </a:path>
              </a:pathLst>
            </a:custGeom>
            <a:solidFill>
              <a:srgbClr val="99D1D0"/>
            </a:solidFill>
          </p:spPr>
          <p:txBody>
            <a:bodyPr wrap="square" lIns="0" tIns="0" rIns="0" bIns="0" rtlCol="0"/>
            <a:lstStyle/>
            <a:p>
              <a:endParaRPr dirty="0"/>
            </a:p>
          </p:txBody>
        </p:sp>
        <p:sp>
          <p:nvSpPr>
            <p:cNvPr id="69" name="object 35"/>
            <p:cNvSpPr/>
            <p:nvPr/>
          </p:nvSpPr>
          <p:spPr>
            <a:xfrm>
              <a:off x="4497266" y="4202944"/>
              <a:ext cx="39370" cy="67945"/>
            </a:xfrm>
            <a:custGeom>
              <a:avLst/>
              <a:gdLst/>
              <a:ahLst/>
              <a:cxnLst/>
              <a:rect l="l" t="t" r="r" b="b"/>
              <a:pathLst>
                <a:path w="39370" h="67945">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dirty="0"/>
            </a:p>
          </p:txBody>
        </p:sp>
        <p:sp>
          <p:nvSpPr>
            <p:cNvPr id="70" name="object 36"/>
            <p:cNvSpPr/>
            <p:nvPr/>
          </p:nvSpPr>
          <p:spPr>
            <a:xfrm>
              <a:off x="4536556" y="4215813"/>
              <a:ext cx="22225" cy="32384"/>
            </a:xfrm>
            <a:custGeom>
              <a:avLst/>
              <a:gdLst/>
              <a:ahLst/>
              <a:cxnLst/>
              <a:rect l="l" t="t" r="r" b="b"/>
              <a:pathLst>
                <a:path w="22225" h="32385">
                  <a:moveTo>
                    <a:pt x="0" y="32137"/>
                  </a:moveTo>
                  <a:lnTo>
                    <a:pt x="15364" y="0"/>
                  </a:lnTo>
                  <a:lnTo>
                    <a:pt x="21770" y="3697"/>
                  </a:lnTo>
                  <a:lnTo>
                    <a:pt x="11289" y="25621"/>
                  </a:lnTo>
                  <a:lnTo>
                    <a:pt x="0" y="32137"/>
                  </a:lnTo>
                  <a:close/>
                </a:path>
              </a:pathLst>
            </a:custGeom>
            <a:solidFill>
              <a:srgbClr val="99D1D0"/>
            </a:solidFill>
          </p:spPr>
          <p:txBody>
            <a:bodyPr wrap="square" lIns="0" tIns="0" rIns="0" bIns="0" rtlCol="0"/>
            <a:lstStyle/>
            <a:p>
              <a:endParaRPr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1111"/>
          <a:stretch/>
        </p:blipFill>
        <p:spPr>
          <a:xfrm>
            <a:off x="0" y="0"/>
            <a:ext cx="9753600" cy="7315200"/>
          </a:xfrm>
          <a:prstGeom prst="rect">
            <a:avLst/>
          </a:prstGeom>
        </p:spPr>
      </p:pic>
      <p:sp>
        <p:nvSpPr>
          <p:cNvPr id="5" name="Rectangle 4"/>
          <p:cNvSpPr/>
          <p:nvPr/>
        </p:nvSpPr>
        <p:spPr>
          <a:xfrm>
            <a:off x="0" y="-1"/>
            <a:ext cx="9753600" cy="7315199"/>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txBox="1"/>
          <p:nvPr/>
        </p:nvSpPr>
        <p:spPr>
          <a:xfrm>
            <a:off x="685800" y="3186957"/>
            <a:ext cx="6019800" cy="1487267"/>
          </a:xfrm>
          <a:prstGeom prst="rect">
            <a:avLst/>
          </a:prstGeom>
        </p:spPr>
        <p:txBody>
          <a:bodyPr vert="horz" wrap="square" lIns="0" tIns="0" rIns="0" bIns="0" rtlCol="0">
            <a:spAutoFit/>
          </a:bodyPr>
          <a:lstStyle/>
          <a:p>
            <a:pPr marL="12700" marR="5080">
              <a:lnSpc>
                <a:spcPts val="5600"/>
              </a:lnSpc>
            </a:pPr>
            <a:r>
              <a:rPr sz="5400" spc="265"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C</a:t>
            </a:r>
            <a:r>
              <a:rPr sz="5400" spc="345"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O</a:t>
            </a:r>
            <a:r>
              <a:rPr sz="5400" spc="110"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U</a:t>
            </a:r>
            <a:r>
              <a:rPr sz="5400" spc="415"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N</a:t>
            </a:r>
            <a:r>
              <a:rPr sz="5400" spc="-204"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T</a:t>
            </a:r>
            <a:r>
              <a:rPr sz="5400" spc="-40"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R</a:t>
            </a:r>
            <a:r>
              <a:rPr lang="en-US" sz="5400" spc="935" dirty="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Y</a:t>
            </a:r>
            <a:r>
              <a:rPr sz="5400" spc="1775" dirty="0" smtClean="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  </a:t>
            </a:r>
            <a:r>
              <a:rPr sz="5400" spc="50" dirty="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rPr>
              <a:t>CULTURE</a:t>
            </a:r>
            <a:endParaRPr sz="5400" dirty="0">
              <a:solidFill>
                <a:schemeClr val="bg1"/>
              </a:solidFill>
              <a:effectLst>
                <a:outerShdw blurRad="50800" dist="38100" dir="2700000" algn="tl" rotWithShape="0">
                  <a:prstClr val="black">
                    <a:alpha val="40000"/>
                  </a:prstClr>
                </a:outerShdw>
              </a:effectLst>
              <a:latin typeface="Akzidenz-Grotesk Pro Super" panose="02000503050000020004" pitchFamily="50" charset="0"/>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TotalTime>
  <Words>747</Words>
  <Application>Microsoft Office PowerPoint</Application>
  <PresentationFormat>Custom</PresentationFormat>
  <Paragraphs>69</Paragraphs>
  <Slides>16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Akzidenz-Grotesk Pro Med</vt:lpstr>
      <vt:lpstr>Akzidenz-Grotesk Pro Bold</vt:lpstr>
      <vt:lpstr>Calibri</vt:lpstr>
      <vt:lpstr>Akzidenz-Grotesk Pro Super</vt:lpstr>
      <vt:lpstr>Akzidenz-Grotesk Pro Light</vt:lpstr>
      <vt:lpstr>Akzidenz-Grotesk Pro Regular</vt:lpstr>
      <vt:lpstr>Arial</vt:lpstr>
      <vt:lpstr>Times New Roman</vt:lpstr>
      <vt:lpstr>Tahoma</vt:lpstr>
      <vt:lpstr>Office Theme</vt:lpstr>
      <vt:lpstr>PowerPoint Presentation</vt:lpstr>
      <vt:lpstr>PowerPoint Presentation</vt:lpstr>
      <vt:lpstr>Humans are interdependent on each other, animals, and the earth; and upon this realization, we can be more capable of empathy.</vt:lpstr>
      <vt:lpstr>TRIBALISM/IN-GROUP AND OUT-GROUP Includes attitudes and behaviors that  renounce individual intellectual freedom  emphasizing a strong loyalty to one’s own tribe or social group.</vt:lpstr>
      <vt:lpstr>PowerPoint Presentation</vt:lpstr>
      <vt:lpstr>PowerPoint Presentation</vt:lpstr>
      <vt:lpstr>PowerPoint Presentation</vt:lpstr>
      <vt:lpstr>PowerPoint Presentation</vt:lpstr>
      <vt:lpstr>PowerPoint Presentation</vt:lpstr>
      <vt:lpstr>CULTURAL  DIFFERENCE</vt:lpstr>
      <vt:lpstr>CULTURAL  DIFFERENCE</vt:lpstr>
      <vt:lpstr>CULTURAL NORMS</vt:lpstr>
      <vt:lpstr> Positive effects on empathy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Empathy_Chapter 3_PPT</dc:title>
  <dc:creator>Cory Gassner</dc:creator>
  <cp:keywords>DAC8-3Dbkuc</cp:keywords>
  <cp:lastModifiedBy>Cory Gassner</cp:lastModifiedBy>
  <cp:revision>21</cp:revision>
  <dcterms:created xsi:type="dcterms:W3CDTF">2018-07-10T11:38:39Z</dcterms:created>
  <dcterms:modified xsi:type="dcterms:W3CDTF">2019-10-16T20:50:19Z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2018-07-10T00:00:00Z</vt:filetime>
  </property>
  <property fmtid="{D5CDD505-2E9C-101B-9397-08002B2CF9AE}" pid="3" name="Creator">
    <vt:lpwstr>Canva</vt:lpwstr>
  </property>
  <property fmtid="{D5CDD505-2E9C-101B-9397-08002B2CF9AE}" pid="4" name="LastSaved">
    <vt:filetime>2018-07-10T00:00:00Z</vt:filetime>
  </property>
</Properties>
</file>