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78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9" r:id="rId11"/>
    <p:sldId id="271" r:id="rId12"/>
    <p:sldId id="272" r:id="rId13"/>
    <p:sldId id="275" r:id="rId14"/>
    <p:sldId id="276" r:id="rId15"/>
    <p:sldId id="277" r:id="rId16"/>
  </p:sldIdLst>
  <p:sldSz cx="9753600" cy="7315200"/>
  <p:notesSz cx="9753600" cy="7315200"/>
  <p:embeddedFontLst>
    <p:embeddedFont>
      <p:font typeface="Akzidenz-Grotesk Pro Light" panose="02000506040000020003" pitchFamily="50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Akzidenz-Grotesk Pro Bold" panose="02000803050000020004" pitchFamily="50" charset="0"/>
      <p:bold r:id="rId24"/>
      <p:boldItalic r:id="rId25"/>
    </p:embeddedFont>
    <p:embeddedFont>
      <p:font typeface="Akzidenz-Grotesk Pro Med" panose="02000603030000020004" pitchFamily="50" charset="0"/>
      <p:regular r:id="rId26"/>
      <p:italic r:id="rId27"/>
    </p:embeddedFont>
    <p:embeddedFont>
      <p:font typeface="Akzidenz-Grotesk Pro Regular" panose="02000503030000020003" pitchFamily="50" charset="0"/>
      <p:regular r:id="rId28"/>
      <p: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Akzidenz-Grotesk Pro Super" panose="02000503050000020004" pitchFamily="50" charset="0"/>
      <p:bold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4"/>
    <a:srgbClr val="99D1D0"/>
    <a:srgbClr val="3A3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241" autoAdjust="0"/>
  </p:normalViewPr>
  <p:slideViewPr>
    <p:cSldViewPr>
      <p:cViewPr varScale="1">
        <p:scale>
          <a:sx n="84" d="100"/>
          <a:sy n="84" d="100"/>
        </p:scale>
        <p:origin x="91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25925" cy="366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24500" y="0"/>
            <a:ext cx="4227513" cy="366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D7C8D-8167-4C49-AAF1-7C49AEA48CA0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30563" y="914400"/>
            <a:ext cx="3292475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74725" y="3521075"/>
            <a:ext cx="7804150" cy="28797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488"/>
            <a:ext cx="4225925" cy="366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24500" y="6948488"/>
            <a:ext cx="4227513" cy="366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9FA90-4C32-405F-865B-834351F54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10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Discussion Questions: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about the different types of relationships, past or present, you have in your life. What is your experience with empathy in these relationships (either as a receiver or a giver of empathy)?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have your past life experiences shaped your capacity for empathy? How are your current life situations, including any current stressors in your life, affecting your capacity for empathy?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FA90-4C32-405F-865B-834351F541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Empathy for your Adversary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FA90-4C32-405F-865B-834351F541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53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99D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666883" y="3772441"/>
            <a:ext cx="380982" cy="1623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29853" y="1450975"/>
            <a:ext cx="7493892" cy="1198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3040" y="4096512"/>
            <a:ext cx="682752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FBFB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50" b="0" i="0">
                <a:solidFill>
                  <a:srgbClr val="393E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393E5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50" b="0" i="0">
                <a:solidFill>
                  <a:srgbClr val="393E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7680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23104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99D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528805" y="2445304"/>
            <a:ext cx="4715088" cy="3908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50" b="0" i="0">
                <a:solidFill>
                  <a:srgbClr val="393E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99D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9775" y="974978"/>
            <a:ext cx="8274050" cy="2108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50" b="0" i="0">
                <a:solidFill>
                  <a:srgbClr val="393E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8179" y="3489730"/>
            <a:ext cx="8397240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0" i="0">
                <a:solidFill>
                  <a:srgbClr val="393E5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16224" y="6803136"/>
            <a:ext cx="3121152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7680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22592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146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99D1D0"/>
          </a:solid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3" name="object 3"/>
          <p:cNvSpPr/>
          <p:nvPr/>
        </p:nvSpPr>
        <p:spPr>
          <a:xfrm>
            <a:off x="881573" y="677975"/>
            <a:ext cx="739140" cy="308611"/>
          </a:xfrm>
          <a:custGeom>
            <a:avLst/>
            <a:gdLst/>
            <a:ahLst/>
            <a:cxnLst/>
            <a:rect l="l" t="t" r="r" b="b"/>
            <a:pathLst>
              <a:path w="739140" h="308609">
                <a:moveTo>
                  <a:pt x="0" y="308063"/>
                </a:moveTo>
                <a:lnTo>
                  <a:pt x="0" y="211931"/>
                </a:lnTo>
                <a:lnTo>
                  <a:pt x="369269" y="0"/>
                </a:lnTo>
                <a:lnTo>
                  <a:pt x="738538" y="211931"/>
                </a:lnTo>
                <a:lnTo>
                  <a:pt x="738538" y="308063"/>
                </a:lnTo>
                <a:lnTo>
                  <a:pt x="718531" y="308063"/>
                </a:lnTo>
                <a:lnTo>
                  <a:pt x="718531" y="223460"/>
                </a:lnTo>
                <a:lnTo>
                  <a:pt x="369269" y="23058"/>
                </a:lnTo>
                <a:lnTo>
                  <a:pt x="20006" y="223460"/>
                </a:lnTo>
                <a:lnTo>
                  <a:pt x="20006" y="308063"/>
                </a:lnTo>
                <a:lnTo>
                  <a:pt x="0" y="308063"/>
                </a:lnTo>
                <a:close/>
              </a:path>
            </a:pathLst>
          </a:custGeom>
          <a:solidFill>
            <a:srgbClr val="FBFBF4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4" name="object 4"/>
          <p:cNvSpPr/>
          <p:nvPr/>
        </p:nvSpPr>
        <p:spPr>
          <a:xfrm>
            <a:off x="891577" y="984344"/>
            <a:ext cx="0" cy="231775"/>
          </a:xfrm>
          <a:custGeom>
            <a:avLst/>
            <a:gdLst/>
            <a:ahLst/>
            <a:cxnLst/>
            <a:rect l="l" t="t" r="r" b="b"/>
            <a:pathLst>
              <a:path h="231775">
                <a:moveTo>
                  <a:pt x="0" y="0"/>
                </a:moveTo>
                <a:lnTo>
                  <a:pt x="0" y="231598"/>
                </a:lnTo>
              </a:path>
            </a:pathLst>
          </a:custGeom>
          <a:ln w="20006">
            <a:solidFill>
              <a:srgbClr val="FBFBF4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5" name="object 5"/>
          <p:cNvSpPr/>
          <p:nvPr/>
        </p:nvSpPr>
        <p:spPr>
          <a:xfrm>
            <a:off x="1610107" y="984344"/>
            <a:ext cx="0" cy="231775"/>
          </a:xfrm>
          <a:custGeom>
            <a:avLst/>
            <a:gdLst/>
            <a:ahLst/>
            <a:cxnLst/>
            <a:rect l="l" t="t" r="r" b="b"/>
            <a:pathLst>
              <a:path h="231775">
                <a:moveTo>
                  <a:pt x="0" y="0"/>
                </a:moveTo>
                <a:lnTo>
                  <a:pt x="0" y="231598"/>
                </a:lnTo>
              </a:path>
            </a:pathLst>
          </a:custGeom>
          <a:ln w="20006">
            <a:solidFill>
              <a:srgbClr val="FBFBF4"/>
            </a:solidFill>
          </a:ln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6" name="object 6"/>
          <p:cNvSpPr/>
          <p:nvPr/>
        </p:nvSpPr>
        <p:spPr>
          <a:xfrm>
            <a:off x="881573" y="1214245"/>
            <a:ext cx="739140" cy="308611"/>
          </a:xfrm>
          <a:custGeom>
            <a:avLst/>
            <a:gdLst/>
            <a:ahLst/>
            <a:cxnLst/>
            <a:rect l="l" t="t" r="r" b="b"/>
            <a:pathLst>
              <a:path w="739140" h="308609">
                <a:moveTo>
                  <a:pt x="0" y="96132"/>
                </a:moveTo>
                <a:lnTo>
                  <a:pt x="0" y="0"/>
                </a:lnTo>
                <a:lnTo>
                  <a:pt x="20006" y="0"/>
                </a:lnTo>
                <a:lnTo>
                  <a:pt x="20006" y="84602"/>
                </a:lnTo>
                <a:lnTo>
                  <a:pt x="369269" y="285005"/>
                </a:lnTo>
                <a:lnTo>
                  <a:pt x="718531" y="84602"/>
                </a:lnTo>
                <a:lnTo>
                  <a:pt x="718531" y="0"/>
                </a:lnTo>
                <a:lnTo>
                  <a:pt x="738538" y="0"/>
                </a:lnTo>
                <a:lnTo>
                  <a:pt x="738538" y="96132"/>
                </a:lnTo>
                <a:lnTo>
                  <a:pt x="369269" y="308063"/>
                </a:lnTo>
                <a:lnTo>
                  <a:pt x="0" y="96132"/>
                </a:lnTo>
                <a:close/>
              </a:path>
            </a:pathLst>
          </a:custGeom>
          <a:solidFill>
            <a:srgbClr val="FBFBF4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7" name="object 7"/>
          <p:cNvSpPr txBox="1"/>
          <p:nvPr/>
        </p:nvSpPr>
        <p:spPr>
          <a:xfrm>
            <a:off x="1106019" y="915783"/>
            <a:ext cx="249554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700" spc="246" dirty="0">
                <a:solidFill>
                  <a:srgbClr val="FBFBF4"/>
                </a:solidFill>
                <a:latin typeface="Akzidenz-Grotesk Pro Regular" panose="02000503030000020003" pitchFamily="50" charset="0"/>
                <a:cs typeface="Tahoma"/>
              </a:rPr>
              <a:t>E</a:t>
            </a:r>
            <a:endParaRPr sz="2700" dirty="0">
              <a:latin typeface="Akzidenz-Grotesk Pro Regular" panose="02000503030000020003" pitchFamily="50" charset="0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35157" y="817117"/>
            <a:ext cx="3215641" cy="626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701" spc="409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U</a:t>
            </a:r>
            <a:r>
              <a:rPr sz="1701" spc="76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421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N</a:t>
            </a:r>
            <a:r>
              <a:rPr sz="1701" spc="76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409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D</a:t>
            </a:r>
            <a:r>
              <a:rPr sz="1701" spc="76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362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E</a:t>
            </a:r>
            <a:r>
              <a:rPr sz="1701" spc="76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385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R</a:t>
            </a:r>
            <a:r>
              <a:rPr sz="1701" spc="76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362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S</a:t>
            </a:r>
            <a:r>
              <a:rPr sz="1701" spc="76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325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T</a:t>
            </a:r>
            <a:r>
              <a:rPr sz="1701" spc="76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385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A</a:t>
            </a:r>
            <a:r>
              <a:rPr sz="1701" spc="76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421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N</a:t>
            </a:r>
            <a:r>
              <a:rPr sz="1701" spc="76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409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D</a:t>
            </a:r>
            <a:r>
              <a:rPr sz="1701" spc="76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135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I</a:t>
            </a:r>
            <a:r>
              <a:rPr sz="1701" spc="76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421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N</a:t>
            </a:r>
            <a:r>
              <a:rPr sz="1701" spc="76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421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G</a:t>
            </a:r>
            <a:endParaRPr sz="1701" dirty="0">
              <a:latin typeface="Akzidenz-Grotesk Pro Light"/>
              <a:cs typeface="Akzidenz-Grotesk Pro Light"/>
            </a:endParaRPr>
          </a:p>
          <a:p>
            <a:pPr marL="12700">
              <a:spcBef>
                <a:spcPts val="810"/>
              </a:spcBef>
            </a:pPr>
            <a:r>
              <a:rPr sz="1701" spc="362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E</a:t>
            </a:r>
            <a:r>
              <a:rPr sz="1701" spc="71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470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M</a:t>
            </a:r>
            <a:r>
              <a:rPr sz="1701" spc="71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370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P</a:t>
            </a:r>
            <a:r>
              <a:rPr sz="1701" spc="71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385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A</a:t>
            </a:r>
            <a:r>
              <a:rPr sz="1701" spc="71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325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T</a:t>
            </a:r>
            <a:r>
              <a:rPr sz="1701" spc="71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434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H</a:t>
            </a:r>
            <a:r>
              <a:rPr sz="1701" spc="71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 </a:t>
            </a:r>
            <a:r>
              <a:rPr sz="1701" spc="370" dirty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Y</a:t>
            </a:r>
            <a:endParaRPr sz="1701" dirty="0">
              <a:latin typeface="Akzidenz-Grotesk Pro Light"/>
              <a:cs typeface="Akzidenz-Grotesk Pro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5504" y="2369444"/>
            <a:ext cx="7099301" cy="1200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7801" spc="415" dirty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MODULE </a:t>
            </a:r>
            <a:r>
              <a:rPr lang="en-US" sz="7801" spc="415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2.4</a:t>
            </a:r>
            <a:endParaRPr sz="7801" dirty="0">
              <a:latin typeface="Akzidenz-Grotesk Pro Super" panose="02000503050000020004" pitchFamily="50" charset="0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1581" y="4416361"/>
            <a:ext cx="4508500" cy="11430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2" name="TextBox 11"/>
          <p:cNvSpPr txBox="1"/>
          <p:nvPr/>
        </p:nvSpPr>
        <p:spPr>
          <a:xfrm>
            <a:off x="1106017" y="4676800"/>
            <a:ext cx="3857735" cy="61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/>
            <a:r>
              <a:rPr lang="en-US" sz="1701" spc="409" dirty="0" smtClean="0">
                <a:solidFill>
                  <a:srgbClr val="FBFBF4"/>
                </a:solidFill>
                <a:latin typeface="Akzidenz-Grotesk Pro Light"/>
                <a:cs typeface="Akzidenz-Grotesk Pro Light"/>
              </a:rPr>
              <a:t>Empathy and Relationships</a:t>
            </a:r>
            <a:endParaRPr lang="en-US" sz="1701" spc="409" dirty="0">
              <a:solidFill>
                <a:srgbClr val="FBFBF4"/>
              </a:solidFill>
              <a:latin typeface="Akzidenz-Grotesk Pro Light"/>
              <a:cs typeface="Akzidenz-Grotesk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128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6450" y="1723898"/>
            <a:ext cx="8150225" cy="32316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2800"/>
              </a:lnSpc>
            </a:pPr>
            <a:r>
              <a:rPr sz="2800" spc="-100" dirty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CHILDHOOD TRAUMA OR ABUSE AND  SKEWED RELATIONSHIP MODELS CAN  TRIGGER PSYCHOLOGICAL RESPONSES </a:t>
            </a:r>
            <a:r>
              <a:rPr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THAT </a:t>
            </a:r>
            <a:r>
              <a:rPr sz="2800" spc="-100" dirty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INTERFERE WITH EMPATHY</a:t>
            </a:r>
            <a:r>
              <a:rPr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.</a:t>
            </a:r>
            <a:r>
              <a:rPr lang="en-US"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 </a:t>
            </a:r>
          </a:p>
          <a:p>
            <a:pPr marL="12700" marR="5080">
              <a:lnSpc>
                <a:spcPts val="2800"/>
              </a:lnSpc>
            </a:pPr>
            <a:endParaRPr lang="en-US" sz="2800" spc="-100" dirty="0">
              <a:solidFill>
                <a:srgbClr val="FBFBF4"/>
              </a:solidFill>
              <a:latin typeface="Akzidenz-Grotesk Pro Super" panose="02000503050000020004" pitchFamily="50" charset="0"/>
              <a:cs typeface="Arial"/>
            </a:endParaRPr>
          </a:p>
          <a:p>
            <a:pPr marL="12700" marR="5080" algn="ctr">
              <a:lnSpc>
                <a:spcPts val="2800"/>
              </a:lnSpc>
            </a:pPr>
            <a:r>
              <a:rPr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INSECURE</a:t>
            </a:r>
            <a:r>
              <a:rPr lang="en-US"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 </a:t>
            </a:r>
            <a:r>
              <a:rPr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ATTACHMENTS </a:t>
            </a:r>
            <a:r>
              <a:rPr sz="2800" spc="-100" dirty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IN THE PAST </a:t>
            </a:r>
            <a:r>
              <a:rPr lang="en-US"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CAN NEGATIVLY IMPACT</a:t>
            </a:r>
            <a:r>
              <a:rPr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 EMPATHY</a:t>
            </a:r>
            <a:r>
              <a:rPr lang="en-US"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 </a:t>
            </a:r>
            <a:r>
              <a:rPr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AN</a:t>
            </a:r>
            <a:r>
              <a:rPr lang="en-US"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D </a:t>
            </a:r>
            <a:r>
              <a:rPr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OTHER </a:t>
            </a:r>
            <a:r>
              <a:rPr sz="2800" spc="-100" dirty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POSITIVE BEHAVIORS IN </a:t>
            </a:r>
            <a:r>
              <a:rPr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FUTURE</a:t>
            </a:r>
            <a:r>
              <a:rPr sz="2800" spc="-100" dirty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,  ROMANTIC </a:t>
            </a:r>
            <a:r>
              <a:rPr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RELATIONSHIP</a:t>
            </a:r>
            <a:r>
              <a:rPr lang="en-US"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S</a:t>
            </a:r>
            <a:r>
              <a:rPr sz="28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.</a:t>
            </a:r>
            <a:endParaRPr sz="2800" spc="-100" dirty="0">
              <a:latin typeface="Akzidenz-Grotesk Pro Super" panose="02000503050000020004" pitchFamily="50" charset="0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8262" y="265733"/>
            <a:ext cx="5505337" cy="6213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9600" y="2362200"/>
            <a:ext cx="7960995" cy="2785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400"/>
              </a:lnSpc>
            </a:pPr>
            <a:r>
              <a:rPr lang="en-US" sz="54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  <a:cs typeface="Arial"/>
              </a:rPr>
              <a:t>Empathy for our Enemies and for People who have hurt us deeply</a:t>
            </a:r>
            <a:endParaRPr lang="en-US" sz="5400" spc="-100" dirty="0">
              <a:solidFill>
                <a:srgbClr val="FBFBF4"/>
              </a:solidFill>
              <a:latin typeface="Akzidenz-Grotesk Pro Super" panose="02000503050000020004" pitchFamily="50" charset="0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72175" y="0"/>
            <a:ext cx="3781425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19200" y="3124200"/>
            <a:ext cx="4495800" cy="769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ts val="2000"/>
              </a:lnSpc>
              <a:spcBef>
                <a:spcPts val="1325"/>
              </a:spcBef>
            </a:pP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It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is often difficult for us to forgive a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close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friend, colleague, partner who has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betrayed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our trust, for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example</a:t>
            </a:r>
            <a:r>
              <a:rPr lang="en-US"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.</a:t>
            </a:r>
            <a:endParaRPr sz="2000" spc="-100" dirty="0">
              <a:solidFill>
                <a:srgbClr val="393E53"/>
              </a:solidFill>
              <a:latin typeface="Akzidenz-Grotesk Pro Regular" panose="02000503030000020003" pitchFamily="50" charset="0"/>
              <a:ea typeface="+mj-e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9200" y="4378764"/>
            <a:ext cx="4495800" cy="935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6200"/>
              </a:lnSpc>
            </a:pP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In high-influence relationships,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we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allow others into our lives which may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include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opening up to certain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vulnerabilities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. We expect those close to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us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not to take advantage of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our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vulnerability.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999" y="2028396"/>
            <a:ext cx="472440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Certain negative situations </a:t>
            </a:r>
            <a:r>
              <a:rPr lang="en-US"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can make it </a:t>
            </a:r>
            <a:r>
              <a:rPr lang="en-US"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difficult </a:t>
            </a:r>
            <a:r>
              <a:rPr lang="en-US"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for us to engage in </a:t>
            </a:r>
            <a:r>
              <a:rPr lang="en-US"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empathetic behaviors.</a:t>
            </a:r>
            <a:endParaRPr lang="en-US" sz="2000" spc="-100" dirty="0">
              <a:solidFill>
                <a:srgbClr val="393E53"/>
              </a:solidFill>
              <a:latin typeface="Akzidenz-Grotesk Pro Regular" panose="02000503030000020003" pitchFamily="50" charset="0"/>
              <a:ea typeface="+mj-ea"/>
              <a:cs typeface="Tahom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000" y="2168483"/>
            <a:ext cx="556895" cy="325120"/>
            <a:chOff x="4371551" y="2247243"/>
            <a:chExt cx="556895" cy="325120"/>
          </a:xfrm>
        </p:grpSpPr>
        <p:sp>
          <p:nvSpPr>
            <p:cNvPr id="9" name="object 5"/>
            <p:cNvSpPr/>
            <p:nvPr/>
          </p:nvSpPr>
          <p:spPr>
            <a:xfrm>
              <a:off x="4371551" y="2247243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5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5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4375235" y="2336897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/>
            <p:cNvSpPr/>
            <p:nvPr/>
          </p:nvSpPr>
          <p:spPr>
            <a:xfrm>
              <a:off x="4375235" y="2336897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5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/>
            <p:cNvSpPr/>
            <p:nvPr/>
          </p:nvSpPr>
          <p:spPr>
            <a:xfrm>
              <a:off x="438109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/>
            <p:cNvSpPr/>
            <p:nvPr/>
          </p:nvSpPr>
          <p:spPr>
            <a:xfrm>
              <a:off x="4409541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/>
            <p:cNvSpPr/>
            <p:nvPr/>
          </p:nvSpPr>
          <p:spPr>
            <a:xfrm>
              <a:off x="4437986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/>
            <p:cNvSpPr/>
            <p:nvPr/>
          </p:nvSpPr>
          <p:spPr>
            <a:xfrm>
              <a:off x="4466435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/>
            <p:cNvSpPr/>
            <p:nvPr/>
          </p:nvSpPr>
          <p:spPr>
            <a:xfrm>
              <a:off x="449488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/>
            <p:cNvSpPr/>
            <p:nvPr/>
          </p:nvSpPr>
          <p:spPr>
            <a:xfrm>
              <a:off x="4523328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4"/>
            <p:cNvSpPr/>
            <p:nvPr/>
          </p:nvSpPr>
          <p:spPr>
            <a:xfrm>
              <a:off x="4551777" y="2254979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5"/>
            <p:cNvSpPr/>
            <p:nvPr/>
          </p:nvSpPr>
          <p:spPr>
            <a:xfrm>
              <a:off x="4580228" y="2267849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/>
            <p:cNvSpPr/>
            <p:nvPr/>
          </p:nvSpPr>
          <p:spPr>
            <a:xfrm>
              <a:off x="4608674" y="2280717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/>
            <p:cNvSpPr/>
            <p:nvPr/>
          </p:nvSpPr>
          <p:spPr>
            <a:xfrm>
              <a:off x="4637119" y="2293585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5" h="186055">
                  <a:moveTo>
                    <a:pt x="0" y="185860"/>
                  </a:moveTo>
                  <a:lnTo>
                    <a:pt x="88860" y="0"/>
                  </a:lnTo>
                  <a:lnTo>
                    <a:pt x="95267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/>
            <p:cNvSpPr/>
            <p:nvPr/>
          </p:nvSpPr>
          <p:spPr>
            <a:xfrm>
              <a:off x="4649953" y="2306453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/>
            <p:cNvSpPr/>
            <p:nvPr/>
          </p:nvSpPr>
          <p:spPr>
            <a:xfrm>
              <a:off x="4654198" y="2319327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89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/>
            <p:cNvSpPr/>
            <p:nvPr/>
          </p:nvSpPr>
          <p:spPr>
            <a:xfrm>
              <a:off x="4692535" y="2332196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4" h="210185">
                  <a:moveTo>
                    <a:pt x="0" y="209868"/>
                  </a:moveTo>
                  <a:lnTo>
                    <a:pt x="100338" y="0"/>
                  </a:lnTo>
                  <a:lnTo>
                    <a:pt x="106744" y="3697"/>
                  </a:lnTo>
                  <a:lnTo>
                    <a:pt x="11289" y="203352"/>
                  </a:lnTo>
                  <a:lnTo>
                    <a:pt x="0" y="20986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/>
            <p:cNvSpPr/>
            <p:nvPr/>
          </p:nvSpPr>
          <p:spPr>
            <a:xfrm>
              <a:off x="4731826" y="2345065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4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/>
            <p:cNvSpPr/>
            <p:nvPr/>
          </p:nvSpPr>
          <p:spPr>
            <a:xfrm>
              <a:off x="4771118" y="2357934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/>
            <p:cNvSpPr/>
            <p:nvPr/>
          </p:nvSpPr>
          <p:spPr>
            <a:xfrm>
              <a:off x="4810404" y="2370801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3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/>
            <p:cNvSpPr/>
            <p:nvPr/>
          </p:nvSpPr>
          <p:spPr>
            <a:xfrm>
              <a:off x="4849691" y="2383669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5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/>
            <p:cNvSpPr/>
            <p:nvPr/>
          </p:nvSpPr>
          <p:spPr>
            <a:xfrm>
              <a:off x="4888981" y="2396538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4" y="0"/>
                  </a:lnTo>
                  <a:lnTo>
                    <a:pt x="21770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7665" y="3346585"/>
            <a:ext cx="556895" cy="325120"/>
            <a:chOff x="4371551" y="2247243"/>
            <a:chExt cx="556895" cy="325120"/>
          </a:xfrm>
        </p:grpSpPr>
        <p:sp>
          <p:nvSpPr>
            <p:cNvPr id="31" name="object 5"/>
            <p:cNvSpPr/>
            <p:nvPr/>
          </p:nvSpPr>
          <p:spPr>
            <a:xfrm>
              <a:off x="4371551" y="2247243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5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5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6"/>
            <p:cNvSpPr/>
            <p:nvPr/>
          </p:nvSpPr>
          <p:spPr>
            <a:xfrm>
              <a:off x="4375235" y="2336897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7"/>
            <p:cNvSpPr/>
            <p:nvPr/>
          </p:nvSpPr>
          <p:spPr>
            <a:xfrm>
              <a:off x="4375235" y="2336897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5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8"/>
            <p:cNvSpPr/>
            <p:nvPr/>
          </p:nvSpPr>
          <p:spPr>
            <a:xfrm>
              <a:off x="438109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9"/>
            <p:cNvSpPr/>
            <p:nvPr/>
          </p:nvSpPr>
          <p:spPr>
            <a:xfrm>
              <a:off x="4409541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0"/>
            <p:cNvSpPr/>
            <p:nvPr/>
          </p:nvSpPr>
          <p:spPr>
            <a:xfrm>
              <a:off x="4437986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1"/>
            <p:cNvSpPr/>
            <p:nvPr/>
          </p:nvSpPr>
          <p:spPr>
            <a:xfrm>
              <a:off x="4466435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"/>
            <p:cNvSpPr/>
            <p:nvPr/>
          </p:nvSpPr>
          <p:spPr>
            <a:xfrm>
              <a:off x="449488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3"/>
            <p:cNvSpPr/>
            <p:nvPr/>
          </p:nvSpPr>
          <p:spPr>
            <a:xfrm>
              <a:off x="4523328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4"/>
            <p:cNvSpPr/>
            <p:nvPr/>
          </p:nvSpPr>
          <p:spPr>
            <a:xfrm>
              <a:off x="4551777" y="2254979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5"/>
            <p:cNvSpPr/>
            <p:nvPr/>
          </p:nvSpPr>
          <p:spPr>
            <a:xfrm>
              <a:off x="4580228" y="2267849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6"/>
            <p:cNvSpPr/>
            <p:nvPr/>
          </p:nvSpPr>
          <p:spPr>
            <a:xfrm>
              <a:off x="4608674" y="2280717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7"/>
            <p:cNvSpPr/>
            <p:nvPr/>
          </p:nvSpPr>
          <p:spPr>
            <a:xfrm>
              <a:off x="4637119" y="2293585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5" h="186055">
                  <a:moveTo>
                    <a:pt x="0" y="185860"/>
                  </a:moveTo>
                  <a:lnTo>
                    <a:pt x="88860" y="0"/>
                  </a:lnTo>
                  <a:lnTo>
                    <a:pt x="95267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8"/>
            <p:cNvSpPr/>
            <p:nvPr/>
          </p:nvSpPr>
          <p:spPr>
            <a:xfrm>
              <a:off x="4649953" y="2306453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9"/>
            <p:cNvSpPr/>
            <p:nvPr/>
          </p:nvSpPr>
          <p:spPr>
            <a:xfrm>
              <a:off x="4654198" y="2319327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89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0"/>
            <p:cNvSpPr/>
            <p:nvPr/>
          </p:nvSpPr>
          <p:spPr>
            <a:xfrm>
              <a:off x="4692535" y="2332196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4" h="210185">
                  <a:moveTo>
                    <a:pt x="0" y="209868"/>
                  </a:moveTo>
                  <a:lnTo>
                    <a:pt x="100338" y="0"/>
                  </a:lnTo>
                  <a:lnTo>
                    <a:pt x="106744" y="3697"/>
                  </a:lnTo>
                  <a:lnTo>
                    <a:pt x="11289" y="203352"/>
                  </a:lnTo>
                  <a:lnTo>
                    <a:pt x="0" y="20986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1"/>
            <p:cNvSpPr/>
            <p:nvPr/>
          </p:nvSpPr>
          <p:spPr>
            <a:xfrm>
              <a:off x="4731826" y="2345065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4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22"/>
            <p:cNvSpPr/>
            <p:nvPr/>
          </p:nvSpPr>
          <p:spPr>
            <a:xfrm>
              <a:off x="4771118" y="2357934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23"/>
            <p:cNvSpPr/>
            <p:nvPr/>
          </p:nvSpPr>
          <p:spPr>
            <a:xfrm>
              <a:off x="4810404" y="2370801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3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4"/>
            <p:cNvSpPr/>
            <p:nvPr/>
          </p:nvSpPr>
          <p:spPr>
            <a:xfrm>
              <a:off x="4849691" y="2383669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5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5"/>
            <p:cNvSpPr/>
            <p:nvPr/>
          </p:nvSpPr>
          <p:spPr>
            <a:xfrm>
              <a:off x="4888981" y="2396538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4" y="0"/>
                  </a:lnTo>
                  <a:lnTo>
                    <a:pt x="21770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18990" y="4684024"/>
            <a:ext cx="556895" cy="325120"/>
            <a:chOff x="4371551" y="2247243"/>
            <a:chExt cx="556895" cy="325120"/>
          </a:xfrm>
        </p:grpSpPr>
        <p:sp>
          <p:nvSpPr>
            <p:cNvPr id="53" name="object 5"/>
            <p:cNvSpPr/>
            <p:nvPr/>
          </p:nvSpPr>
          <p:spPr>
            <a:xfrm>
              <a:off x="4371551" y="2247243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5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5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4375235" y="2336897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4375235" y="2336897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5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438109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4409541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4437986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4466435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49488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4523328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551777" y="2254979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4580228" y="2267849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6"/>
            <p:cNvSpPr/>
            <p:nvPr/>
          </p:nvSpPr>
          <p:spPr>
            <a:xfrm>
              <a:off x="4608674" y="2280717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7"/>
            <p:cNvSpPr/>
            <p:nvPr/>
          </p:nvSpPr>
          <p:spPr>
            <a:xfrm>
              <a:off x="4637119" y="2293585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5" h="186055">
                  <a:moveTo>
                    <a:pt x="0" y="185860"/>
                  </a:moveTo>
                  <a:lnTo>
                    <a:pt x="88860" y="0"/>
                  </a:lnTo>
                  <a:lnTo>
                    <a:pt x="95267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8"/>
            <p:cNvSpPr/>
            <p:nvPr/>
          </p:nvSpPr>
          <p:spPr>
            <a:xfrm>
              <a:off x="4649953" y="2306453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9"/>
            <p:cNvSpPr/>
            <p:nvPr/>
          </p:nvSpPr>
          <p:spPr>
            <a:xfrm>
              <a:off x="4654198" y="2319327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89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0"/>
            <p:cNvSpPr/>
            <p:nvPr/>
          </p:nvSpPr>
          <p:spPr>
            <a:xfrm>
              <a:off x="4692535" y="2332196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4" h="210185">
                  <a:moveTo>
                    <a:pt x="0" y="209868"/>
                  </a:moveTo>
                  <a:lnTo>
                    <a:pt x="100338" y="0"/>
                  </a:lnTo>
                  <a:lnTo>
                    <a:pt x="106744" y="3697"/>
                  </a:lnTo>
                  <a:lnTo>
                    <a:pt x="11289" y="203352"/>
                  </a:lnTo>
                  <a:lnTo>
                    <a:pt x="0" y="20986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1"/>
            <p:cNvSpPr/>
            <p:nvPr/>
          </p:nvSpPr>
          <p:spPr>
            <a:xfrm>
              <a:off x="4731826" y="2345065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4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2"/>
            <p:cNvSpPr/>
            <p:nvPr/>
          </p:nvSpPr>
          <p:spPr>
            <a:xfrm>
              <a:off x="4771118" y="2357934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3"/>
            <p:cNvSpPr/>
            <p:nvPr/>
          </p:nvSpPr>
          <p:spPr>
            <a:xfrm>
              <a:off x="4810404" y="2370801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3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4"/>
            <p:cNvSpPr/>
            <p:nvPr/>
          </p:nvSpPr>
          <p:spPr>
            <a:xfrm>
              <a:off x="4849691" y="2383669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5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5"/>
            <p:cNvSpPr/>
            <p:nvPr/>
          </p:nvSpPr>
          <p:spPr>
            <a:xfrm>
              <a:off x="4888981" y="2396538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4" y="0"/>
                  </a:lnTo>
                  <a:lnTo>
                    <a:pt x="21770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3800475" cy="7315200"/>
          </a:xfrm>
          <a:custGeom>
            <a:avLst/>
            <a:gdLst/>
            <a:ahLst/>
            <a:cxnLst/>
            <a:rect l="l" t="t" r="r" b="b"/>
            <a:pathLst>
              <a:path w="3800475" h="7315200">
                <a:moveTo>
                  <a:pt x="0" y="7315199"/>
                </a:moveTo>
                <a:lnTo>
                  <a:pt x="0" y="0"/>
                </a:lnTo>
                <a:lnTo>
                  <a:pt x="3800475" y="0"/>
                </a:lnTo>
                <a:lnTo>
                  <a:pt x="3800475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99D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00600" y="1275458"/>
            <a:ext cx="4605020" cy="1026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sz="2000" spc="-100" dirty="0">
                <a:latin typeface="Akzidenz-Grotesk Pro Regular" panose="02000503030000020003" pitchFamily="50" charset="0"/>
                <a:cs typeface="Tahoma"/>
              </a:rPr>
              <a:t>Overall, an empathetic understanding of  those who hurt us deeply may </a:t>
            </a:r>
            <a:r>
              <a:rPr sz="2000" spc="-100" dirty="0" smtClean="0">
                <a:latin typeface="Akzidenz-Grotesk Pro Regular" panose="02000503030000020003" pitchFamily="50" charset="0"/>
                <a:cs typeface="Tahoma"/>
              </a:rPr>
              <a:t>be </a:t>
            </a:r>
            <a:r>
              <a:rPr sz="2000" spc="-100" dirty="0">
                <a:latin typeface="Akzidenz-Grotesk Pro Regular" panose="02000503030000020003" pitchFamily="50" charset="0"/>
                <a:cs typeface="Tahoma"/>
              </a:rPr>
              <a:t>helpful in motivating us to change the </a:t>
            </a:r>
            <a:r>
              <a:rPr sz="2000" spc="-100" dirty="0" smtClean="0">
                <a:latin typeface="Akzidenz-Grotesk Pro Regular" panose="02000503030000020003" pitchFamily="50" charset="0"/>
                <a:cs typeface="Tahoma"/>
              </a:rPr>
              <a:t>social </a:t>
            </a:r>
            <a:r>
              <a:rPr sz="2000" spc="-100" dirty="0">
                <a:latin typeface="Akzidenz-Grotesk Pro Regular" panose="02000503030000020003" pitchFamily="50" charset="0"/>
                <a:cs typeface="Tahoma"/>
              </a:rPr>
              <a:t>conditions that create them.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00600" y="2947039"/>
            <a:ext cx="4436110" cy="518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Insights about those who have hurt us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may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help us recognize how good others are.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00600" y="4110789"/>
            <a:ext cx="4336415" cy="2291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Even thinking of others in a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different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capacity can help alleviate the fight or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flight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response so that we do not  immediately retaliate</a:t>
            </a:r>
            <a:r>
              <a:rPr lang="en-US"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.</a:t>
            </a:r>
            <a:endParaRPr sz="2000" spc="-100" dirty="0">
              <a:solidFill>
                <a:srgbClr val="393E53"/>
              </a:solidFill>
              <a:latin typeface="Akzidenz-Grotesk Pro Regular" panose="02000503030000020003" pitchFamily="50" charset="0"/>
              <a:ea typeface="+mj-ea"/>
              <a:cs typeface="Tahoma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22225" marR="326390">
              <a:lnSpc>
                <a:spcPct val="76200"/>
              </a:lnSpc>
              <a:spcBef>
                <a:spcPts val="1550"/>
              </a:spcBef>
            </a:pP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We should not let some negative  experiences with others shade our  perceptions of the human race.</a:t>
            </a:r>
          </a:p>
        </p:txBody>
      </p:sp>
      <p:sp>
        <p:nvSpPr>
          <p:cNvPr id="7" name="object 7"/>
          <p:cNvSpPr/>
          <p:nvPr/>
        </p:nvSpPr>
        <p:spPr>
          <a:xfrm>
            <a:off x="85792" y="1912706"/>
            <a:ext cx="3578406" cy="3470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4033319" y="1626083"/>
            <a:ext cx="556895" cy="325120"/>
            <a:chOff x="4371551" y="2247243"/>
            <a:chExt cx="556895" cy="325120"/>
          </a:xfrm>
        </p:grpSpPr>
        <p:sp>
          <p:nvSpPr>
            <p:cNvPr id="9" name="object 5"/>
            <p:cNvSpPr/>
            <p:nvPr/>
          </p:nvSpPr>
          <p:spPr>
            <a:xfrm>
              <a:off x="4371551" y="2247243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5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5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/>
            <p:nvPr/>
          </p:nvSpPr>
          <p:spPr>
            <a:xfrm>
              <a:off x="4375235" y="2336897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/>
            <p:cNvSpPr/>
            <p:nvPr/>
          </p:nvSpPr>
          <p:spPr>
            <a:xfrm>
              <a:off x="4375235" y="2336897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5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/>
            <p:cNvSpPr/>
            <p:nvPr/>
          </p:nvSpPr>
          <p:spPr>
            <a:xfrm>
              <a:off x="438109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/>
            <p:cNvSpPr/>
            <p:nvPr/>
          </p:nvSpPr>
          <p:spPr>
            <a:xfrm>
              <a:off x="4409541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/>
            <p:cNvSpPr/>
            <p:nvPr/>
          </p:nvSpPr>
          <p:spPr>
            <a:xfrm>
              <a:off x="4437986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/>
            <p:cNvSpPr/>
            <p:nvPr/>
          </p:nvSpPr>
          <p:spPr>
            <a:xfrm>
              <a:off x="4466435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/>
            <p:cNvSpPr/>
            <p:nvPr/>
          </p:nvSpPr>
          <p:spPr>
            <a:xfrm>
              <a:off x="449488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/>
            <p:cNvSpPr/>
            <p:nvPr/>
          </p:nvSpPr>
          <p:spPr>
            <a:xfrm>
              <a:off x="4523328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4"/>
            <p:cNvSpPr/>
            <p:nvPr/>
          </p:nvSpPr>
          <p:spPr>
            <a:xfrm>
              <a:off x="4551777" y="2254979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5"/>
            <p:cNvSpPr/>
            <p:nvPr/>
          </p:nvSpPr>
          <p:spPr>
            <a:xfrm>
              <a:off x="4580228" y="2267849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/>
            <p:cNvSpPr/>
            <p:nvPr/>
          </p:nvSpPr>
          <p:spPr>
            <a:xfrm>
              <a:off x="4608674" y="2280717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/>
            <p:cNvSpPr/>
            <p:nvPr/>
          </p:nvSpPr>
          <p:spPr>
            <a:xfrm>
              <a:off x="4637119" y="2293585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5" h="186055">
                  <a:moveTo>
                    <a:pt x="0" y="185860"/>
                  </a:moveTo>
                  <a:lnTo>
                    <a:pt x="88860" y="0"/>
                  </a:lnTo>
                  <a:lnTo>
                    <a:pt x="95267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/>
            <p:cNvSpPr/>
            <p:nvPr/>
          </p:nvSpPr>
          <p:spPr>
            <a:xfrm>
              <a:off x="4649953" y="2306453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/>
            <p:cNvSpPr/>
            <p:nvPr/>
          </p:nvSpPr>
          <p:spPr>
            <a:xfrm>
              <a:off x="4654198" y="2319327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89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/>
            <p:cNvSpPr/>
            <p:nvPr/>
          </p:nvSpPr>
          <p:spPr>
            <a:xfrm>
              <a:off x="4692535" y="2332196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4" h="210185">
                  <a:moveTo>
                    <a:pt x="0" y="209868"/>
                  </a:moveTo>
                  <a:lnTo>
                    <a:pt x="100338" y="0"/>
                  </a:lnTo>
                  <a:lnTo>
                    <a:pt x="106744" y="3697"/>
                  </a:lnTo>
                  <a:lnTo>
                    <a:pt x="11289" y="203352"/>
                  </a:lnTo>
                  <a:lnTo>
                    <a:pt x="0" y="20986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/>
            <p:cNvSpPr/>
            <p:nvPr/>
          </p:nvSpPr>
          <p:spPr>
            <a:xfrm>
              <a:off x="4731826" y="2345065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4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/>
            <p:cNvSpPr/>
            <p:nvPr/>
          </p:nvSpPr>
          <p:spPr>
            <a:xfrm>
              <a:off x="4771118" y="2357934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/>
            <p:cNvSpPr/>
            <p:nvPr/>
          </p:nvSpPr>
          <p:spPr>
            <a:xfrm>
              <a:off x="4810404" y="2370801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3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/>
            <p:cNvSpPr/>
            <p:nvPr/>
          </p:nvSpPr>
          <p:spPr>
            <a:xfrm>
              <a:off x="4849691" y="2383669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5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/>
            <p:cNvSpPr/>
            <p:nvPr/>
          </p:nvSpPr>
          <p:spPr>
            <a:xfrm>
              <a:off x="4888981" y="2396538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4" y="0"/>
                  </a:lnTo>
                  <a:lnTo>
                    <a:pt x="21770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081278" y="3043749"/>
            <a:ext cx="556895" cy="325120"/>
            <a:chOff x="4371551" y="2247243"/>
            <a:chExt cx="556895" cy="325120"/>
          </a:xfrm>
        </p:grpSpPr>
        <p:sp>
          <p:nvSpPr>
            <p:cNvPr id="31" name="object 5"/>
            <p:cNvSpPr/>
            <p:nvPr/>
          </p:nvSpPr>
          <p:spPr>
            <a:xfrm>
              <a:off x="4371551" y="2247243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5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5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6"/>
            <p:cNvSpPr/>
            <p:nvPr/>
          </p:nvSpPr>
          <p:spPr>
            <a:xfrm>
              <a:off x="4375235" y="2336897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7"/>
            <p:cNvSpPr/>
            <p:nvPr/>
          </p:nvSpPr>
          <p:spPr>
            <a:xfrm>
              <a:off x="4375235" y="2336897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5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8"/>
            <p:cNvSpPr/>
            <p:nvPr/>
          </p:nvSpPr>
          <p:spPr>
            <a:xfrm>
              <a:off x="438109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9"/>
            <p:cNvSpPr/>
            <p:nvPr/>
          </p:nvSpPr>
          <p:spPr>
            <a:xfrm>
              <a:off x="4409541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0"/>
            <p:cNvSpPr/>
            <p:nvPr/>
          </p:nvSpPr>
          <p:spPr>
            <a:xfrm>
              <a:off x="4437986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1"/>
            <p:cNvSpPr/>
            <p:nvPr/>
          </p:nvSpPr>
          <p:spPr>
            <a:xfrm>
              <a:off x="4466435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"/>
            <p:cNvSpPr/>
            <p:nvPr/>
          </p:nvSpPr>
          <p:spPr>
            <a:xfrm>
              <a:off x="449488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3"/>
            <p:cNvSpPr/>
            <p:nvPr/>
          </p:nvSpPr>
          <p:spPr>
            <a:xfrm>
              <a:off x="4523328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4"/>
            <p:cNvSpPr/>
            <p:nvPr/>
          </p:nvSpPr>
          <p:spPr>
            <a:xfrm>
              <a:off x="4551777" y="2254979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5"/>
            <p:cNvSpPr/>
            <p:nvPr/>
          </p:nvSpPr>
          <p:spPr>
            <a:xfrm>
              <a:off x="4580228" y="2267849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6"/>
            <p:cNvSpPr/>
            <p:nvPr/>
          </p:nvSpPr>
          <p:spPr>
            <a:xfrm>
              <a:off x="4608674" y="2280717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7"/>
            <p:cNvSpPr/>
            <p:nvPr/>
          </p:nvSpPr>
          <p:spPr>
            <a:xfrm>
              <a:off x="4637119" y="2293585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5" h="186055">
                  <a:moveTo>
                    <a:pt x="0" y="185860"/>
                  </a:moveTo>
                  <a:lnTo>
                    <a:pt x="88860" y="0"/>
                  </a:lnTo>
                  <a:lnTo>
                    <a:pt x="95267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8"/>
            <p:cNvSpPr/>
            <p:nvPr/>
          </p:nvSpPr>
          <p:spPr>
            <a:xfrm>
              <a:off x="4649953" y="2306453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9"/>
            <p:cNvSpPr/>
            <p:nvPr/>
          </p:nvSpPr>
          <p:spPr>
            <a:xfrm>
              <a:off x="4654198" y="2319327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89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0"/>
            <p:cNvSpPr/>
            <p:nvPr/>
          </p:nvSpPr>
          <p:spPr>
            <a:xfrm>
              <a:off x="4692535" y="2332196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4" h="210185">
                  <a:moveTo>
                    <a:pt x="0" y="209868"/>
                  </a:moveTo>
                  <a:lnTo>
                    <a:pt x="100338" y="0"/>
                  </a:lnTo>
                  <a:lnTo>
                    <a:pt x="106744" y="3697"/>
                  </a:lnTo>
                  <a:lnTo>
                    <a:pt x="11289" y="203352"/>
                  </a:lnTo>
                  <a:lnTo>
                    <a:pt x="0" y="20986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1"/>
            <p:cNvSpPr/>
            <p:nvPr/>
          </p:nvSpPr>
          <p:spPr>
            <a:xfrm>
              <a:off x="4731826" y="2345065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4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22"/>
            <p:cNvSpPr/>
            <p:nvPr/>
          </p:nvSpPr>
          <p:spPr>
            <a:xfrm>
              <a:off x="4771118" y="2357934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23"/>
            <p:cNvSpPr/>
            <p:nvPr/>
          </p:nvSpPr>
          <p:spPr>
            <a:xfrm>
              <a:off x="4810404" y="2370801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3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4"/>
            <p:cNvSpPr/>
            <p:nvPr/>
          </p:nvSpPr>
          <p:spPr>
            <a:xfrm>
              <a:off x="4849691" y="2383669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5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25"/>
            <p:cNvSpPr/>
            <p:nvPr/>
          </p:nvSpPr>
          <p:spPr>
            <a:xfrm>
              <a:off x="4888981" y="2396538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4" y="0"/>
                  </a:lnTo>
                  <a:lnTo>
                    <a:pt x="21770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081278" y="4308081"/>
            <a:ext cx="556895" cy="325120"/>
            <a:chOff x="4371551" y="2247243"/>
            <a:chExt cx="556895" cy="325120"/>
          </a:xfrm>
        </p:grpSpPr>
        <p:sp>
          <p:nvSpPr>
            <p:cNvPr id="53" name="object 5"/>
            <p:cNvSpPr/>
            <p:nvPr/>
          </p:nvSpPr>
          <p:spPr>
            <a:xfrm>
              <a:off x="4371551" y="2247243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5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5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/>
          </p:nvSpPr>
          <p:spPr>
            <a:xfrm>
              <a:off x="4375235" y="2336897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7"/>
            <p:cNvSpPr/>
            <p:nvPr/>
          </p:nvSpPr>
          <p:spPr>
            <a:xfrm>
              <a:off x="4375235" y="2336897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5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8"/>
            <p:cNvSpPr/>
            <p:nvPr/>
          </p:nvSpPr>
          <p:spPr>
            <a:xfrm>
              <a:off x="438109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9"/>
            <p:cNvSpPr/>
            <p:nvPr/>
          </p:nvSpPr>
          <p:spPr>
            <a:xfrm>
              <a:off x="4409541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0"/>
            <p:cNvSpPr/>
            <p:nvPr/>
          </p:nvSpPr>
          <p:spPr>
            <a:xfrm>
              <a:off x="4437986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1"/>
            <p:cNvSpPr/>
            <p:nvPr/>
          </p:nvSpPr>
          <p:spPr>
            <a:xfrm>
              <a:off x="4466435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2"/>
            <p:cNvSpPr/>
            <p:nvPr/>
          </p:nvSpPr>
          <p:spPr>
            <a:xfrm>
              <a:off x="449488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3"/>
            <p:cNvSpPr/>
            <p:nvPr/>
          </p:nvSpPr>
          <p:spPr>
            <a:xfrm>
              <a:off x="4523328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4"/>
            <p:cNvSpPr/>
            <p:nvPr/>
          </p:nvSpPr>
          <p:spPr>
            <a:xfrm>
              <a:off x="4551777" y="2254979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5"/>
            <p:cNvSpPr/>
            <p:nvPr/>
          </p:nvSpPr>
          <p:spPr>
            <a:xfrm>
              <a:off x="4580228" y="2267849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6"/>
            <p:cNvSpPr/>
            <p:nvPr/>
          </p:nvSpPr>
          <p:spPr>
            <a:xfrm>
              <a:off x="4608674" y="2280717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7"/>
            <p:cNvSpPr/>
            <p:nvPr/>
          </p:nvSpPr>
          <p:spPr>
            <a:xfrm>
              <a:off x="4637119" y="2293585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5" h="186055">
                  <a:moveTo>
                    <a:pt x="0" y="185860"/>
                  </a:moveTo>
                  <a:lnTo>
                    <a:pt x="88860" y="0"/>
                  </a:lnTo>
                  <a:lnTo>
                    <a:pt x="95267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8"/>
            <p:cNvSpPr/>
            <p:nvPr/>
          </p:nvSpPr>
          <p:spPr>
            <a:xfrm>
              <a:off x="4649953" y="2306453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9"/>
            <p:cNvSpPr/>
            <p:nvPr/>
          </p:nvSpPr>
          <p:spPr>
            <a:xfrm>
              <a:off x="4654198" y="2319327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89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0"/>
            <p:cNvSpPr/>
            <p:nvPr/>
          </p:nvSpPr>
          <p:spPr>
            <a:xfrm>
              <a:off x="4692535" y="2332196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4" h="210185">
                  <a:moveTo>
                    <a:pt x="0" y="209868"/>
                  </a:moveTo>
                  <a:lnTo>
                    <a:pt x="100338" y="0"/>
                  </a:lnTo>
                  <a:lnTo>
                    <a:pt x="106744" y="3697"/>
                  </a:lnTo>
                  <a:lnTo>
                    <a:pt x="11289" y="203352"/>
                  </a:lnTo>
                  <a:lnTo>
                    <a:pt x="0" y="20986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1"/>
            <p:cNvSpPr/>
            <p:nvPr/>
          </p:nvSpPr>
          <p:spPr>
            <a:xfrm>
              <a:off x="4731826" y="2345065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4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2"/>
            <p:cNvSpPr/>
            <p:nvPr/>
          </p:nvSpPr>
          <p:spPr>
            <a:xfrm>
              <a:off x="4771118" y="2357934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3"/>
            <p:cNvSpPr/>
            <p:nvPr/>
          </p:nvSpPr>
          <p:spPr>
            <a:xfrm>
              <a:off x="4810404" y="2370801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3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4"/>
            <p:cNvSpPr/>
            <p:nvPr/>
          </p:nvSpPr>
          <p:spPr>
            <a:xfrm>
              <a:off x="4849691" y="2383669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5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5"/>
            <p:cNvSpPr/>
            <p:nvPr/>
          </p:nvSpPr>
          <p:spPr>
            <a:xfrm>
              <a:off x="4888981" y="2396538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4" y="0"/>
                  </a:lnTo>
                  <a:lnTo>
                    <a:pt x="21770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079905" y="5867400"/>
            <a:ext cx="556895" cy="325120"/>
            <a:chOff x="4371551" y="2247243"/>
            <a:chExt cx="556895" cy="325120"/>
          </a:xfrm>
        </p:grpSpPr>
        <p:sp>
          <p:nvSpPr>
            <p:cNvPr id="75" name="object 5"/>
            <p:cNvSpPr/>
            <p:nvPr/>
          </p:nvSpPr>
          <p:spPr>
            <a:xfrm>
              <a:off x="4371551" y="2247243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5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5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6"/>
            <p:cNvSpPr/>
            <p:nvPr/>
          </p:nvSpPr>
          <p:spPr>
            <a:xfrm>
              <a:off x="4375235" y="2336897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"/>
            <p:cNvSpPr/>
            <p:nvPr/>
          </p:nvSpPr>
          <p:spPr>
            <a:xfrm>
              <a:off x="4375235" y="2336897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5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8"/>
            <p:cNvSpPr/>
            <p:nvPr/>
          </p:nvSpPr>
          <p:spPr>
            <a:xfrm>
              <a:off x="438109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9"/>
            <p:cNvSpPr/>
            <p:nvPr/>
          </p:nvSpPr>
          <p:spPr>
            <a:xfrm>
              <a:off x="4409541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10"/>
            <p:cNvSpPr/>
            <p:nvPr/>
          </p:nvSpPr>
          <p:spPr>
            <a:xfrm>
              <a:off x="4437986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11"/>
            <p:cNvSpPr/>
            <p:nvPr/>
          </p:nvSpPr>
          <p:spPr>
            <a:xfrm>
              <a:off x="4466435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12"/>
            <p:cNvSpPr/>
            <p:nvPr/>
          </p:nvSpPr>
          <p:spPr>
            <a:xfrm>
              <a:off x="449488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3"/>
            <p:cNvSpPr/>
            <p:nvPr/>
          </p:nvSpPr>
          <p:spPr>
            <a:xfrm>
              <a:off x="4523328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4"/>
            <p:cNvSpPr/>
            <p:nvPr/>
          </p:nvSpPr>
          <p:spPr>
            <a:xfrm>
              <a:off x="4551777" y="2254979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5"/>
            <p:cNvSpPr/>
            <p:nvPr/>
          </p:nvSpPr>
          <p:spPr>
            <a:xfrm>
              <a:off x="4580228" y="2267849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6"/>
            <p:cNvSpPr/>
            <p:nvPr/>
          </p:nvSpPr>
          <p:spPr>
            <a:xfrm>
              <a:off x="4608674" y="2280717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17"/>
            <p:cNvSpPr/>
            <p:nvPr/>
          </p:nvSpPr>
          <p:spPr>
            <a:xfrm>
              <a:off x="4637119" y="2293585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5" h="186055">
                  <a:moveTo>
                    <a:pt x="0" y="185860"/>
                  </a:moveTo>
                  <a:lnTo>
                    <a:pt x="88860" y="0"/>
                  </a:lnTo>
                  <a:lnTo>
                    <a:pt x="95267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18"/>
            <p:cNvSpPr/>
            <p:nvPr/>
          </p:nvSpPr>
          <p:spPr>
            <a:xfrm>
              <a:off x="4649953" y="2306453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19"/>
            <p:cNvSpPr/>
            <p:nvPr/>
          </p:nvSpPr>
          <p:spPr>
            <a:xfrm>
              <a:off x="4654198" y="2319327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89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20"/>
            <p:cNvSpPr/>
            <p:nvPr/>
          </p:nvSpPr>
          <p:spPr>
            <a:xfrm>
              <a:off x="4692535" y="2332196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4" h="210185">
                  <a:moveTo>
                    <a:pt x="0" y="209868"/>
                  </a:moveTo>
                  <a:lnTo>
                    <a:pt x="100338" y="0"/>
                  </a:lnTo>
                  <a:lnTo>
                    <a:pt x="106744" y="3697"/>
                  </a:lnTo>
                  <a:lnTo>
                    <a:pt x="11289" y="203352"/>
                  </a:lnTo>
                  <a:lnTo>
                    <a:pt x="0" y="20986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21"/>
            <p:cNvSpPr/>
            <p:nvPr/>
          </p:nvSpPr>
          <p:spPr>
            <a:xfrm>
              <a:off x="4731826" y="2345065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4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22"/>
            <p:cNvSpPr/>
            <p:nvPr/>
          </p:nvSpPr>
          <p:spPr>
            <a:xfrm>
              <a:off x="4771118" y="2357934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23"/>
            <p:cNvSpPr/>
            <p:nvPr/>
          </p:nvSpPr>
          <p:spPr>
            <a:xfrm>
              <a:off x="4810404" y="2370801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3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24"/>
            <p:cNvSpPr/>
            <p:nvPr/>
          </p:nvSpPr>
          <p:spPr>
            <a:xfrm>
              <a:off x="4849691" y="2383669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5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25"/>
            <p:cNvSpPr/>
            <p:nvPr/>
          </p:nvSpPr>
          <p:spPr>
            <a:xfrm>
              <a:off x="4888981" y="2396538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4" y="0"/>
                  </a:lnTo>
                  <a:lnTo>
                    <a:pt x="21770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72175" y="0"/>
            <a:ext cx="3781425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1675" y="2465067"/>
            <a:ext cx="4574540" cy="2962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300"/>
              </a:lnSpc>
            </a:pPr>
            <a:r>
              <a:rPr sz="32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Tahoma"/>
              </a:rPr>
              <a:t>Lastly, we all have the  capacity to be hurtful.  Allowing us to think about  others who have hurt us  can </a:t>
            </a:r>
            <a:r>
              <a:rPr sz="4000" spc="-100" dirty="0">
                <a:solidFill>
                  <a:srgbClr val="99D1D0"/>
                </a:solidFill>
                <a:latin typeface="Akzidenz-Grotesk Pro Med" panose="02000603030000020004" pitchFamily="50" charset="0"/>
                <a:cs typeface="Tahoma"/>
              </a:rPr>
              <a:t>illuminate</a:t>
            </a:r>
            <a:r>
              <a:rPr sz="3200" spc="-100" dirty="0">
                <a:solidFill>
                  <a:srgbClr val="99D1D0"/>
                </a:solidFill>
                <a:latin typeface="Akzidenz-Grotesk Pro Med" panose="02000603030000020004" pitchFamily="50" charset="0"/>
                <a:cs typeface="Tahoma"/>
              </a:rPr>
              <a:t> </a:t>
            </a:r>
            <a:r>
              <a:rPr sz="32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Tahoma"/>
              </a:rPr>
              <a:t>behaviors </a:t>
            </a:r>
            <a:r>
              <a:rPr sz="32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Tahoma"/>
              </a:rPr>
              <a:t>we </a:t>
            </a:r>
            <a:r>
              <a:rPr sz="32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Tahoma"/>
              </a:rPr>
              <a:t>need to curtail in </a:t>
            </a:r>
            <a:r>
              <a:rPr sz="32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Tahoma"/>
              </a:rPr>
              <a:t>ourselves</a:t>
            </a:r>
            <a:r>
              <a:rPr sz="32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Tahoma"/>
              </a:rPr>
              <a:t>.</a:t>
            </a:r>
            <a:endParaRPr sz="3200" spc="-100" dirty="0">
              <a:latin typeface="Akzidenz-Grotesk Pro Med" panose="02000603030000020004" pitchFamily="50" charset="0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38200" y="1828800"/>
            <a:ext cx="8274050" cy="1679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03600">
              <a:lnSpc>
                <a:spcPts val="5775"/>
              </a:lnSpc>
            </a:pPr>
            <a:r>
              <a:rPr sz="5400" spc="-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kzidenz-Grotesk Pro Super" panose="02000503050000020004" pitchFamily="50" charset="0"/>
              </a:rPr>
              <a:t>ACTIVITY</a:t>
            </a:r>
            <a:endParaRPr spc="-1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kzidenz-Grotesk Pro Super" panose="02000503050000020004" pitchFamily="50" charset="0"/>
            </a:endParaRPr>
          </a:p>
          <a:p>
            <a:pPr marL="3413125" marR="5080">
              <a:lnSpc>
                <a:spcPts val="3600"/>
              </a:lnSpc>
              <a:spcBef>
                <a:spcPts val="85"/>
              </a:spcBef>
            </a:pPr>
            <a:r>
              <a:rPr sz="3600" spc="-100" dirty="0">
                <a:solidFill>
                  <a:srgbClr val="99D1D0"/>
                </a:solidFill>
                <a:latin typeface="Akzidenz-Grotesk Pro Med" panose="02000603030000020004" pitchFamily="50" charset="0"/>
              </a:rPr>
              <a:t>LOVING KINDNESS  MEDITATION</a:t>
            </a:r>
            <a:endParaRPr sz="3600" spc="-100" dirty="0">
              <a:latin typeface="Akzidenz-Grotesk Pro Med" panose="02000603030000020004" pitchFamily="5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800" y="932008"/>
            <a:ext cx="3478406" cy="3473530"/>
            <a:chOff x="413721" y="413752"/>
            <a:chExt cx="3478406" cy="3473530"/>
          </a:xfrm>
        </p:grpSpPr>
        <p:sp>
          <p:nvSpPr>
            <p:cNvPr id="2" name="object 2"/>
            <p:cNvSpPr/>
            <p:nvPr/>
          </p:nvSpPr>
          <p:spPr>
            <a:xfrm>
              <a:off x="413721" y="413752"/>
              <a:ext cx="3477856" cy="34729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2157307" y="800292"/>
              <a:ext cx="730885" cy="2323465"/>
            </a:xfrm>
            <a:custGeom>
              <a:avLst/>
              <a:gdLst/>
              <a:ahLst/>
              <a:cxnLst/>
              <a:rect l="l" t="t" r="r" b="b"/>
              <a:pathLst>
                <a:path w="730885" h="2323465">
                  <a:moveTo>
                    <a:pt x="326036" y="2322973"/>
                  </a:moveTo>
                  <a:close/>
                </a:path>
                <a:path w="730885" h="2323465">
                  <a:moveTo>
                    <a:pt x="324416" y="2322467"/>
                  </a:moveTo>
                  <a:lnTo>
                    <a:pt x="324112" y="2322366"/>
                  </a:lnTo>
                  <a:lnTo>
                    <a:pt x="324315" y="2322366"/>
                  </a:lnTo>
                  <a:close/>
                </a:path>
                <a:path w="730885" h="2323465">
                  <a:moveTo>
                    <a:pt x="323808" y="2322265"/>
                  </a:moveTo>
                  <a:lnTo>
                    <a:pt x="281518" y="2308346"/>
                  </a:lnTo>
                  <a:lnTo>
                    <a:pt x="237076" y="2293144"/>
                  </a:lnTo>
                  <a:lnTo>
                    <a:pt x="191091" y="2277731"/>
                  </a:lnTo>
                  <a:lnTo>
                    <a:pt x="143876" y="2263085"/>
                  </a:lnTo>
                  <a:lnTo>
                    <a:pt x="95970" y="2250257"/>
                  </a:lnTo>
                  <a:lnTo>
                    <a:pt x="47852" y="2240276"/>
                  </a:lnTo>
                  <a:lnTo>
                    <a:pt x="0" y="2234174"/>
                  </a:lnTo>
                  <a:lnTo>
                    <a:pt x="47852" y="2240180"/>
                  </a:lnTo>
                  <a:lnTo>
                    <a:pt x="95970" y="2250175"/>
                  </a:lnTo>
                  <a:lnTo>
                    <a:pt x="143876" y="2263024"/>
                  </a:lnTo>
                  <a:lnTo>
                    <a:pt x="191091" y="2277691"/>
                  </a:lnTo>
                  <a:lnTo>
                    <a:pt x="237196" y="2293164"/>
                  </a:lnTo>
                  <a:lnTo>
                    <a:pt x="281553" y="2308352"/>
                  </a:lnTo>
                  <a:lnTo>
                    <a:pt x="323808" y="2322264"/>
                  </a:lnTo>
                  <a:close/>
                </a:path>
                <a:path w="730885" h="2323465">
                  <a:moveTo>
                    <a:pt x="282902" y="2075408"/>
                  </a:moveTo>
                  <a:lnTo>
                    <a:pt x="233019" y="2070504"/>
                  </a:lnTo>
                  <a:lnTo>
                    <a:pt x="183199" y="2064754"/>
                  </a:lnTo>
                  <a:lnTo>
                    <a:pt x="133554" y="2057751"/>
                  </a:lnTo>
                  <a:lnTo>
                    <a:pt x="84195" y="2049085"/>
                  </a:lnTo>
                  <a:lnTo>
                    <a:pt x="35236" y="2038349"/>
                  </a:lnTo>
                  <a:lnTo>
                    <a:pt x="84195" y="2049085"/>
                  </a:lnTo>
                  <a:lnTo>
                    <a:pt x="133554" y="2057751"/>
                  </a:lnTo>
                  <a:lnTo>
                    <a:pt x="183199" y="2064754"/>
                  </a:lnTo>
                  <a:lnTo>
                    <a:pt x="233019" y="2070504"/>
                  </a:lnTo>
                  <a:lnTo>
                    <a:pt x="282902" y="2075408"/>
                  </a:lnTo>
                  <a:close/>
                </a:path>
                <a:path w="730885" h="2323465">
                  <a:moveTo>
                    <a:pt x="729126" y="2143855"/>
                  </a:moveTo>
                  <a:lnTo>
                    <a:pt x="682849" y="2126248"/>
                  </a:lnTo>
                  <a:lnTo>
                    <a:pt x="634807" y="2112729"/>
                  </a:lnTo>
                  <a:lnTo>
                    <a:pt x="585402" y="2102619"/>
                  </a:lnTo>
                  <a:lnTo>
                    <a:pt x="535038" y="2095236"/>
                  </a:lnTo>
                  <a:lnTo>
                    <a:pt x="484115" y="2089901"/>
                  </a:lnTo>
                  <a:lnTo>
                    <a:pt x="433038" y="2085931"/>
                  </a:lnTo>
                  <a:lnTo>
                    <a:pt x="332029" y="2079365"/>
                  </a:lnTo>
                  <a:lnTo>
                    <a:pt x="282902" y="2075408"/>
                  </a:lnTo>
                  <a:lnTo>
                    <a:pt x="332029" y="2079365"/>
                  </a:lnTo>
                  <a:lnTo>
                    <a:pt x="433038" y="2085931"/>
                  </a:lnTo>
                  <a:lnTo>
                    <a:pt x="484116" y="2089901"/>
                  </a:lnTo>
                  <a:lnTo>
                    <a:pt x="535038" y="2095236"/>
                  </a:lnTo>
                  <a:lnTo>
                    <a:pt x="585402" y="2102619"/>
                  </a:lnTo>
                  <a:lnTo>
                    <a:pt x="634807" y="2112729"/>
                  </a:lnTo>
                  <a:lnTo>
                    <a:pt x="682849" y="2126248"/>
                  </a:lnTo>
                  <a:lnTo>
                    <a:pt x="729126" y="2143855"/>
                  </a:lnTo>
                  <a:close/>
                </a:path>
                <a:path w="730885" h="2323465">
                  <a:moveTo>
                    <a:pt x="51335" y="2079054"/>
                  </a:moveTo>
                  <a:lnTo>
                    <a:pt x="51132" y="2078952"/>
                  </a:lnTo>
                  <a:lnTo>
                    <a:pt x="51335" y="2079054"/>
                  </a:lnTo>
                  <a:close/>
                </a:path>
                <a:path w="730885" h="2323465">
                  <a:moveTo>
                    <a:pt x="730442" y="2145071"/>
                  </a:moveTo>
                  <a:lnTo>
                    <a:pt x="730037" y="2144159"/>
                  </a:lnTo>
                  <a:lnTo>
                    <a:pt x="730442" y="2145070"/>
                  </a:lnTo>
                  <a:close/>
                </a:path>
                <a:path w="730885" h="2323465">
                  <a:moveTo>
                    <a:pt x="17302" y="766094"/>
                  </a:moveTo>
                  <a:lnTo>
                    <a:pt x="15390" y="766094"/>
                  </a:lnTo>
                  <a:lnTo>
                    <a:pt x="32095" y="765270"/>
                  </a:lnTo>
                  <a:lnTo>
                    <a:pt x="48335" y="762841"/>
                  </a:lnTo>
                  <a:lnTo>
                    <a:pt x="64053" y="758887"/>
                  </a:lnTo>
                  <a:lnTo>
                    <a:pt x="48247" y="762892"/>
                  </a:lnTo>
                  <a:lnTo>
                    <a:pt x="31996" y="765355"/>
                  </a:lnTo>
                  <a:lnTo>
                    <a:pt x="17302" y="766094"/>
                  </a:lnTo>
                  <a:close/>
                </a:path>
                <a:path w="730885" h="2323465">
                  <a:moveTo>
                    <a:pt x="15289" y="766195"/>
                  </a:moveTo>
                  <a:lnTo>
                    <a:pt x="10226" y="766195"/>
                  </a:lnTo>
                  <a:lnTo>
                    <a:pt x="5163" y="765993"/>
                  </a:lnTo>
                  <a:lnTo>
                    <a:pt x="0" y="765486"/>
                  </a:lnTo>
                  <a:lnTo>
                    <a:pt x="5163" y="765891"/>
                  </a:lnTo>
                  <a:lnTo>
                    <a:pt x="10327" y="766094"/>
                  </a:lnTo>
                  <a:lnTo>
                    <a:pt x="17302" y="766094"/>
                  </a:lnTo>
                  <a:lnTo>
                    <a:pt x="15289" y="766195"/>
                  </a:lnTo>
                  <a:close/>
                </a:path>
                <a:path w="730885" h="2323465">
                  <a:moveTo>
                    <a:pt x="0" y="516"/>
                  </a:moveTo>
                  <a:lnTo>
                    <a:pt x="1316" y="161"/>
                  </a:lnTo>
                  <a:lnTo>
                    <a:pt x="2632" y="0"/>
                  </a:lnTo>
                  <a:lnTo>
                    <a:pt x="4352" y="40"/>
                  </a:lnTo>
                  <a:lnTo>
                    <a:pt x="3037" y="40"/>
                  </a:lnTo>
                  <a:lnTo>
                    <a:pt x="1518" y="232"/>
                  </a:lnTo>
                  <a:lnTo>
                    <a:pt x="0" y="516"/>
                  </a:lnTo>
                  <a:close/>
                </a:path>
                <a:path w="730885" h="2323465">
                  <a:moveTo>
                    <a:pt x="5839" y="75"/>
                  </a:moveTo>
                  <a:lnTo>
                    <a:pt x="3037" y="40"/>
                  </a:lnTo>
                  <a:lnTo>
                    <a:pt x="4352" y="40"/>
                  </a:lnTo>
                  <a:lnTo>
                    <a:pt x="5839" y="75"/>
                  </a:lnTo>
                  <a:close/>
                </a:path>
                <a:path w="730885" h="2323465">
                  <a:moveTo>
                    <a:pt x="7087" y="202"/>
                  </a:moveTo>
                  <a:lnTo>
                    <a:pt x="6071" y="80"/>
                  </a:lnTo>
                  <a:lnTo>
                    <a:pt x="5839" y="75"/>
                  </a:lnTo>
                  <a:lnTo>
                    <a:pt x="6278" y="81"/>
                  </a:lnTo>
                  <a:lnTo>
                    <a:pt x="7087" y="202"/>
                  </a:lnTo>
                  <a:close/>
                </a:path>
              </a:pathLst>
            </a:custGeom>
            <a:solidFill>
              <a:srgbClr val="393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57307" y="413832"/>
              <a:ext cx="1734820" cy="3473450"/>
            </a:xfrm>
            <a:custGeom>
              <a:avLst/>
              <a:gdLst/>
              <a:ahLst/>
              <a:cxnLst/>
              <a:rect l="l" t="t" r="r" b="b"/>
              <a:pathLst>
                <a:path w="1734820" h="3473450">
                  <a:moveTo>
                    <a:pt x="1543783" y="941657"/>
                  </a:moveTo>
                  <a:lnTo>
                    <a:pt x="327353" y="941657"/>
                  </a:lnTo>
                  <a:lnTo>
                    <a:pt x="353709" y="921407"/>
                  </a:lnTo>
                  <a:lnTo>
                    <a:pt x="373486" y="901156"/>
                  </a:lnTo>
                  <a:lnTo>
                    <a:pt x="387284" y="880905"/>
                  </a:lnTo>
                  <a:lnTo>
                    <a:pt x="395699" y="850529"/>
                  </a:lnTo>
                  <a:lnTo>
                    <a:pt x="397218" y="840404"/>
                  </a:lnTo>
                  <a:lnTo>
                    <a:pt x="398028" y="840404"/>
                  </a:lnTo>
                  <a:lnTo>
                    <a:pt x="398028" y="830278"/>
                  </a:lnTo>
                  <a:lnTo>
                    <a:pt x="395577" y="810028"/>
                  </a:lnTo>
                  <a:lnTo>
                    <a:pt x="387991" y="789777"/>
                  </a:lnTo>
                  <a:lnTo>
                    <a:pt x="374918" y="769526"/>
                  </a:lnTo>
                  <a:lnTo>
                    <a:pt x="356008" y="759401"/>
                  </a:lnTo>
                  <a:lnTo>
                    <a:pt x="307877" y="759401"/>
                  </a:lnTo>
                  <a:lnTo>
                    <a:pt x="309431" y="749276"/>
                  </a:lnTo>
                  <a:lnTo>
                    <a:pt x="310833" y="739150"/>
                  </a:lnTo>
                  <a:lnTo>
                    <a:pt x="312064" y="739150"/>
                  </a:lnTo>
                  <a:lnTo>
                    <a:pt x="314073" y="718900"/>
                  </a:lnTo>
                  <a:lnTo>
                    <a:pt x="315532" y="708774"/>
                  </a:lnTo>
                  <a:lnTo>
                    <a:pt x="316421" y="688523"/>
                  </a:lnTo>
                  <a:lnTo>
                    <a:pt x="316721" y="678398"/>
                  </a:lnTo>
                  <a:lnTo>
                    <a:pt x="313465" y="627771"/>
                  </a:lnTo>
                  <a:lnTo>
                    <a:pt x="303356" y="577145"/>
                  </a:lnTo>
                  <a:lnTo>
                    <a:pt x="285880" y="536643"/>
                  </a:lnTo>
                  <a:lnTo>
                    <a:pt x="260526" y="496142"/>
                  </a:lnTo>
                  <a:lnTo>
                    <a:pt x="227409" y="465766"/>
                  </a:lnTo>
                  <a:lnTo>
                    <a:pt x="188954" y="435390"/>
                  </a:lnTo>
                  <a:lnTo>
                    <a:pt x="146438" y="415139"/>
                  </a:lnTo>
                  <a:lnTo>
                    <a:pt x="101138" y="394888"/>
                  </a:lnTo>
                  <a:lnTo>
                    <a:pt x="54329" y="384763"/>
                  </a:lnTo>
                  <a:lnTo>
                    <a:pt x="0" y="384763"/>
                  </a:lnTo>
                  <a:lnTo>
                    <a:pt x="0" y="0"/>
                  </a:lnTo>
                  <a:lnTo>
                    <a:pt x="144507" y="0"/>
                  </a:lnTo>
                  <a:lnTo>
                    <a:pt x="191969" y="10125"/>
                  </a:lnTo>
                  <a:lnTo>
                    <a:pt x="239048" y="10125"/>
                  </a:lnTo>
                  <a:lnTo>
                    <a:pt x="512528" y="70877"/>
                  </a:lnTo>
                  <a:lnTo>
                    <a:pt x="556447" y="91128"/>
                  </a:lnTo>
                  <a:lnTo>
                    <a:pt x="599846" y="101253"/>
                  </a:lnTo>
                  <a:lnTo>
                    <a:pt x="685011" y="141754"/>
                  </a:lnTo>
                  <a:lnTo>
                    <a:pt x="726744" y="151880"/>
                  </a:lnTo>
                  <a:lnTo>
                    <a:pt x="808422" y="192381"/>
                  </a:lnTo>
                  <a:lnTo>
                    <a:pt x="848333" y="222757"/>
                  </a:lnTo>
                  <a:lnTo>
                    <a:pt x="926213" y="263259"/>
                  </a:lnTo>
                  <a:lnTo>
                    <a:pt x="964147" y="293635"/>
                  </a:lnTo>
                  <a:lnTo>
                    <a:pt x="1001388" y="313885"/>
                  </a:lnTo>
                  <a:lnTo>
                    <a:pt x="1037917" y="344261"/>
                  </a:lnTo>
                  <a:lnTo>
                    <a:pt x="1073719" y="374638"/>
                  </a:lnTo>
                  <a:lnTo>
                    <a:pt x="1108775" y="394888"/>
                  </a:lnTo>
                  <a:lnTo>
                    <a:pt x="1143068" y="425264"/>
                  </a:lnTo>
                  <a:lnTo>
                    <a:pt x="1176581" y="455640"/>
                  </a:lnTo>
                  <a:lnTo>
                    <a:pt x="1209296" y="486016"/>
                  </a:lnTo>
                  <a:lnTo>
                    <a:pt x="1241197" y="516392"/>
                  </a:lnTo>
                  <a:lnTo>
                    <a:pt x="1272266" y="556894"/>
                  </a:lnTo>
                  <a:lnTo>
                    <a:pt x="1302486" y="587270"/>
                  </a:lnTo>
                  <a:lnTo>
                    <a:pt x="1331839" y="617646"/>
                  </a:lnTo>
                  <a:lnTo>
                    <a:pt x="1360309" y="658147"/>
                  </a:lnTo>
                  <a:lnTo>
                    <a:pt x="1387877" y="688523"/>
                  </a:lnTo>
                  <a:lnTo>
                    <a:pt x="1414527" y="729025"/>
                  </a:lnTo>
                  <a:lnTo>
                    <a:pt x="1433813" y="759401"/>
                  </a:lnTo>
                  <a:lnTo>
                    <a:pt x="313617" y="759401"/>
                  </a:lnTo>
                  <a:lnTo>
                    <a:pt x="306191" y="769526"/>
                  </a:lnTo>
                  <a:lnTo>
                    <a:pt x="1440241" y="769526"/>
                  </a:lnTo>
                  <a:lnTo>
                    <a:pt x="1465002" y="799902"/>
                  </a:lnTo>
                  <a:lnTo>
                    <a:pt x="1488793" y="840404"/>
                  </a:lnTo>
                  <a:lnTo>
                    <a:pt x="1511596" y="880905"/>
                  </a:lnTo>
                  <a:lnTo>
                    <a:pt x="1533395" y="921407"/>
                  </a:lnTo>
                  <a:lnTo>
                    <a:pt x="1543783" y="941657"/>
                  </a:lnTo>
                  <a:close/>
                </a:path>
                <a:path w="1734820" h="3473450">
                  <a:moveTo>
                    <a:pt x="1678512" y="1296045"/>
                  </a:moveTo>
                  <a:lnTo>
                    <a:pt x="322695" y="1296045"/>
                  </a:lnTo>
                  <a:lnTo>
                    <a:pt x="324619" y="1285919"/>
                  </a:lnTo>
                  <a:lnTo>
                    <a:pt x="323404" y="1285919"/>
                  </a:lnTo>
                  <a:lnTo>
                    <a:pt x="293124" y="1245418"/>
                  </a:lnTo>
                  <a:lnTo>
                    <a:pt x="270258" y="1204916"/>
                  </a:lnTo>
                  <a:lnTo>
                    <a:pt x="253335" y="1154290"/>
                  </a:lnTo>
                  <a:lnTo>
                    <a:pt x="240882" y="1103663"/>
                  </a:lnTo>
                  <a:lnTo>
                    <a:pt x="234237" y="1063162"/>
                  </a:lnTo>
                  <a:lnTo>
                    <a:pt x="232377" y="1022660"/>
                  </a:lnTo>
                  <a:lnTo>
                    <a:pt x="232478" y="1002409"/>
                  </a:lnTo>
                  <a:lnTo>
                    <a:pt x="233506" y="992284"/>
                  </a:lnTo>
                  <a:lnTo>
                    <a:pt x="235541" y="982159"/>
                  </a:lnTo>
                  <a:lnTo>
                    <a:pt x="237917" y="972033"/>
                  </a:lnTo>
                  <a:lnTo>
                    <a:pt x="239971" y="961908"/>
                  </a:lnTo>
                  <a:lnTo>
                    <a:pt x="246502" y="941657"/>
                  </a:lnTo>
                  <a:lnTo>
                    <a:pt x="252729" y="931532"/>
                  </a:lnTo>
                  <a:lnTo>
                    <a:pt x="258652" y="921407"/>
                  </a:lnTo>
                  <a:lnTo>
                    <a:pt x="264272" y="901156"/>
                  </a:lnTo>
                  <a:lnTo>
                    <a:pt x="273714" y="921407"/>
                  </a:lnTo>
                  <a:lnTo>
                    <a:pt x="286421" y="931532"/>
                  </a:lnTo>
                  <a:lnTo>
                    <a:pt x="301520" y="931532"/>
                  </a:lnTo>
                  <a:lnTo>
                    <a:pt x="318139" y="941657"/>
                  </a:lnTo>
                  <a:lnTo>
                    <a:pt x="1543783" y="941657"/>
                  </a:lnTo>
                  <a:lnTo>
                    <a:pt x="1573908" y="1002409"/>
                  </a:lnTo>
                  <a:lnTo>
                    <a:pt x="1592587" y="1042911"/>
                  </a:lnTo>
                  <a:lnTo>
                    <a:pt x="1610193" y="1083412"/>
                  </a:lnTo>
                  <a:lnTo>
                    <a:pt x="1626708" y="1134039"/>
                  </a:lnTo>
                  <a:lnTo>
                    <a:pt x="1642114" y="1174540"/>
                  </a:lnTo>
                  <a:lnTo>
                    <a:pt x="1656393" y="1215042"/>
                  </a:lnTo>
                  <a:lnTo>
                    <a:pt x="1669530" y="1265669"/>
                  </a:lnTo>
                  <a:lnTo>
                    <a:pt x="1678512" y="1296045"/>
                  </a:lnTo>
                  <a:close/>
                </a:path>
                <a:path w="1734820" h="3473450">
                  <a:moveTo>
                    <a:pt x="308314" y="1285919"/>
                  </a:moveTo>
                  <a:lnTo>
                    <a:pt x="174460" y="1285919"/>
                  </a:lnTo>
                  <a:lnTo>
                    <a:pt x="165966" y="1275794"/>
                  </a:lnTo>
                  <a:lnTo>
                    <a:pt x="157006" y="1265669"/>
                  </a:lnTo>
                  <a:lnTo>
                    <a:pt x="133324" y="1235293"/>
                  </a:lnTo>
                  <a:lnTo>
                    <a:pt x="114223" y="1184666"/>
                  </a:lnTo>
                  <a:lnTo>
                    <a:pt x="111379" y="1164415"/>
                  </a:lnTo>
                  <a:lnTo>
                    <a:pt x="106484" y="1144164"/>
                  </a:lnTo>
                  <a:lnTo>
                    <a:pt x="96596" y="1123914"/>
                  </a:lnTo>
                  <a:lnTo>
                    <a:pt x="124997" y="1113788"/>
                  </a:lnTo>
                  <a:lnTo>
                    <a:pt x="151425" y="1083412"/>
                  </a:lnTo>
                  <a:lnTo>
                    <a:pt x="175877" y="1063162"/>
                  </a:lnTo>
                  <a:lnTo>
                    <a:pt x="198356" y="1032785"/>
                  </a:lnTo>
                  <a:lnTo>
                    <a:pt x="200142" y="1053036"/>
                  </a:lnTo>
                  <a:lnTo>
                    <a:pt x="203001" y="1073287"/>
                  </a:lnTo>
                  <a:lnTo>
                    <a:pt x="206372" y="1093538"/>
                  </a:lnTo>
                  <a:lnTo>
                    <a:pt x="209696" y="1113788"/>
                  </a:lnTo>
                  <a:lnTo>
                    <a:pt x="224618" y="1164415"/>
                  </a:lnTo>
                  <a:lnTo>
                    <a:pt x="247666" y="1215042"/>
                  </a:lnTo>
                  <a:lnTo>
                    <a:pt x="278839" y="1255543"/>
                  </a:lnTo>
                  <a:lnTo>
                    <a:pt x="308314" y="1285919"/>
                  </a:lnTo>
                  <a:close/>
                </a:path>
                <a:path w="1734820" h="3473450">
                  <a:moveTo>
                    <a:pt x="1051950" y="2531338"/>
                  </a:moveTo>
                  <a:lnTo>
                    <a:pt x="730443" y="2531338"/>
                  </a:lnTo>
                  <a:lnTo>
                    <a:pt x="730038" y="2521212"/>
                  </a:lnTo>
                  <a:lnTo>
                    <a:pt x="729127" y="2521212"/>
                  </a:lnTo>
                  <a:lnTo>
                    <a:pt x="682849" y="2511087"/>
                  </a:lnTo>
                  <a:lnTo>
                    <a:pt x="634807" y="2490836"/>
                  </a:lnTo>
                  <a:lnTo>
                    <a:pt x="585403" y="2480711"/>
                  </a:lnTo>
                  <a:lnTo>
                    <a:pt x="535038" y="2480711"/>
                  </a:lnTo>
                  <a:lnTo>
                    <a:pt x="484116" y="2470586"/>
                  </a:lnTo>
                  <a:lnTo>
                    <a:pt x="433039" y="2470586"/>
                  </a:lnTo>
                  <a:lnTo>
                    <a:pt x="382209" y="2460460"/>
                  </a:lnTo>
                  <a:lnTo>
                    <a:pt x="282902" y="2460460"/>
                  </a:lnTo>
                  <a:lnTo>
                    <a:pt x="233019" y="2450335"/>
                  </a:lnTo>
                  <a:lnTo>
                    <a:pt x="183199" y="2450335"/>
                  </a:lnTo>
                  <a:lnTo>
                    <a:pt x="35236" y="2419959"/>
                  </a:lnTo>
                  <a:lnTo>
                    <a:pt x="17276" y="2419959"/>
                  </a:lnTo>
                  <a:lnTo>
                    <a:pt x="0" y="2409833"/>
                  </a:lnTo>
                  <a:lnTo>
                    <a:pt x="0" y="1144164"/>
                  </a:lnTo>
                  <a:lnTo>
                    <a:pt x="64043" y="1144164"/>
                  </a:lnTo>
                  <a:lnTo>
                    <a:pt x="79383" y="1134039"/>
                  </a:lnTo>
                  <a:lnTo>
                    <a:pt x="79788" y="1134039"/>
                  </a:lnTo>
                  <a:lnTo>
                    <a:pt x="78978" y="1144164"/>
                  </a:lnTo>
                  <a:lnTo>
                    <a:pt x="78978" y="1154290"/>
                  </a:lnTo>
                  <a:lnTo>
                    <a:pt x="81259" y="1174540"/>
                  </a:lnTo>
                  <a:lnTo>
                    <a:pt x="86825" y="1194791"/>
                  </a:lnTo>
                  <a:lnTo>
                    <a:pt x="93758" y="1215042"/>
                  </a:lnTo>
                  <a:lnTo>
                    <a:pt x="100140" y="1225167"/>
                  </a:lnTo>
                  <a:lnTo>
                    <a:pt x="111168" y="1245418"/>
                  </a:lnTo>
                  <a:lnTo>
                    <a:pt x="126402" y="1265669"/>
                  </a:lnTo>
                  <a:lnTo>
                    <a:pt x="145718" y="1285919"/>
                  </a:lnTo>
                  <a:lnTo>
                    <a:pt x="308314" y="1285919"/>
                  </a:lnTo>
                  <a:lnTo>
                    <a:pt x="318138" y="1296045"/>
                  </a:lnTo>
                  <a:lnTo>
                    <a:pt x="1678512" y="1296045"/>
                  </a:lnTo>
                  <a:lnTo>
                    <a:pt x="1681506" y="1306170"/>
                  </a:lnTo>
                  <a:lnTo>
                    <a:pt x="1683666" y="1316295"/>
                  </a:lnTo>
                  <a:lnTo>
                    <a:pt x="283408" y="1316295"/>
                  </a:lnTo>
                  <a:lnTo>
                    <a:pt x="281282" y="1326421"/>
                  </a:lnTo>
                  <a:lnTo>
                    <a:pt x="283206" y="1336546"/>
                  </a:lnTo>
                  <a:lnTo>
                    <a:pt x="287459" y="1336546"/>
                  </a:lnTo>
                  <a:lnTo>
                    <a:pt x="319714" y="1346671"/>
                  </a:lnTo>
                  <a:lnTo>
                    <a:pt x="374999" y="1366922"/>
                  </a:lnTo>
                  <a:lnTo>
                    <a:pt x="399850" y="1397298"/>
                  </a:lnTo>
                  <a:lnTo>
                    <a:pt x="441668" y="1458050"/>
                  </a:lnTo>
                  <a:lnTo>
                    <a:pt x="453491" y="1488426"/>
                  </a:lnTo>
                  <a:lnTo>
                    <a:pt x="377878" y="1488426"/>
                  </a:lnTo>
                  <a:lnTo>
                    <a:pt x="373119" y="1498552"/>
                  </a:lnTo>
                  <a:lnTo>
                    <a:pt x="373322" y="1498552"/>
                  </a:lnTo>
                  <a:lnTo>
                    <a:pt x="376154" y="1528928"/>
                  </a:lnTo>
                  <a:lnTo>
                    <a:pt x="378435" y="1549178"/>
                  </a:lnTo>
                  <a:lnTo>
                    <a:pt x="379957" y="1569429"/>
                  </a:lnTo>
                  <a:lnTo>
                    <a:pt x="380511" y="1589680"/>
                  </a:lnTo>
                  <a:lnTo>
                    <a:pt x="379740" y="1620056"/>
                  </a:lnTo>
                  <a:lnTo>
                    <a:pt x="372694" y="1660557"/>
                  </a:lnTo>
                  <a:lnTo>
                    <a:pt x="342722" y="1731435"/>
                  </a:lnTo>
                  <a:lnTo>
                    <a:pt x="272674" y="1761811"/>
                  </a:lnTo>
                  <a:lnTo>
                    <a:pt x="189446" y="1782062"/>
                  </a:lnTo>
                  <a:lnTo>
                    <a:pt x="185497" y="1782062"/>
                  </a:lnTo>
                  <a:lnTo>
                    <a:pt x="182965" y="1792187"/>
                  </a:lnTo>
                  <a:lnTo>
                    <a:pt x="184383" y="1792187"/>
                  </a:lnTo>
                  <a:lnTo>
                    <a:pt x="187319" y="1802312"/>
                  </a:lnTo>
                  <a:lnTo>
                    <a:pt x="201591" y="1802312"/>
                  </a:lnTo>
                  <a:lnTo>
                    <a:pt x="216366" y="1812438"/>
                  </a:lnTo>
                  <a:lnTo>
                    <a:pt x="259614" y="1812438"/>
                  </a:lnTo>
                  <a:lnTo>
                    <a:pt x="235010" y="1863064"/>
                  </a:lnTo>
                  <a:lnTo>
                    <a:pt x="216948" y="1903566"/>
                  </a:lnTo>
                  <a:lnTo>
                    <a:pt x="204485" y="1954193"/>
                  </a:lnTo>
                  <a:lnTo>
                    <a:pt x="196678" y="2004819"/>
                  </a:lnTo>
                  <a:lnTo>
                    <a:pt x="192584" y="2055446"/>
                  </a:lnTo>
                  <a:lnTo>
                    <a:pt x="191977" y="2075697"/>
                  </a:lnTo>
                  <a:lnTo>
                    <a:pt x="191977" y="2085822"/>
                  </a:lnTo>
                  <a:lnTo>
                    <a:pt x="193836" y="2126324"/>
                  </a:lnTo>
                  <a:lnTo>
                    <a:pt x="199860" y="2176950"/>
                  </a:lnTo>
                  <a:lnTo>
                    <a:pt x="210721" y="2227577"/>
                  </a:lnTo>
                  <a:lnTo>
                    <a:pt x="227093" y="2268078"/>
                  </a:lnTo>
                  <a:lnTo>
                    <a:pt x="249647" y="2308580"/>
                  </a:lnTo>
                  <a:lnTo>
                    <a:pt x="279055" y="2338956"/>
                  </a:lnTo>
                  <a:lnTo>
                    <a:pt x="305381" y="2338956"/>
                  </a:lnTo>
                  <a:lnTo>
                    <a:pt x="354572" y="2349081"/>
                  </a:lnTo>
                  <a:lnTo>
                    <a:pt x="404355" y="2349081"/>
                  </a:lnTo>
                  <a:lnTo>
                    <a:pt x="454401" y="2359207"/>
                  </a:lnTo>
                  <a:lnTo>
                    <a:pt x="504379" y="2359207"/>
                  </a:lnTo>
                  <a:lnTo>
                    <a:pt x="553958" y="2369332"/>
                  </a:lnTo>
                  <a:lnTo>
                    <a:pt x="605870" y="2369332"/>
                  </a:lnTo>
                  <a:lnTo>
                    <a:pt x="861972" y="2419959"/>
                  </a:lnTo>
                  <a:lnTo>
                    <a:pt x="950666" y="2460460"/>
                  </a:lnTo>
                  <a:lnTo>
                    <a:pt x="993374" y="2480711"/>
                  </a:lnTo>
                  <a:lnTo>
                    <a:pt x="1031440" y="2511087"/>
                  </a:lnTo>
                  <a:lnTo>
                    <a:pt x="1051950" y="2531338"/>
                  </a:lnTo>
                  <a:close/>
                </a:path>
                <a:path w="1734820" h="3473450">
                  <a:moveTo>
                    <a:pt x="1322055" y="2855349"/>
                  </a:moveTo>
                  <a:lnTo>
                    <a:pt x="839957" y="2855349"/>
                  </a:lnTo>
                  <a:lnTo>
                    <a:pt x="982932" y="2824973"/>
                  </a:lnTo>
                  <a:lnTo>
                    <a:pt x="1027301" y="2804722"/>
                  </a:lnTo>
                  <a:lnTo>
                    <a:pt x="1069439" y="2774346"/>
                  </a:lnTo>
                  <a:lnTo>
                    <a:pt x="1104059" y="2743970"/>
                  </a:lnTo>
                  <a:lnTo>
                    <a:pt x="1130267" y="2703469"/>
                  </a:lnTo>
                  <a:lnTo>
                    <a:pt x="1146870" y="2662967"/>
                  </a:lnTo>
                  <a:lnTo>
                    <a:pt x="1152670" y="2612340"/>
                  </a:lnTo>
                  <a:lnTo>
                    <a:pt x="1152342" y="2602215"/>
                  </a:lnTo>
                  <a:lnTo>
                    <a:pt x="1142291" y="2551588"/>
                  </a:lnTo>
                  <a:lnTo>
                    <a:pt x="1135862" y="2541463"/>
                  </a:lnTo>
                  <a:lnTo>
                    <a:pt x="1128065" y="2521212"/>
                  </a:lnTo>
                  <a:lnTo>
                    <a:pt x="1119054" y="2511087"/>
                  </a:lnTo>
                  <a:lnTo>
                    <a:pt x="1129370" y="2490836"/>
                  </a:lnTo>
                  <a:lnTo>
                    <a:pt x="1136963" y="2470586"/>
                  </a:lnTo>
                  <a:lnTo>
                    <a:pt x="1141651" y="2450335"/>
                  </a:lnTo>
                  <a:lnTo>
                    <a:pt x="1143253" y="2430084"/>
                  </a:lnTo>
                  <a:lnTo>
                    <a:pt x="1142212" y="2409833"/>
                  </a:lnTo>
                  <a:lnTo>
                    <a:pt x="1139026" y="2389583"/>
                  </a:lnTo>
                  <a:lnTo>
                    <a:pt x="1133599" y="2379457"/>
                  </a:lnTo>
                  <a:lnTo>
                    <a:pt x="1125838" y="2359207"/>
                  </a:lnTo>
                  <a:lnTo>
                    <a:pt x="1099507" y="2318705"/>
                  </a:lnTo>
                  <a:lnTo>
                    <a:pt x="1065402" y="2278204"/>
                  </a:lnTo>
                  <a:lnTo>
                    <a:pt x="1027291" y="2237702"/>
                  </a:lnTo>
                  <a:lnTo>
                    <a:pt x="988943" y="2207326"/>
                  </a:lnTo>
                  <a:lnTo>
                    <a:pt x="969790" y="2156700"/>
                  </a:lnTo>
                  <a:lnTo>
                    <a:pt x="943711" y="2106073"/>
                  </a:lnTo>
                  <a:lnTo>
                    <a:pt x="913307" y="2065571"/>
                  </a:lnTo>
                  <a:lnTo>
                    <a:pt x="881177" y="2025070"/>
                  </a:lnTo>
                  <a:lnTo>
                    <a:pt x="849922" y="1984569"/>
                  </a:lnTo>
                  <a:lnTo>
                    <a:pt x="816786" y="1954193"/>
                  </a:lnTo>
                  <a:lnTo>
                    <a:pt x="782354" y="1913691"/>
                  </a:lnTo>
                  <a:lnTo>
                    <a:pt x="747101" y="1883315"/>
                  </a:lnTo>
                  <a:lnTo>
                    <a:pt x="711505" y="1842814"/>
                  </a:lnTo>
                  <a:lnTo>
                    <a:pt x="676042" y="1812438"/>
                  </a:lnTo>
                  <a:lnTo>
                    <a:pt x="641188" y="1771936"/>
                  </a:lnTo>
                  <a:lnTo>
                    <a:pt x="607420" y="1731435"/>
                  </a:lnTo>
                  <a:lnTo>
                    <a:pt x="579943" y="1701059"/>
                  </a:lnTo>
                  <a:lnTo>
                    <a:pt x="558122" y="1660557"/>
                  </a:lnTo>
                  <a:lnTo>
                    <a:pt x="540309" y="1620056"/>
                  </a:lnTo>
                  <a:lnTo>
                    <a:pt x="524857" y="1569429"/>
                  </a:lnTo>
                  <a:lnTo>
                    <a:pt x="510119" y="1528928"/>
                  </a:lnTo>
                  <a:lnTo>
                    <a:pt x="494447" y="1488426"/>
                  </a:lnTo>
                  <a:lnTo>
                    <a:pt x="476195" y="1447925"/>
                  </a:lnTo>
                  <a:lnTo>
                    <a:pt x="455708" y="1407423"/>
                  </a:lnTo>
                  <a:lnTo>
                    <a:pt x="428771" y="1377047"/>
                  </a:lnTo>
                  <a:lnTo>
                    <a:pt x="396323" y="1336546"/>
                  </a:lnTo>
                  <a:lnTo>
                    <a:pt x="359302" y="1316295"/>
                  </a:lnTo>
                  <a:lnTo>
                    <a:pt x="1683666" y="1316295"/>
                  </a:lnTo>
                  <a:lnTo>
                    <a:pt x="1692304" y="1356797"/>
                  </a:lnTo>
                  <a:lnTo>
                    <a:pt x="1701908" y="1397298"/>
                  </a:lnTo>
                  <a:lnTo>
                    <a:pt x="1710298" y="1447925"/>
                  </a:lnTo>
                  <a:lnTo>
                    <a:pt x="1717459" y="1488426"/>
                  </a:lnTo>
                  <a:lnTo>
                    <a:pt x="1723373" y="1539053"/>
                  </a:lnTo>
                  <a:lnTo>
                    <a:pt x="1728023" y="1589680"/>
                  </a:lnTo>
                  <a:lnTo>
                    <a:pt x="1731391" y="1630181"/>
                  </a:lnTo>
                  <a:lnTo>
                    <a:pt x="1733461" y="1680808"/>
                  </a:lnTo>
                  <a:lnTo>
                    <a:pt x="1733562" y="1690933"/>
                  </a:lnTo>
                  <a:lnTo>
                    <a:pt x="1733765" y="1690933"/>
                  </a:lnTo>
                  <a:lnTo>
                    <a:pt x="1733765" y="1701059"/>
                  </a:lnTo>
                  <a:lnTo>
                    <a:pt x="1733967" y="1701059"/>
                  </a:lnTo>
                  <a:lnTo>
                    <a:pt x="1733967" y="1711184"/>
                  </a:lnTo>
                  <a:lnTo>
                    <a:pt x="1734069" y="1721309"/>
                  </a:lnTo>
                  <a:lnTo>
                    <a:pt x="1734170" y="1731435"/>
                  </a:lnTo>
                  <a:lnTo>
                    <a:pt x="1734271" y="1741560"/>
                  </a:lnTo>
                  <a:lnTo>
                    <a:pt x="1734170" y="1751685"/>
                  </a:lnTo>
                  <a:lnTo>
                    <a:pt x="1734069" y="1761811"/>
                  </a:lnTo>
                  <a:lnTo>
                    <a:pt x="1733866" y="1761811"/>
                  </a:lnTo>
                  <a:lnTo>
                    <a:pt x="1733866" y="1771936"/>
                  </a:lnTo>
                  <a:lnTo>
                    <a:pt x="1733663" y="1771936"/>
                  </a:lnTo>
                  <a:lnTo>
                    <a:pt x="1733663" y="1782062"/>
                  </a:lnTo>
                  <a:lnTo>
                    <a:pt x="1733461" y="1782062"/>
                  </a:lnTo>
                  <a:lnTo>
                    <a:pt x="1731391" y="1832688"/>
                  </a:lnTo>
                  <a:lnTo>
                    <a:pt x="1728023" y="1883315"/>
                  </a:lnTo>
                  <a:lnTo>
                    <a:pt x="1723373" y="1933942"/>
                  </a:lnTo>
                  <a:lnTo>
                    <a:pt x="1717459" y="1974443"/>
                  </a:lnTo>
                  <a:lnTo>
                    <a:pt x="1710298" y="2025070"/>
                  </a:lnTo>
                  <a:lnTo>
                    <a:pt x="1701908" y="2065571"/>
                  </a:lnTo>
                  <a:lnTo>
                    <a:pt x="1692304" y="2116198"/>
                  </a:lnTo>
                  <a:lnTo>
                    <a:pt x="1681506" y="2156700"/>
                  </a:lnTo>
                  <a:lnTo>
                    <a:pt x="1669530" y="2207326"/>
                  </a:lnTo>
                  <a:lnTo>
                    <a:pt x="1656393" y="2247828"/>
                  </a:lnTo>
                  <a:lnTo>
                    <a:pt x="1642114" y="2298455"/>
                  </a:lnTo>
                  <a:lnTo>
                    <a:pt x="1626708" y="2338956"/>
                  </a:lnTo>
                  <a:lnTo>
                    <a:pt x="1610193" y="2379457"/>
                  </a:lnTo>
                  <a:lnTo>
                    <a:pt x="1592587" y="2419959"/>
                  </a:lnTo>
                  <a:lnTo>
                    <a:pt x="1573908" y="2460460"/>
                  </a:lnTo>
                  <a:lnTo>
                    <a:pt x="1554171" y="2500962"/>
                  </a:lnTo>
                  <a:lnTo>
                    <a:pt x="1533395" y="2541463"/>
                  </a:lnTo>
                  <a:lnTo>
                    <a:pt x="1511596" y="2581964"/>
                  </a:lnTo>
                  <a:lnTo>
                    <a:pt x="1488793" y="2622466"/>
                  </a:lnTo>
                  <a:lnTo>
                    <a:pt x="1465002" y="2662967"/>
                  </a:lnTo>
                  <a:lnTo>
                    <a:pt x="1440241" y="2703469"/>
                  </a:lnTo>
                  <a:lnTo>
                    <a:pt x="1414527" y="2733845"/>
                  </a:lnTo>
                  <a:lnTo>
                    <a:pt x="1387877" y="2774346"/>
                  </a:lnTo>
                  <a:lnTo>
                    <a:pt x="1360309" y="2814847"/>
                  </a:lnTo>
                  <a:lnTo>
                    <a:pt x="1331839" y="2845224"/>
                  </a:lnTo>
                  <a:lnTo>
                    <a:pt x="1322055" y="2855349"/>
                  </a:lnTo>
                  <a:close/>
                </a:path>
                <a:path w="1734820" h="3473450">
                  <a:moveTo>
                    <a:pt x="1099411" y="2480711"/>
                  </a:moveTo>
                  <a:lnTo>
                    <a:pt x="1068630" y="2460460"/>
                  </a:lnTo>
                  <a:lnTo>
                    <a:pt x="1033900" y="2430084"/>
                  </a:lnTo>
                  <a:lnTo>
                    <a:pt x="959276" y="2389583"/>
                  </a:lnTo>
                  <a:lnTo>
                    <a:pt x="938551" y="2349081"/>
                  </a:lnTo>
                  <a:lnTo>
                    <a:pt x="913522" y="2298455"/>
                  </a:lnTo>
                  <a:lnTo>
                    <a:pt x="884772" y="2268078"/>
                  </a:lnTo>
                  <a:lnTo>
                    <a:pt x="852884" y="2227577"/>
                  </a:lnTo>
                  <a:lnTo>
                    <a:pt x="818443" y="2187076"/>
                  </a:lnTo>
                  <a:lnTo>
                    <a:pt x="782032" y="2156700"/>
                  </a:lnTo>
                  <a:lnTo>
                    <a:pt x="744235" y="2126324"/>
                  </a:lnTo>
                  <a:lnTo>
                    <a:pt x="705636" y="2095947"/>
                  </a:lnTo>
                  <a:lnTo>
                    <a:pt x="592936" y="2004819"/>
                  </a:lnTo>
                  <a:lnTo>
                    <a:pt x="556500" y="1974443"/>
                  </a:lnTo>
                  <a:lnTo>
                    <a:pt x="521203" y="1933942"/>
                  </a:lnTo>
                  <a:lnTo>
                    <a:pt x="487388" y="1903566"/>
                  </a:lnTo>
                  <a:lnTo>
                    <a:pt x="455399" y="1873190"/>
                  </a:lnTo>
                  <a:lnTo>
                    <a:pt x="425580" y="1832688"/>
                  </a:lnTo>
                  <a:lnTo>
                    <a:pt x="398275" y="1792187"/>
                  </a:lnTo>
                  <a:lnTo>
                    <a:pt x="373828" y="1751685"/>
                  </a:lnTo>
                  <a:lnTo>
                    <a:pt x="378055" y="1751685"/>
                  </a:lnTo>
                  <a:lnTo>
                    <a:pt x="382055" y="1741560"/>
                  </a:lnTo>
                  <a:lnTo>
                    <a:pt x="385789" y="1741560"/>
                  </a:lnTo>
                  <a:lnTo>
                    <a:pt x="389219" y="1731435"/>
                  </a:lnTo>
                  <a:lnTo>
                    <a:pt x="400550" y="1711184"/>
                  </a:lnTo>
                  <a:lnTo>
                    <a:pt x="408102" y="1680808"/>
                  </a:lnTo>
                  <a:lnTo>
                    <a:pt x="412314" y="1660557"/>
                  </a:lnTo>
                  <a:lnTo>
                    <a:pt x="413621" y="1630181"/>
                  </a:lnTo>
                  <a:lnTo>
                    <a:pt x="411673" y="1599805"/>
                  </a:lnTo>
                  <a:lnTo>
                    <a:pt x="406470" y="1559304"/>
                  </a:lnTo>
                  <a:lnTo>
                    <a:pt x="398969" y="1528928"/>
                  </a:lnTo>
                  <a:lnTo>
                    <a:pt x="390130" y="1498552"/>
                  </a:lnTo>
                  <a:lnTo>
                    <a:pt x="388712" y="1498552"/>
                  </a:lnTo>
                  <a:lnTo>
                    <a:pt x="385574" y="1488426"/>
                  </a:lnTo>
                  <a:lnTo>
                    <a:pt x="453491" y="1488426"/>
                  </a:lnTo>
                  <a:lnTo>
                    <a:pt x="457432" y="1498552"/>
                  </a:lnTo>
                  <a:lnTo>
                    <a:pt x="471031" y="1528928"/>
                  </a:lnTo>
                  <a:lnTo>
                    <a:pt x="486762" y="1569429"/>
                  </a:lnTo>
                  <a:lnTo>
                    <a:pt x="502034" y="1620056"/>
                  </a:lnTo>
                  <a:lnTo>
                    <a:pt x="518481" y="1660557"/>
                  </a:lnTo>
                  <a:lnTo>
                    <a:pt x="537739" y="1701059"/>
                  </a:lnTo>
                  <a:lnTo>
                    <a:pt x="561440" y="1741560"/>
                  </a:lnTo>
                  <a:lnTo>
                    <a:pt x="591219" y="1771936"/>
                  </a:lnTo>
                  <a:lnTo>
                    <a:pt x="625897" y="1812438"/>
                  </a:lnTo>
                  <a:lnTo>
                    <a:pt x="662014" y="1842814"/>
                  </a:lnTo>
                  <a:lnTo>
                    <a:pt x="735689" y="1913691"/>
                  </a:lnTo>
                  <a:lnTo>
                    <a:pt x="771807" y="1954193"/>
                  </a:lnTo>
                  <a:lnTo>
                    <a:pt x="806484" y="1984569"/>
                  </a:lnTo>
                  <a:lnTo>
                    <a:pt x="834821" y="2014945"/>
                  </a:lnTo>
                  <a:lnTo>
                    <a:pt x="861629" y="2055446"/>
                  </a:lnTo>
                  <a:lnTo>
                    <a:pt x="886862" y="2085822"/>
                  </a:lnTo>
                  <a:lnTo>
                    <a:pt x="910472" y="2126324"/>
                  </a:lnTo>
                  <a:lnTo>
                    <a:pt x="931392" y="2166825"/>
                  </a:lnTo>
                  <a:lnTo>
                    <a:pt x="949037" y="2207326"/>
                  </a:lnTo>
                  <a:lnTo>
                    <a:pt x="965903" y="2247828"/>
                  </a:lnTo>
                  <a:lnTo>
                    <a:pt x="984488" y="2288329"/>
                  </a:lnTo>
                  <a:lnTo>
                    <a:pt x="1034609" y="2288329"/>
                  </a:lnTo>
                  <a:lnTo>
                    <a:pt x="1053353" y="2298455"/>
                  </a:lnTo>
                  <a:lnTo>
                    <a:pt x="1070959" y="2318705"/>
                  </a:lnTo>
                  <a:lnTo>
                    <a:pt x="1090176" y="2349081"/>
                  </a:lnTo>
                  <a:lnTo>
                    <a:pt x="1103727" y="2369332"/>
                  </a:lnTo>
                  <a:lnTo>
                    <a:pt x="1111753" y="2399708"/>
                  </a:lnTo>
                  <a:lnTo>
                    <a:pt x="1114396" y="2419959"/>
                  </a:lnTo>
                  <a:lnTo>
                    <a:pt x="1113393" y="2440209"/>
                  </a:lnTo>
                  <a:lnTo>
                    <a:pt x="1110549" y="2450335"/>
                  </a:lnTo>
                  <a:lnTo>
                    <a:pt x="1105882" y="2470586"/>
                  </a:lnTo>
                  <a:lnTo>
                    <a:pt x="1099411" y="2480711"/>
                  </a:lnTo>
                  <a:close/>
                </a:path>
                <a:path w="1734820" h="3473450">
                  <a:moveTo>
                    <a:pt x="998457" y="2248731"/>
                  </a:moveTo>
                  <a:lnTo>
                    <a:pt x="997651" y="2247828"/>
                  </a:lnTo>
                  <a:lnTo>
                    <a:pt x="998406" y="2247828"/>
                  </a:lnTo>
                  <a:lnTo>
                    <a:pt x="998457" y="2248731"/>
                  </a:lnTo>
                  <a:close/>
                </a:path>
                <a:path w="1734820" h="3473450">
                  <a:moveTo>
                    <a:pt x="1034609" y="2288329"/>
                  </a:moveTo>
                  <a:lnTo>
                    <a:pt x="998866" y="2288329"/>
                  </a:lnTo>
                  <a:lnTo>
                    <a:pt x="999068" y="2278204"/>
                  </a:lnTo>
                  <a:lnTo>
                    <a:pt x="999474" y="2278204"/>
                  </a:lnTo>
                  <a:lnTo>
                    <a:pt x="999474" y="2268078"/>
                  </a:lnTo>
                  <a:lnTo>
                    <a:pt x="999345" y="2268078"/>
                  </a:lnTo>
                  <a:lnTo>
                    <a:pt x="998980" y="2257953"/>
                  </a:lnTo>
                  <a:lnTo>
                    <a:pt x="998457" y="2248731"/>
                  </a:lnTo>
                  <a:lnTo>
                    <a:pt x="1015712" y="2268078"/>
                  </a:lnTo>
                  <a:lnTo>
                    <a:pt x="1034609" y="2288329"/>
                  </a:lnTo>
                  <a:close/>
                </a:path>
                <a:path w="1734820" h="3473450">
                  <a:moveTo>
                    <a:pt x="846315" y="2794597"/>
                  </a:moveTo>
                  <a:lnTo>
                    <a:pt x="662471" y="2794597"/>
                  </a:lnTo>
                  <a:lnTo>
                    <a:pt x="515797" y="2764221"/>
                  </a:lnTo>
                  <a:lnTo>
                    <a:pt x="467675" y="2743970"/>
                  </a:lnTo>
                  <a:lnTo>
                    <a:pt x="373459" y="2723719"/>
                  </a:lnTo>
                  <a:lnTo>
                    <a:pt x="327657" y="2703469"/>
                  </a:lnTo>
                  <a:lnTo>
                    <a:pt x="323809" y="2703469"/>
                  </a:lnTo>
                  <a:lnTo>
                    <a:pt x="281536" y="2693343"/>
                  </a:lnTo>
                  <a:lnTo>
                    <a:pt x="237137" y="2673093"/>
                  </a:lnTo>
                  <a:lnTo>
                    <a:pt x="191091" y="2662967"/>
                  </a:lnTo>
                  <a:lnTo>
                    <a:pt x="143876" y="2642716"/>
                  </a:lnTo>
                  <a:lnTo>
                    <a:pt x="0" y="2612340"/>
                  </a:lnTo>
                  <a:lnTo>
                    <a:pt x="0" y="2450335"/>
                  </a:lnTo>
                  <a:lnTo>
                    <a:pt x="25212" y="2450335"/>
                  </a:lnTo>
                  <a:lnTo>
                    <a:pt x="37932" y="2460460"/>
                  </a:lnTo>
                  <a:lnTo>
                    <a:pt x="64904" y="2460460"/>
                  </a:lnTo>
                  <a:lnTo>
                    <a:pt x="228208" y="2490836"/>
                  </a:lnTo>
                  <a:lnTo>
                    <a:pt x="282902" y="2490836"/>
                  </a:lnTo>
                  <a:lnTo>
                    <a:pt x="332324" y="2500962"/>
                  </a:lnTo>
                  <a:lnTo>
                    <a:pt x="431213" y="2500962"/>
                  </a:lnTo>
                  <a:lnTo>
                    <a:pt x="530121" y="2511087"/>
                  </a:lnTo>
                  <a:lnTo>
                    <a:pt x="579568" y="2521212"/>
                  </a:lnTo>
                  <a:lnTo>
                    <a:pt x="678418" y="2521212"/>
                  </a:lnTo>
                  <a:lnTo>
                    <a:pt x="727810" y="2531338"/>
                  </a:lnTo>
                  <a:lnTo>
                    <a:pt x="1051950" y="2531338"/>
                  </a:lnTo>
                  <a:lnTo>
                    <a:pt x="1062205" y="2541463"/>
                  </a:lnTo>
                  <a:lnTo>
                    <a:pt x="1083008" y="2592090"/>
                  </a:lnTo>
                  <a:lnTo>
                    <a:pt x="1085368" y="2592090"/>
                  </a:lnTo>
                  <a:lnTo>
                    <a:pt x="1087007" y="2602215"/>
                  </a:lnTo>
                  <a:lnTo>
                    <a:pt x="1087963" y="2612340"/>
                  </a:lnTo>
                  <a:lnTo>
                    <a:pt x="1088273" y="2622466"/>
                  </a:lnTo>
                  <a:lnTo>
                    <a:pt x="1077950" y="2662967"/>
                  </a:lnTo>
                  <a:lnTo>
                    <a:pt x="1050913" y="2703469"/>
                  </a:lnTo>
                  <a:lnTo>
                    <a:pt x="1013242" y="2733845"/>
                  </a:lnTo>
                  <a:lnTo>
                    <a:pt x="971017" y="2754095"/>
                  </a:lnTo>
                  <a:lnTo>
                    <a:pt x="930317" y="2774346"/>
                  </a:lnTo>
                  <a:lnTo>
                    <a:pt x="846315" y="2794597"/>
                  </a:lnTo>
                  <a:close/>
                </a:path>
                <a:path w="1734820" h="3473450">
                  <a:moveTo>
                    <a:pt x="96680" y="3472995"/>
                  </a:moveTo>
                  <a:lnTo>
                    <a:pt x="0" y="3472995"/>
                  </a:lnTo>
                  <a:lnTo>
                    <a:pt x="0" y="2652842"/>
                  </a:lnTo>
                  <a:lnTo>
                    <a:pt x="16342" y="2652842"/>
                  </a:lnTo>
                  <a:lnTo>
                    <a:pt x="32704" y="2662967"/>
                  </a:lnTo>
                  <a:lnTo>
                    <a:pt x="65409" y="2662967"/>
                  </a:lnTo>
                  <a:lnTo>
                    <a:pt x="77000" y="2713594"/>
                  </a:lnTo>
                  <a:lnTo>
                    <a:pt x="94191" y="2754095"/>
                  </a:lnTo>
                  <a:lnTo>
                    <a:pt x="120229" y="2794597"/>
                  </a:lnTo>
                  <a:lnTo>
                    <a:pt x="158360" y="2824973"/>
                  </a:lnTo>
                  <a:lnTo>
                    <a:pt x="188833" y="2845224"/>
                  </a:lnTo>
                  <a:lnTo>
                    <a:pt x="218441" y="2865474"/>
                  </a:lnTo>
                  <a:lnTo>
                    <a:pt x="226659" y="2875600"/>
                  </a:lnTo>
                  <a:lnTo>
                    <a:pt x="32300" y="2875600"/>
                  </a:lnTo>
                  <a:lnTo>
                    <a:pt x="25516" y="2885725"/>
                  </a:lnTo>
                  <a:lnTo>
                    <a:pt x="23289" y="2885725"/>
                  </a:lnTo>
                  <a:lnTo>
                    <a:pt x="23997" y="2895850"/>
                  </a:lnTo>
                  <a:lnTo>
                    <a:pt x="36562" y="2895850"/>
                  </a:lnTo>
                  <a:lnTo>
                    <a:pt x="47589" y="2905976"/>
                  </a:lnTo>
                  <a:lnTo>
                    <a:pt x="58237" y="2905976"/>
                  </a:lnTo>
                  <a:lnTo>
                    <a:pt x="68144" y="2916101"/>
                  </a:lnTo>
                  <a:lnTo>
                    <a:pt x="78803" y="2926226"/>
                  </a:lnTo>
                  <a:lnTo>
                    <a:pt x="86965" y="2946477"/>
                  </a:lnTo>
                  <a:lnTo>
                    <a:pt x="93361" y="2956602"/>
                  </a:lnTo>
                  <a:lnTo>
                    <a:pt x="98723" y="2976853"/>
                  </a:lnTo>
                  <a:lnTo>
                    <a:pt x="105533" y="3007229"/>
                  </a:lnTo>
                  <a:lnTo>
                    <a:pt x="111443" y="3027480"/>
                  </a:lnTo>
                  <a:lnTo>
                    <a:pt x="118813" y="3057856"/>
                  </a:lnTo>
                  <a:lnTo>
                    <a:pt x="130010" y="3078107"/>
                  </a:lnTo>
                  <a:lnTo>
                    <a:pt x="133351" y="3088232"/>
                  </a:lnTo>
                  <a:lnTo>
                    <a:pt x="1085404" y="3088232"/>
                  </a:lnTo>
                  <a:lnTo>
                    <a:pt x="1073719" y="3098357"/>
                  </a:lnTo>
                  <a:lnTo>
                    <a:pt x="1037917" y="3128733"/>
                  </a:lnTo>
                  <a:lnTo>
                    <a:pt x="1001388" y="3148984"/>
                  </a:lnTo>
                  <a:lnTo>
                    <a:pt x="964147" y="3179360"/>
                  </a:lnTo>
                  <a:lnTo>
                    <a:pt x="926213" y="3199611"/>
                  </a:lnTo>
                  <a:lnTo>
                    <a:pt x="887603" y="3229987"/>
                  </a:lnTo>
                  <a:lnTo>
                    <a:pt x="808422" y="3270488"/>
                  </a:lnTo>
                  <a:lnTo>
                    <a:pt x="726744" y="3310990"/>
                  </a:lnTo>
                  <a:lnTo>
                    <a:pt x="642706" y="3351491"/>
                  </a:lnTo>
                  <a:lnTo>
                    <a:pt x="599846" y="3361617"/>
                  </a:lnTo>
                  <a:lnTo>
                    <a:pt x="556447" y="3381867"/>
                  </a:lnTo>
                  <a:lnTo>
                    <a:pt x="512528" y="3391993"/>
                  </a:lnTo>
                  <a:lnTo>
                    <a:pt x="468106" y="3412243"/>
                  </a:lnTo>
                  <a:lnTo>
                    <a:pt x="285728" y="3452745"/>
                  </a:lnTo>
                  <a:lnTo>
                    <a:pt x="239048" y="3452745"/>
                  </a:lnTo>
                  <a:lnTo>
                    <a:pt x="191969" y="3462870"/>
                  </a:lnTo>
                  <a:lnTo>
                    <a:pt x="144507" y="3462870"/>
                  </a:lnTo>
                  <a:lnTo>
                    <a:pt x="96680" y="3472995"/>
                  </a:lnTo>
                  <a:close/>
                </a:path>
                <a:path w="1734820" h="3473450">
                  <a:moveTo>
                    <a:pt x="1120206" y="3057856"/>
                  </a:moveTo>
                  <a:lnTo>
                    <a:pt x="210708" y="3057856"/>
                  </a:lnTo>
                  <a:lnTo>
                    <a:pt x="246786" y="3037605"/>
                  </a:lnTo>
                  <a:lnTo>
                    <a:pt x="276599" y="3007229"/>
                  </a:lnTo>
                  <a:lnTo>
                    <a:pt x="296881" y="2966728"/>
                  </a:lnTo>
                  <a:lnTo>
                    <a:pt x="304368" y="2926226"/>
                  </a:lnTo>
                  <a:lnTo>
                    <a:pt x="303023" y="2916101"/>
                  </a:lnTo>
                  <a:lnTo>
                    <a:pt x="292094" y="2875600"/>
                  </a:lnTo>
                  <a:lnTo>
                    <a:pt x="249365" y="2835098"/>
                  </a:lnTo>
                  <a:lnTo>
                    <a:pt x="212177" y="2804722"/>
                  </a:lnTo>
                  <a:lnTo>
                    <a:pt x="174077" y="2784471"/>
                  </a:lnTo>
                  <a:lnTo>
                    <a:pt x="138616" y="2754095"/>
                  </a:lnTo>
                  <a:lnTo>
                    <a:pt x="127682" y="2733845"/>
                  </a:lnTo>
                  <a:lnTo>
                    <a:pt x="120099" y="2713594"/>
                  </a:lnTo>
                  <a:lnTo>
                    <a:pt x="113598" y="2693343"/>
                  </a:lnTo>
                  <a:lnTo>
                    <a:pt x="105911" y="2673093"/>
                  </a:lnTo>
                  <a:lnTo>
                    <a:pt x="156431" y="2693343"/>
                  </a:lnTo>
                  <a:lnTo>
                    <a:pt x="206644" y="2703469"/>
                  </a:lnTo>
                  <a:lnTo>
                    <a:pt x="354490" y="2764221"/>
                  </a:lnTo>
                  <a:lnTo>
                    <a:pt x="402521" y="2774346"/>
                  </a:lnTo>
                  <a:lnTo>
                    <a:pt x="449768" y="2794597"/>
                  </a:lnTo>
                  <a:lnTo>
                    <a:pt x="495299" y="2804722"/>
                  </a:lnTo>
                  <a:lnTo>
                    <a:pt x="542442" y="2824973"/>
                  </a:lnTo>
                  <a:lnTo>
                    <a:pt x="690070" y="2855349"/>
                  </a:lnTo>
                  <a:lnTo>
                    <a:pt x="1322055" y="2855349"/>
                  </a:lnTo>
                  <a:lnTo>
                    <a:pt x="1302486" y="2875600"/>
                  </a:lnTo>
                  <a:lnTo>
                    <a:pt x="1272266" y="2916101"/>
                  </a:lnTo>
                  <a:lnTo>
                    <a:pt x="1241197" y="2946477"/>
                  </a:lnTo>
                  <a:lnTo>
                    <a:pt x="1209296" y="2976853"/>
                  </a:lnTo>
                  <a:lnTo>
                    <a:pt x="1176581" y="3007229"/>
                  </a:lnTo>
                  <a:lnTo>
                    <a:pt x="1143068" y="3037605"/>
                  </a:lnTo>
                  <a:lnTo>
                    <a:pt x="1120206" y="3057856"/>
                  </a:lnTo>
                  <a:close/>
                </a:path>
                <a:path w="1734820" h="3473450">
                  <a:moveTo>
                    <a:pt x="1085404" y="3088232"/>
                  </a:moveTo>
                  <a:lnTo>
                    <a:pt x="160993" y="3088232"/>
                  </a:lnTo>
                  <a:lnTo>
                    <a:pt x="160993" y="3067981"/>
                  </a:lnTo>
                  <a:lnTo>
                    <a:pt x="160183" y="3067981"/>
                  </a:lnTo>
                  <a:lnTo>
                    <a:pt x="149642" y="3037605"/>
                  </a:lnTo>
                  <a:lnTo>
                    <a:pt x="138351" y="3007229"/>
                  </a:lnTo>
                  <a:lnTo>
                    <a:pt x="126053" y="2966728"/>
                  </a:lnTo>
                  <a:lnTo>
                    <a:pt x="101410" y="2916101"/>
                  </a:lnTo>
                  <a:lnTo>
                    <a:pt x="66943" y="2885725"/>
                  </a:lnTo>
                  <a:lnTo>
                    <a:pt x="45666" y="2875600"/>
                  </a:lnTo>
                  <a:lnTo>
                    <a:pt x="226659" y="2875600"/>
                  </a:lnTo>
                  <a:lnTo>
                    <a:pt x="243095" y="2895850"/>
                  </a:lnTo>
                  <a:lnTo>
                    <a:pt x="258702" y="2926226"/>
                  </a:lnTo>
                  <a:lnTo>
                    <a:pt x="260221" y="2926226"/>
                  </a:lnTo>
                  <a:lnTo>
                    <a:pt x="260930" y="2936352"/>
                  </a:lnTo>
                  <a:lnTo>
                    <a:pt x="260930" y="2946477"/>
                  </a:lnTo>
                  <a:lnTo>
                    <a:pt x="256612" y="2976853"/>
                  </a:lnTo>
                  <a:lnTo>
                    <a:pt x="244995" y="3007229"/>
                  </a:lnTo>
                  <a:lnTo>
                    <a:pt x="228309" y="3037605"/>
                  </a:lnTo>
                  <a:lnTo>
                    <a:pt x="208784" y="3057856"/>
                  </a:lnTo>
                  <a:lnTo>
                    <a:pt x="1120206" y="3057856"/>
                  </a:lnTo>
                  <a:lnTo>
                    <a:pt x="1108775" y="3067981"/>
                  </a:lnTo>
                  <a:lnTo>
                    <a:pt x="1085404" y="308823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00923" y="2176748"/>
              <a:ext cx="673735" cy="617855"/>
            </a:xfrm>
            <a:custGeom>
              <a:avLst/>
              <a:gdLst/>
              <a:ahLst/>
              <a:cxnLst/>
              <a:rect l="l" t="t" r="r" b="b"/>
              <a:pathLst>
                <a:path w="673735" h="617855">
                  <a:moveTo>
                    <a:pt x="67130" y="546060"/>
                  </a:moveTo>
                  <a:lnTo>
                    <a:pt x="55676" y="522072"/>
                  </a:lnTo>
                  <a:lnTo>
                    <a:pt x="43614" y="498446"/>
                  </a:lnTo>
                  <a:lnTo>
                    <a:pt x="32046" y="474553"/>
                  </a:lnTo>
                  <a:lnTo>
                    <a:pt x="11819" y="413536"/>
                  </a:lnTo>
                  <a:lnTo>
                    <a:pt x="1754" y="339175"/>
                  </a:lnTo>
                  <a:lnTo>
                    <a:pt x="0" y="290395"/>
                  </a:lnTo>
                  <a:lnTo>
                    <a:pt x="2542" y="241175"/>
                  </a:lnTo>
                  <a:lnTo>
                    <a:pt x="9357" y="192913"/>
                  </a:lnTo>
                  <a:lnTo>
                    <a:pt x="19224" y="145253"/>
                  </a:lnTo>
                  <a:lnTo>
                    <a:pt x="30923" y="97841"/>
                  </a:lnTo>
                  <a:lnTo>
                    <a:pt x="43235" y="50323"/>
                  </a:lnTo>
                  <a:lnTo>
                    <a:pt x="66178" y="42061"/>
                  </a:lnTo>
                  <a:lnTo>
                    <a:pt x="87888" y="30629"/>
                  </a:lnTo>
                  <a:lnTo>
                    <a:pt x="107850" y="16463"/>
                  </a:lnTo>
                  <a:lnTo>
                    <a:pt x="125554" y="0"/>
                  </a:lnTo>
                  <a:lnTo>
                    <a:pt x="125250" y="4353"/>
                  </a:lnTo>
                  <a:lnTo>
                    <a:pt x="125149" y="8707"/>
                  </a:lnTo>
                  <a:lnTo>
                    <a:pt x="125149" y="13061"/>
                  </a:lnTo>
                  <a:lnTo>
                    <a:pt x="131721" y="59552"/>
                  </a:lnTo>
                  <a:lnTo>
                    <a:pt x="149763" y="102129"/>
                  </a:lnTo>
                  <a:lnTo>
                    <a:pt x="176875" y="141142"/>
                  </a:lnTo>
                  <a:lnTo>
                    <a:pt x="210658" y="176940"/>
                  </a:lnTo>
                  <a:lnTo>
                    <a:pt x="248712" y="209871"/>
                  </a:lnTo>
                  <a:lnTo>
                    <a:pt x="288639" y="240284"/>
                  </a:lnTo>
                  <a:lnTo>
                    <a:pt x="364512" y="294951"/>
                  </a:lnTo>
                  <a:lnTo>
                    <a:pt x="403181" y="324143"/>
                  </a:lnTo>
                  <a:lnTo>
                    <a:pt x="441494" y="353811"/>
                  </a:lnTo>
                  <a:lnTo>
                    <a:pt x="479195" y="384213"/>
                  </a:lnTo>
                  <a:lnTo>
                    <a:pt x="516026" y="415606"/>
                  </a:lnTo>
                  <a:lnTo>
                    <a:pt x="551730" y="448249"/>
                  </a:lnTo>
                  <a:lnTo>
                    <a:pt x="588828" y="487070"/>
                  </a:lnTo>
                  <a:lnTo>
                    <a:pt x="621000" y="528037"/>
                  </a:lnTo>
                  <a:lnTo>
                    <a:pt x="631252" y="543934"/>
                  </a:lnTo>
                  <a:lnTo>
                    <a:pt x="125959" y="543934"/>
                  </a:lnTo>
                  <a:lnTo>
                    <a:pt x="111157" y="544067"/>
                  </a:lnTo>
                  <a:lnTo>
                    <a:pt x="96393" y="544465"/>
                  </a:lnTo>
                  <a:lnTo>
                    <a:pt x="81705" y="545130"/>
                  </a:lnTo>
                  <a:lnTo>
                    <a:pt x="67130" y="546060"/>
                  </a:lnTo>
                  <a:close/>
                </a:path>
                <a:path w="673735" h="617855">
                  <a:moveTo>
                    <a:pt x="673335" y="617241"/>
                  </a:moveTo>
                  <a:lnTo>
                    <a:pt x="624700" y="602575"/>
                  </a:lnTo>
                  <a:lnTo>
                    <a:pt x="575018" y="590904"/>
                  </a:lnTo>
                  <a:lnTo>
                    <a:pt x="524644" y="581663"/>
                  </a:lnTo>
                  <a:lnTo>
                    <a:pt x="473933" y="574287"/>
                  </a:lnTo>
                  <a:lnTo>
                    <a:pt x="423239" y="568211"/>
                  </a:lnTo>
                  <a:lnTo>
                    <a:pt x="275095" y="552660"/>
                  </a:lnTo>
                  <a:lnTo>
                    <a:pt x="225383" y="548237"/>
                  </a:lnTo>
                  <a:lnTo>
                    <a:pt x="175564" y="545116"/>
                  </a:lnTo>
                  <a:lnTo>
                    <a:pt x="125959" y="543934"/>
                  </a:lnTo>
                  <a:lnTo>
                    <a:pt x="631252" y="543934"/>
                  </a:lnTo>
                  <a:lnTo>
                    <a:pt x="648938" y="571357"/>
                  </a:lnTo>
                  <a:lnTo>
                    <a:pt x="673335" y="61724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3400" y="4791732"/>
            <a:ext cx="8753475" cy="10315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This meditation goes through a list of just thinking about people in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our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lives and offering them to be happy, healthy, peaceful and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safe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. This meditation provides practice of paying attention to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ourselves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and others with interest and care. It can help us feel less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negative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about ourselves and others, especially with those we find  frustrating or difficult.</a:t>
            </a:r>
            <a:endParaRPr sz="2000" spc="-100" dirty="0">
              <a:latin typeface="Akzidenz-Grotesk Pro Regular" panose="02000503030000020003" pitchFamily="50" charset="0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953125" y="0"/>
            <a:ext cx="3800475" cy="7315200"/>
          </a:xfrm>
          <a:custGeom>
            <a:avLst/>
            <a:gdLst/>
            <a:ahLst/>
            <a:cxnLst/>
            <a:rect l="l" t="t" r="r" b="b"/>
            <a:pathLst>
              <a:path w="3800475" h="7315200">
                <a:moveTo>
                  <a:pt x="0" y="0"/>
                </a:moveTo>
                <a:lnTo>
                  <a:pt x="0" y="7315199"/>
                </a:lnTo>
                <a:lnTo>
                  <a:pt x="3800475" y="7315199"/>
                </a:lnTo>
                <a:lnTo>
                  <a:pt x="3800475" y="0"/>
                </a:lnTo>
                <a:lnTo>
                  <a:pt x="0" y="0"/>
                </a:lnTo>
                <a:close/>
              </a:path>
            </a:pathLst>
          </a:custGeom>
          <a:solidFill>
            <a:srgbClr val="99D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52518" y="2088407"/>
            <a:ext cx="4304665" cy="3532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57480">
              <a:lnSpc>
                <a:spcPts val="2000"/>
              </a:lnSpc>
            </a:pPr>
            <a:r>
              <a:rPr sz="2000" spc="4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At the </a:t>
            </a:r>
            <a:r>
              <a:rPr sz="2000" spc="7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core </a:t>
            </a:r>
            <a:r>
              <a:rPr sz="2000" spc="5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of </a:t>
            </a:r>
            <a:r>
              <a:rPr sz="2000" spc="4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an </a:t>
            </a:r>
            <a:r>
              <a:rPr sz="2000" spc="5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empathetic  relationship</a:t>
            </a:r>
            <a:r>
              <a:rPr sz="2000" spc="-9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11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is</a:t>
            </a:r>
            <a:r>
              <a:rPr sz="2000" spc="-9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that</a:t>
            </a:r>
            <a:r>
              <a:rPr sz="2000" spc="-9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8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each</a:t>
            </a:r>
            <a:r>
              <a:rPr sz="2000" spc="-9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7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person</a:t>
            </a:r>
            <a:r>
              <a:rPr sz="2000" spc="-9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11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is  </a:t>
            </a:r>
            <a:r>
              <a:rPr sz="2000" spc="4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interested </a:t>
            </a:r>
            <a:r>
              <a:rPr sz="2000" spc="3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in </a:t>
            </a:r>
            <a:r>
              <a:rPr sz="2000" spc="4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the </a:t>
            </a:r>
            <a:r>
              <a:rPr sz="2000" spc="4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other’s</a:t>
            </a:r>
            <a:r>
              <a:rPr sz="2000" spc="-409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4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subjective </a:t>
            </a:r>
            <a:r>
              <a:rPr sz="2000" spc="60" dirty="0" smtClean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experience </a:t>
            </a:r>
            <a:r>
              <a:rPr sz="2000" spc="3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without </a:t>
            </a:r>
            <a:r>
              <a:rPr sz="2000" spc="3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judgment </a:t>
            </a:r>
            <a:r>
              <a:rPr sz="2000" spc="5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or </a:t>
            </a:r>
            <a:r>
              <a:rPr sz="2000" spc="60" dirty="0" smtClean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placing </a:t>
            </a:r>
            <a:r>
              <a:rPr sz="2000" spc="7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one’s </a:t>
            </a:r>
            <a:r>
              <a:rPr sz="2000" spc="5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own </a:t>
            </a:r>
            <a:r>
              <a:rPr sz="2000" spc="4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subjective </a:t>
            </a:r>
            <a:r>
              <a:rPr sz="2000" spc="60" dirty="0" smtClean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experience </a:t>
            </a:r>
            <a:r>
              <a:rPr sz="2000" spc="4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onto </a:t>
            </a:r>
            <a:r>
              <a:rPr sz="2000" spc="4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the</a:t>
            </a:r>
            <a:r>
              <a:rPr sz="2000" spc="-409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-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other.</a:t>
            </a:r>
            <a:endParaRPr sz="2000" dirty="0">
              <a:latin typeface="Akzidenz-Grotesk Pro Regular" panose="02000503030000020003" pitchFamily="50" charset="0"/>
              <a:cs typeface="Tahoma"/>
            </a:endParaRPr>
          </a:p>
          <a:p>
            <a:pPr>
              <a:lnSpc>
                <a:spcPts val="2000"/>
              </a:lnSpc>
            </a:pPr>
            <a:endParaRPr sz="2000" dirty="0">
              <a:latin typeface="Akzidenz-Grotesk Pro Regular" panose="02000503030000020003" pitchFamily="50" charset="0"/>
              <a:cs typeface="Times New Roman"/>
            </a:endParaRPr>
          </a:p>
          <a:p>
            <a:pPr>
              <a:lnSpc>
                <a:spcPts val="2000"/>
              </a:lnSpc>
            </a:pPr>
            <a:endParaRPr sz="2000" dirty="0">
              <a:latin typeface="Akzidenz-Grotesk Pro Regular" panose="02000503030000020003" pitchFamily="50" charset="0"/>
              <a:cs typeface="Times New Roman"/>
            </a:endParaRPr>
          </a:p>
          <a:p>
            <a:pPr marL="12700" marR="224790">
              <a:lnSpc>
                <a:spcPts val="2000"/>
              </a:lnSpc>
              <a:spcBef>
                <a:spcPts val="1475"/>
              </a:spcBef>
            </a:pPr>
            <a:r>
              <a:rPr sz="2000" spc="9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People</a:t>
            </a:r>
            <a:r>
              <a:rPr sz="2000" spc="-8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4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are</a:t>
            </a:r>
            <a:r>
              <a:rPr sz="2000" spc="-8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4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valued</a:t>
            </a:r>
            <a:r>
              <a:rPr sz="2000" spc="-8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2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for</a:t>
            </a:r>
            <a:r>
              <a:rPr sz="2000" spc="-8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2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their</a:t>
            </a:r>
            <a:r>
              <a:rPr sz="2000" spc="-8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5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unique  </a:t>
            </a:r>
            <a:r>
              <a:rPr sz="2000" spc="6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perspectives </a:t>
            </a:r>
            <a:r>
              <a:rPr sz="2000" spc="4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even </a:t>
            </a:r>
            <a:r>
              <a:rPr sz="2000" spc="2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if they </a:t>
            </a:r>
            <a:r>
              <a:rPr sz="2000" spc="4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are  </a:t>
            </a:r>
            <a:r>
              <a:rPr sz="2000" spc="2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different </a:t>
            </a:r>
            <a:r>
              <a:rPr sz="2000" spc="25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than </a:t>
            </a:r>
            <a:r>
              <a:rPr sz="2000" spc="7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one’s</a:t>
            </a:r>
            <a:r>
              <a:rPr sz="2000" spc="-32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 </a:t>
            </a:r>
            <a:r>
              <a:rPr sz="2000" spc="-10" dirty="0">
                <a:solidFill>
                  <a:srgbClr val="393E53"/>
                </a:solidFill>
                <a:latin typeface="Akzidenz-Grotesk Pro Regular" panose="02000503030000020003" pitchFamily="50" charset="0"/>
                <a:cs typeface="Tahoma"/>
              </a:rPr>
              <a:t>own.</a:t>
            </a:r>
            <a:endParaRPr sz="2000" dirty="0">
              <a:latin typeface="Akzidenz-Grotesk Pro Regular" panose="02000503030000020003" pitchFamily="50" charset="0"/>
              <a:cs typeface="Tahoma"/>
            </a:endParaRPr>
          </a:p>
          <a:p>
            <a:pPr>
              <a:lnSpc>
                <a:spcPts val="2000"/>
              </a:lnSpc>
            </a:pPr>
            <a:endParaRPr sz="2000" dirty="0">
              <a:latin typeface="Akzidenz-Grotesk Pro Regular" panose="02000503030000020003" pitchFamily="50" charset="0"/>
              <a:cs typeface="Times New Roman"/>
            </a:endParaRPr>
          </a:p>
          <a:p>
            <a:pPr>
              <a:lnSpc>
                <a:spcPts val="2000"/>
              </a:lnSpc>
              <a:spcBef>
                <a:spcPts val="30"/>
              </a:spcBef>
            </a:pPr>
            <a:endParaRPr sz="2000" dirty="0">
              <a:latin typeface="Akzidenz-Grotesk Pro Regular" panose="02000503030000020003" pitchFamily="50" charset="0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74732" y="2083732"/>
            <a:ext cx="3157259" cy="31572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/>
          <p:cNvGrpSpPr/>
          <p:nvPr/>
        </p:nvGrpSpPr>
        <p:grpSpPr>
          <a:xfrm>
            <a:off x="499681" y="2590800"/>
            <a:ext cx="556895" cy="325120"/>
            <a:chOff x="256751" y="2580618"/>
            <a:chExt cx="556895" cy="325120"/>
          </a:xfrm>
        </p:grpSpPr>
        <p:sp>
          <p:nvSpPr>
            <p:cNvPr id="7" name="object 8"/>
            <p:cNvSpPr/>
            <p:nvPr/>
          </p:nvSpPr>
          <p:spPr>
            <a:xfrm>
              <a:off x="256751" y="2580618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4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4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/>
            <p:cNvSpPr/>
            <p:nvPr/>
          </p:nvSpPr>
          <p:spPr>
            <a:xfrm>
              <a:off x="260435" y="2670272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0"/>
            <p:cNvSpPr/>
            <p:nvPr/>
          </p:nvSpPr>
          <p:spPr>
            <a:xfrm>
              <a:off x="260435" y="2670272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4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/>
            <p:cNvSpPr/>
            <p:nvPr/>
          </p:nvSpPr>
          <p:spPr>
            <a:xfrm>
              <a:off x="266293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2"/>
            <p:cNvSpPr/>
            <p:nvPr/>
          </p:nvSpPr>
          <p:spPr>
            <a:xfrm>
              <a:off x="294741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3"/>
            <p:cNvSpPr/>
            <p:nvPr/>
          </p:nvSpPr>
          <p:spPr>
            <a:xfrm>
              <a:off x="323186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4"/>
            <p:cNvSpPr/>
            <p:nvPr/>
          </p:nvSpPr>
          <p:spPr>
            <a:xfrm>
              <a:off x="351635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4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5"/>
            <p:cNvSpPr/>
            <p:nvPr/>
          </p:nvSpPr>
          <p:spPr>
            <a:xfrm>
              <a:off x="380083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4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6"/>
            <p:cNvSpPr/>
            <p:nvPr/>
          </p:nvSpPr>
          <p:spPr>
            <a:xfrm>
              <a:off x="408528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4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7"/>
            <p:cNvSpPr/>
            <p:nvPr/>
          </p:nvSpPr>
          <p:spPr>
            <a:xfrm>
              <a:off x="436977" y="2588354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/>
            <p:cNvSpPr/>
            <p:nvPr/>
          </p:nvSpPr>
          <p:spPr>
            <a:xfrm>
              <a:off x="465428" y="2601224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9"/>
            <p:cNvSpPr/>
            <p:nvPr/>
          </p:nvSpPr>
          <p:spPr>
            <a:xfrm>
              <a:off x="493874" y="2614092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0"/>
            <p:cNvSpPr/>
            <p:nvPr/>
          </p:nvSpPr>
          <p:spPr>
            <a:xfrm>
              <a:off x="522319" y="2626960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4" h="186055">
                  <a:moveTo>
                    <a:pt x="0" y="185860"/>
                  </a:moveTo>
                  <a:lnTo>
                    <a:pt x="88860" y="0"/>
                  </a:lnTo>
                  <a:lnTo>
                    <a:pt x="95266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1"/>
            <p:cNvSpPr/>
            <p:nvPr/>
          </p:nvSpPr>
          <p:spPr>
            <a:xfrm>
              <a:off x="535153" y="2639828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2"/>
            <p:cNvSpPr/>
            <p:nvPr/>
          </p:nvSpPr>
          <p:spPr>
            <a:xfrm>
              <a:off x="539397" y="2652702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90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3"/>
            <p:cNvSpPr/>
            <p:nvPr/>
          </p:nvSpPr>
          <p:spPr>
            <a:xfrm>
              <a:off x="577734" y="2665571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5" h="210185">
                  <a:moveTo>
                    <a:pt x="0" y="209869"/>
                  </a:moveTo>
                  <a:lnTo>
                    <a:pt x="100339" y="0"/>
                  </a:lnTo>
                  <a:lnTo>
                    <a:pt x="106745" y="3697"/>
                  </a:lnTo>
                  <a:lnTo>
                    <a:pt x="11289" y="203353"/>
                  </a:lnTo>
                  <a:lnTo>
                    <a:pt x="0" y="20986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4"/>
            <p:cNvSpPr/>
            <p:nvPr/>
          </p:nvSpPr>
          <p:spPr>
            <a:xfrm>
              <a:off x="617025" y="2678440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5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5"/>
            <p:cNvSpPr/>
            <p:nvPr/>
          </p:nvSpPr>
          <p:spPr>
            <a:xfrm>
              <a:off x="656317" y="2691309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6"/>
            <p:cNvSpPr/>
            <p:nvPr/>
          </p:nvSpPr>
          <p:spPr>
            <a:xfrm>
              <a:off x="695604" y="2704176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4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7"/>
            <p:cNvSpPr/>
            <p:nvPr/>
          </p:nvSpPr>
          <p:spPr>
            <a:xfrm>
              <a:off x="734890" y="2717044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6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8"/>
            <p:cNvSpPr/>
            <p:nvPr/>
          </p:nvSpPr>
          <p:spPr>
            <a:xfrm>
              <a:off x="774181" y="2729913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5" y="0"/>
                  </a:lnTo>
                  <a:lnTo>
                    <a:pt x="21771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9635" y="4495800"/>
            <a:ext cx="556895" cy="325120"/>
            <a:chOff x="256751" y="2580618"/>
            <a:chExt cx="556895" cy="325120"/>
          </a:xfrm>
        </p:grpSpPr>
        <p:sp>
          <p:nvSpPr>
            <p:cNvPr id="29" name="object 8"/>
            <p:cNvSpPr/>
            <p:nvPr/>
          </p:nvSpPr>
          <p:spPr>
            <a:xfrm>
              <a:off x="256751" y="2580618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4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4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9"/>
            <p:cNvSpPr/>
            <p:nvPr/>
          </p:nvSpPr>
          <p:spPr>
            <a:xfrm>
              <a:off x="260435" y="2670272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0"/>
            <p:cNvSpPr/>
            <p:nvPr/>
          </p:nvSpPr>
          <p:spPr>
            <a:xfrm>
              <a:off x="260435" y="2670272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4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"/>
            <p:cNvSpPr/>
            <p:nvPr/>
          </p:nvSpPr>
          <p:spPr>
            <a:xfrm>
              <a:off x="266293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2"/>
            <p:cNvSpPr/>
            <p:nvPr/>
          </p:nvSpPr>
          <p:spPr>
            <a:xfrm>
              <a:off x="294741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3"/>
            <p:cNvSpPr/>
            <p:nvPr/>
          </p:nvSpPr>
          <p:spPr>
            <a:xfrm>
              <a:off x="323186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4"/>
            <p:cNvSpPr/>
            <p:nvPr/>
          </p:nvSpPr>
          <p:spPr>
            <a:xfrm>
              <a:off x="351635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4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5"/>
            <p:cNvSpPr/>
            <p:nvPr/>
          </p:nvSpPr>
          <p:spPr>
            <a:xfrm>
              <a:off x="380083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4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6"/>
            <p:cNvSpPr/>
            <p:nvPr/>
          </p:nvSpPr>
          <p:spPr>
            <a:xfrm>
              <a:off x="408528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4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7"/>
            <p:cNvSpPr/>
            <p:nvPr/>
          </p:nvSpPr>
          <p:spPr>
            <a:xfrm>
              <a:off x="436977" y="2588354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8"/>
            <p:cNvSpPr/>
            <p:nvPr/>
          </p:nvSpPr>
          <p:spPr>
            <a:xfrm>
              <a:off x="465428" y="2601224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9"/>
            <p:cNvSpPr/>
            <p:nvPr/>
          </p:nvSpPr>
          <p:spPr>
            <a:xfrm>
              <a:off x="493874" y="2614092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0"/>
            <p:cNvSpPr/>
            <p:nvPr/>
          </p:nvSpPr>
          <p:spPr>
            <a:xfrm>
              <a:off x="522319" y="2626960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4" h="186055">
                  <a:moveTo>
                    <a:pt x="0" y="185860"/>
                  </a:moveTo>
                  <a:lnTo>
                    <a:pt x="88860" y="0"/>
                  </a:lnTo>
                  <a:lnTo>
                    <a:pt x="95266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1"/>
            <p:cNvSpPr/>
            <p:nvPr/>
          </p:nvSpPr>
          <p:spPr>
            <a:xfrm>
              <a:off x="535153" y="2639828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2"/>
            <p:cNvSpPr/>
            <p:nvPr/>
          </p:nvSpPr>
          <p:spPr>
            <a:xfrm>
              <a:off x="539397" y="2652702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90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3"/>
            <p:cNvSpPr/>
            <p:nvPr/>
          </p:nvSpPr>
          <p:spPr>
            <a:xfrm>
              <a:off x="577734" y="2665571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5" h="210185">
                  <a:moveTo>
                    <a:pt x="0" y="209869"/>
                  </a:moveTo>
                  <a:lnTo>
                    <a:pt x="100339" y="0"/>
                  </a:lnTo>
                  <a:lnTo>
                    <a:pt x="106745" y="3697"/>
                  </a:lnTo>
                  <a:lnTo>
                    <a:pt x="11289" y="203353"/>
                  </a:lnTo>
                  <a:lnTo>
                    <a:pt x="0" y="20986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4"/>
            <p:cNvSpPr/>
            <p:nvPr/>
          </p:nvSpPr>
          <p:spPr>
            <a:xfrm>
              <a:off x="617025" y="2678440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5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5"/>
            <p:cNvSpPr/>
            <p:nvPr/>
          </p:nvSpPr>
          <p:spPr>
            <a:xfrm>
              <a:off x="656317" y="2691309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6"/>
            <p:cNvSpPr/>
            <p:nvPr/>
          </p:nvSpPr>
          <p:spPr>
            <a:xfrm>
              <a:off x="695604" y="2704176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4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27"/>
            <p:cNvSpPr/>
            <p:nvPr/>
          </p:nvSpPr>
          <p:spPr>
            <a:xfrm>
              <a:off x="734890" y="2717044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6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28"/>
            <p:cNvSpPr/>
            <p:nvPr/>
          </p:nvSpPr>
          <p:spPr>
            <a:xfrm>
              <a:off x="774181" y="2729913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5" y="0"/>
                  </a:lnTo>
                  <a:lnTo>
                    <a:pt x="21771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1905000"/>
            <a:ext cx="8274050" cy="791894"/>
          </a:xfrm>
          <a:prstGeom prst="rect">
            <a:avLst/>
          </a:prstGeom>
        </p:spPr>
        <p:txBody>
          <a:bodyPr vert="horz" wrap="square" lIns="0" tIns="270710" rIns="0" bIns="0" rtlCol="0">
            <a:spAutoFit/>
          </a:bodyPr>
          <a:lstStyle/>
          <a:p>
            <a:pPr marL="3917950" marR="5080">
              <a:lnSpc>
                <a:spcPts val="2000"/>
              </a:lnSpc>
            </a:pPr>
            <a:r>
              <a:rPr lang="en-US" sz="2000" spc="-100" dirty="0" smtClean="0">
                <a:latin typeface="Akzidenz-Grotesk Pro Regular" panose="02000503030000020003" pitchFamily="50" charset="0"/>
                <a:cs typeface="Tahoma"/>
              </a:rPr>
              <a:t>Empathy is </a:t>
            </a:r>
            <a:r>
              <a:rPr lang="en-US" sz="2000" spc="-100" dirty="0">
                <a:latin typeface="Akzidenz-Grotesk Pro Regular" panose="02000503030000020003" pitchFamily="50" charset="0"/>
                <a:cs typeface="Tahoma"/>
              </a:rPr>
              <a:t>n</a:t>
            </a:r>
            <a:r>
              <a:rPr sz="2000" spc="-100" dirty="0" smtClean="0">
                <a:latin typeface="Akzidenz-Grotesk Pro Regular" panose="02000503030000020003" pitchFamily="50" charset="0"/>
                <a:cs typeface="Tahoma"/>
              </a:rPr>
              <a:t>ot </a:t>
            </a:r>
            <a:r>
              <a:rPr sz="2000" spc="-100" dirty="0">
                <a:latin typeface="Akzidenz-Grotesk Pro Regular" panose="02000503030000020003" pitchFamily="50" charset="0"/>
                <a:cs typeface="Tahoma"/>
              </a:rPr>
              <a:t>a continuous state. It is done </a:t>
            </a:r>
            <a:r>
              <a:rPr sz="2000" spc="-100" dirty="0" smtClean="0">
                <a:latin typeface="Akzidenz-Grotesk Pro Regular" panose="02000503030000020003" pitchFamily="50" charset="0"/>
                <a:cs typeface="Tahoma"/>
              </a:rPr>
              <a:t>moment </a:t>
            </a:r>
            <a:r>
              <a:rPr sz="2000" spc="-100" dirty="0">
                <a:latin typeface="Akzidenz-Grotesk Pro Regular" panose="02000503030000020003" pitchFamily="50" charset="0"/>
                <a:cs typeface="Tahoma"/>
              </a:rPr>
              <a:t>by moment and is often </a:t>
            </a:r>
            <a:r>
              <a:rPr sz="2000" spc="-100" dirty="0" smtClean="0">
                <a:latin typeface="Akzidenz-Grotesk Pro Regular" panose="02000503030000020003" pitchFamily="50" charset="0"/>
                <a:cs typeface="Tahoma"/>
              </a:rPr>
              <a:t>situational</a:t>
            </a:r>
            <a:r>
              <a:rPr lang="en-US" sz="2000" spc="-100" dirty="0" smtClean="0">
                <a:latin typeface="Akzidenz-Grotesk Pro Regular" panose="02000503030000020003" pitchFamily="50" charset="0"/>
                <a:cs typeface="Tahoma"/>
              </a:rPr>
              <a:t>.</a:t>
            </a:r>
            <a:endParaRPr sz="2000" spc="-100" dirty="0">
              <a:latin typeface="Akzidenz-Grotesk Pro Regular" panose="02000503030000020003" pitchFamily="50" charset="0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800475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61255" y="3461584"/>
            <a:ext cx="4303395" cy="15444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00"/>
              </a:lnSpc>
            </a:pPr>
            <a:r>
              <a:rPr lang="en-US"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Empathy </a:t>
            </a:r>
            <a:r>
              <a:rPr lang="en-US"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c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an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be challenging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a</a:t>
            </a:r>
            <a:r>
              <a:rPr lang="en-US"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s stress in our everyday lives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 prompt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flight or fight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responses.</a:t>
            </a:r>
            <a:r>
              <a:rPr lang="en-US"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But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, inter-subjectivity </a:t>
            </a:r>
            <a:r>
              <a:rPr lang="en-US"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(a way of thinking of the other)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takes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practice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, and we need to regularly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apply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energy to maintain healthy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relationships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065520" y="2229050"/>
            <a:ext cx="556895" cy="325120"/>
            <a:chOff x="256751" y="2580618"/>
            <a:chExt cx="556895" cy="325120"/>
          </a:xfrm>
        </p:grpSpPr>
        <p:sp>
          <p:nvSpPr>
            <p:cNvPr id="6" name="object 8"/>
            <p:cNvSpPr/>
            <p:nvPr/>
          </p:nvSpPr>
          <p:spPr>
            <a:xfrm>
              <a:off x="256751" y="2580618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4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4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60435" y="2670272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260435" y="2670272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4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66293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94741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23186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51635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4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80083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4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408528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4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436977" y="2588354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465428" y="2601224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493874" y="2614092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522319" y="2626960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4" h="186055">
                  <a:moveTo>
                    <a:pt x="0" y="185860"/>
                  </a:moveTo>
                  <a:lnTo>
                    <a:pt x="88860" y="0"/>
                  </a:lnTo>
                  <a:lnTo>
                    <a:pt x="95266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535153" y="2639828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539397" y="2652702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90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577734" y="2665571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5" h="210185">
                  <a:moveTo>
                    <a:pt x="0" y="209869"/>
                  </a:moveTo>
                  <a:lnTo>
                    <a:pt x="100339" y="0"/>
                  </a:lnTo>
                  <a:lnTo>
                    <a:pt x="106745" y="3697"/>
                  </a:lnTo>
                  <a:lnTo>
                    <a:pt x="11289" y="203353"/>
                  </a:lnTo>
                  <a:lnTo>
                    <a:pt x="0" y="20986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617025" y="2678440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5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656317" y="2691309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6"/>
            <p:cNvSpPr/>
            <p:nvPr/>
          </p:nvSpPr>
          <p:spPr>
            <a:xfrm>
              <a:off x="695604" y="2704176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4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7"/>
            <p:cNvSpPr/>
            <p:nvPr/>
          </p:nvSpPr>
          <p:spPr>
            <a:xfrm>
              <a:off x="734890" y="2717044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6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8"/>
            <p:cNvSpPr/>
            <p:nvPr/>
          </p:nvSpPr>
          <p:spPr>
            <a:xfrm>
              <a:off x="774181" y="2729913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5" y="0"/>
                  </a:lnTo>
                  <a:lnTo>
                    <a:pt x="21771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02417" y="4071255"/>
            <a:ext cx="556895" cy="325120"/>
            <a:chOff x="256751" y="2580618"/>
            <a:chExt cx="556895" cy="325120"/>
          </a:xfrm>
        </p:grpSpPr>
        <p:sp>
          <p:nvSpPr>
            <p:cNvPr id="28" name="object 8"/>
            <p:cNvSpPr/>
            <p:nvPr/>
          </p:nvSpPr>
          <p:spPr>
            <a:xfrm>
              <a:off x="256751" y="2580618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4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4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9"/>
            <p:cNvSpPr/>
            <p:nvPr/>
          </p:nvSpPr>
          <p:spPr>
            <a:xfrm>
              <a:off x="260435" y="2670272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0"/>
            <p:cNvSpPr/>
            <p:nvPr/>
          </p:nvSpPr>
          <p:spPr>
            <a:xfrm>
              <a:off x="260435" y="2670272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4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"/>
            <p:cNvSpPr/>
            <p:nvPr/>
          </p:nvSpPr>
          <p:spPr>
            <a:xfrm>
              <a:off x="266293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2"/>
            <p:cNvSpPr/>
            <p:nvPr/>
          </p:nvSpPr>
          <p:spPr>
            <a:xfrm>
              <a:off x="294741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3"/>
            <p:cNvSpPr/>
            <p:nvPr/>
          </p:nvSpPr>
          <p:spPr>
            <a:xfrm>
              <a:off x="323186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4"/>
            <p:cNvSpPr/>
            <p:nvPr/>
          </p:nvSpPr>
          <p:spPr>
            <a:xfrm>
              <a:off x="351635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4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5"/>
            <p:cNvSpPr/>
            <p:nvPr/>
          </p:nvSpPr>
          <p:spPr>
            <a:xfrm>
              <a:off x="380083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4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6"/>
            <p:cNvSpPr/>
            <p:nvPr/>
          </p:nvSpPr>
          <p:spPr>
            <a:xfrm>
              <a:off x="408528" y="26702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4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7"/>
            <p:cNvSpPr/>
            <p:nvPr/>
          </p:nvSpPr>
          <p:spPr>
            <a:xfrm>
              <a:off x="436977" y="2588354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8"/>
            <p:cNvSpPr/>
            <p:nvPr/>
          </p:nvSpPr>
          <p:spPr>
            <a:xfrm>
              <a:off x="465428" y="2601224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9"/>
            <p:cNvSpPr/>
            <p:nvPr/>
          </p:nvSpPr>
          <p:spPr>
            <a:xfrm>
              <a:off x="493874" y="2614092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0"/>
            <p:cNvSpPr/>
            <p:nvPr/>
          </p:nvSpPr>
          <p:spPr>
            <a:xfrm>
              <a:off x="522319" y="2626960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4" h="186055">
                  <a:moveTo>
                    <a:pt x="0" y="185860"/>
                  </a:moveTo>
                  <a:lnTo>
                    <a:pt x="88860" y="0"/>
                  </a:lnTo>
                  <a:lnTo>
                    <a:pt x="95266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1"/>
            <p:cNvSpPr/>
            <p:nvPr/>
          </p:nvSpPr>
          <p:spPr>
            <a:xfrm>
              <a:off x="535153" y="2639828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2"/>
            <p:cNvSpPr/>
            <p:nvPr/>
          </p:nvSpPr>
          <p:spPr>
            <a:xfrm>
              <a:off x="539397" y="2652702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90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3"/>
            <p:cNvSpPr/>
            <p:nvPr/>
          </p:nvSpPr>
          <p:spPr>
            <a:xfrm>
              <a:off x="577734" y="2665571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5" h="210185">
                  <a:moveTo>
                    <a:pt x="0" y="209869"/>
                  </a:moveTo>
                  <a:lnTo>
                    <a:pt x="100339" y="0"/>
                  </a:lnTo>
                  <a:lnTo>
                    <a:pt x="106745" y="3697"/>
                  </a:lnTo>
                  <a:lnTo>
                    <a:pt x="11289" y="203353"/>
                  </a:lnTo>
                  <a:lnTo>
                    <a:pt x="0" y="20986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4"/>
            <p:cNvSpPr/>
            <p:nvPr/>
          </p:nvSpPr>
          <p:spPr>
            <a:xfrm>
              <a:off x="617025" y="2678440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5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5"/>
            <p:cNvSpPr/>
            <p:nvPr/>
          </p:nvSpPr>
          <p:spPr>
            <a:xfrm>
              <a:off x="656317" y="2691309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6"/>
            <p:cNvSpPr/>
            <p:nvPr/>
          </p:nvSpPr>
          <p:spPr>
            <a:xfrm>
              <a:off x="695604" y="2704176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4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7"/>
            <p:cNvSpPr/>
            <p:nvPr/>
          </p:nvSpPr>
          <p:spPr>
            <a:xfrm>
              <a:off x="734890" y="2717044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6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28"/>
            <p:cNvSpPr/>
            <p:nvPr/>
          </p:nvSpPr>
          <p:spPr>
            <a:xfrm>
              <a:off x="774181" y="2729913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5" y="0"/>
                  </a:lnTo>
                  <a:lnTo>
                    <a:pt x="21771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4822" y="1444188"/>
            <a:ext cx="3538220" cy="769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2000"/>
              </a:lnSpc>
            </a:pPr>
            <a:r>
              <a:rPr sz="2000" spc="-100" dirty="0">
                <a:latin typeface="Akzidenz-Grotesk Pro Regular" panose="02000503030000020003" pitchFamily="50" charset="0"/>
                <a:cs typeface="Tahoma"/>
              </a:rPr>
              <a:t>Need to have balance and  complementarity in long term  relationships.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9600" y="2667000"/>
            <a:ext cx="4451350" cy="2277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2000"/>
              </a:lnSpc>
            </a:pPr>
            <a:r>
              <a:rPr lang="en-US"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Need to have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balance between freedom and connection - “feel free from being controlled by the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other</a:t>
            </a:r>
            <a:r>
              <a:rPr lang="en-US"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person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, yet connected enough to care about their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well-being</a:t>
            </a:r>
            <a:r>
              <a:rPr lang="en-US"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.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”</a:t>
            </a:r>
            <a:endParaRPr sz="2000" spc="-100" dirty="0">
              <a:solidFill>
                <a:srgbClr val="393E53"/>
              </a:solidFill>
              <a:latin typeface="Akzidenz-Grotesk Pro Regular" panose="02000503030000020003" pitchFamily="50" charset="0"/>
              <a:ea typeface="+mj-ea"/>
              <a:cs typeface="Tahoma"/>
            </a:endParaRPr>
          </a:p>
          <a:p>
            <a:pPr algn="ctr"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ts val="2000"/>
              </a:lnSpc>
            </a:pP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Balance includes establishing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healthy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psychological boundaries.</a:t>
            </a:r>
          </a:p>
        </p:txBody>
      </p:sp>
      <p:sp>
        <p:nvSpPr>
          <p:cNvPr id="4" name="object 4"/>
          <p:cNvSpPr/>
          <p:nvPr/>
        </p:nvSpPr>
        <p:spPr>
          <a:xfrm>
            <a:off x="5962650" y="0"/>
            <a:ext cx="3790950" cy="7315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0402" y="5679596"/>
            <a:ext cx="4309745" cy="769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2000"/>
              </a:lnSpc>
            </a:pP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Complimentary means valuing each </a:t>
            </a:r>
            <a:r>
              <a:rPr sz="2000" spc="-100" dirty="0" smtClean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other’s </a:t>
            </a:r>
            <a:r>
              <a:rPr sz="2000" spc="-100" dirty="0">
                <a:solidFill>
                  <a:srgbClr val="393E53"/>
                </a:solidFill>
                <a:latin typeface="Akzidenz-Grotesk Pro Regular" panose="02000503030000020003" pitchFamily="50" charset="0"/>
                <a:ea typeface="+mj-ea"/>
                <a:cs typeface="Tahoma"/>
              </a:rPr>
              <a:t>contributions to a relationship and providing gratitude for one another.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518" y="343713"/>
            <a:ext cx="5277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9D1D0"/>
                </a:solidFill>
                <a:latin typeface="Akzidenz-Grotesk Pro Super" panose="02000503050000020004" pitchFamily="50" charset="0"/>
              </a:rPr>
              <a:t>Long Term Relationships</a:t>
            </a:r>
            <a:endParaRPr lang="en-US" sz="3200" dirty="0">
              <a:solidFill>
                <a:srgbClr val="99D1D0"/>
              </a:solidFill>
              <a:latin typeface="Akzidenz-Grotesk Pro Super" panose="02000503050000020004" pitchFamily="5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753600" cy="7315199"/>
          </a:xfrm>
          <a:prstGeom prst="rect">
            <a:avLst/>
          </a:prstGeom>
          <a:solidFill>
            <a:srgbClr val="3A3F54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387350" y="2840727"/>
            <a:ext cx="8983980" cy="1495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ct val="0"/>
              </a:spcBef>
            </a:pPr>
            <a:r>
              <a:rPr lang="en-US" sz="5400" kern="200" spc="-300" dirty="0">
                <a:solidFill>
                  <a:schemeClr val="bg1"/>
                </a:solidFill>
                <a:latin typeface="Akzidenz-Grotesk Pro Bold" panose="02000803050000020004" pitchFamily="50" charset="0"/>
              </a:rPr>
              <a:t>Various Kinds of  Relationships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6400" y="4343400"/>
            <a:ext cx="685800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2400"/>
              </a:lnSpc>
            </a:pPr>
            <a:r>
              <a:rPr sz="20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Empathy toward others may be easier or </a:t>
            </a:r>
            <a:r>
              <a:rPr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more difficult </a:t>
            </a:r>
            <a:r>
              <a:rPr sz="20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to accomplish depending </a:t>
            </a:r>
            <a:r>
              <a:rPr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on </a:t>
            </a:r>
            <a:r>
              <a:rPr sz="20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the type of relationship. </a:t>
            </a:r>
            <a:endParaRPr lang="en-US" sz="2000" spc="-100" dirty="0" smtClean="0">
              <a:solidFill>
                <a:srgbClr val="393E53"/>
              </a:solidFill>
              <a:latin typeface="Akzidenz-Grotesk Pro Med" panose="02000603030000020004" pitchFamily="50" charset="0"/>
              <a:cs typeface="Arial"/>
            </a:endParaRPr>
          </a:p>
          <a:p>
            <a:pPr marL="12700" marR="5080">
              <a:lnSpc>
                <a:spcPts val="2400"/>
              </a:lnSpc>
            </a:pPr>
            <a:endParaRPr lang="en-US" sz="2000" spc="-100" dirty="0">
              <a:solidFill>
                <a:srgbClr val="393E53"/>
              </a:solidFill>
              <a:latin typeface="Akzidenz-Grotesk Pro Med" panose="02000603030000020004" pitchFamily="50" charset="0"/>
              <a:cs typeface="Arial"/>
            </a:endParaRPr>
          </a:p>
          <a:p>
            <a:pPr marL="12700" marR="5080" algn="ctr">
              <a:lnSpc>
                <a:spcPts val="2400"/>
              </a:lnSpc>
            </a:pPr>
            <a:r>
              <a:rPr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The </a:t>
            </a:r>
            <a:r>
              <a:rPr sz="20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degree of </a:t>
            </a:r>
            <a:r>
              <a:rPr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closeness</a:t>
            </a:r>
            <a:r>
              <a:rPr lang="en-US"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,</a:t>
            </a:r>
            <a:r>
              <a:rPr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 </a:t>
            </a:r>
            <a:r>
              <a:rPr sz="20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or how much a person’s life  influences the </a:t>
            </a:r>
            <a:r>
              <a:rPr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other</a:t>
            </a:r>
            <a:r>
              <a:rPr lang="en-US"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,</a:t>
            </a:r>
            <a:r>
              <a:rPr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 </a:t>
            </a:r>
            <a:r>
              <a:rPr sz="20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can </a:t>
            </a:r>
            <a:r>
              <a:rPr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af</a:t>
            </a:r>
            <a:r>
              <a:rPr lang="en-US"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f</a:t>
            </a:r>
            <a:r>
              <a:rPr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ect </a:t>
            </a:r>
            <a:r>
              <a:rPr sz="20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capacity </a:t>
            </a:r>
            <a:r>
              <a:rPr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for </a:t>
            </a:r>
            <a:r>
              <a:rPr sz="20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empathy, and how the relationship </a:t>
            </a:r>
            <a:r>
              <a:rPr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either </a:t>
            </a:r>
            <a:r>
              <a:rPr sz="2000" spc="-100" dirty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triggers positive or negative </a:t>
            </a:r>
            <a:r>
              <a:rPr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emotions</a:t>
            </a:r>
            <a:r>
              <a:rPr lang="en-US" sz="2000" spc="-100" dirty="0" smtClean="0">
                <a:solidFill>
                  <a:srgbClr val="393E53"/>
                </a:solidFill>
                <a:latin typeface="Akzidenz-Grotesk Pro Med" panose="02000603030000020004" pitchFamily="50" charset="0"/>
                <a:cs typeface="Arial"/>
              </a:rPr>
              <a:t>.</a:t>
            </a:r>
            <a:endParaRPr sz="2000" spc="-100" dirty="0">
              <a:latin typeface="Akzidenz-Grotesk Pro Med" panose="02000603030000020004" pitchFamily="50" charset="0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6400" y="914400"/>
            <a:ext cx="6286437" cy="3089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810000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49750" y="590423"/>
            <a:ext cx="3672840" cy="829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200"/>
              </a:lnSpc>
            </a:pPr>
            <a:r>
              <a:rPr sz="3200" spc="-100" dirty="0">
                <a:solidFill>
                  <a:srgbClr val="99D1D0"/>
                </a:solidFill>
                <a:latin typeface="Akzidenz-Grotesk Pro Super" panose="02000503050000020004" pitchFamily="50" charset="0"/>
              </a:rPr>
              <a:t>LOW-INFLUCENCE  RELATIONSHIPS</a:t>
            </a:r>
            <a:endParaRPr sz="3200" spc="-100" dirty="0">
              <a:latin typeface="Akzidenz-Grotesk Pro Super" panose="02000503050000020004" pitchFamily="50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92700" y="2050113"/>
            <a:ext cx="3954779" cy="39241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0330">
              <a:lnSpc>
                <a:spcPts val="2100"/>
              </a:lnSpc>
            </a:pPr>
            <a:r>
              <a:rPr lang="en-US" sz="2000" spc="-8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O</a:t>
            </a:r>
            <a:r>
              <a:rPr sz="2000" spc="-70" dirty="0" smtClean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ften </a:t>
            </a:r>
            <a:r>
              <a:rPr sz="2000" spc="-75" dirty="0" smtClean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provide </a:t>
            </a:r>
            <a:r>
              <a:rPr sz="2000" spc="-8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opportunities </a:t>
            </a:r>
            <a:r>
              <a:rPr sz="2000" spc="-6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for</a:t>
            </a:r>
            <a:r>
              <a:rPr sz="2000" spc="-2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 </a:t>
            </a:r>
            <a:r>
              <a:rPr sz="2000" spc="-8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empathetic </a:t>
            </a:r>
            <a:r>
              <a:rPr sz="2000" spc="-75" dirty="0" smtClean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behavior</a:t>
            </a:r>
            <a:r>
              <a:rPr sz="2000" spc="-7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.</a:t>
            </a:r>
            <a:endParaRPr sz="2000" dirty="0">
              <a:solidFill>
                <a:srgbClr val="3A3F54"/>
              </a:solidFill>
              <a:latin typeface="Akzidenz-Grotesk Pro Regular" panose="02000503030000020003" pitchFamily="50" charset="0"/>
              <a:cs typeface="Akzidenz-Grotesk Pro Regular"/>
            </a:endParaRPr>
          </a:p>
          <a:p>
            <a:pPr>
              <a:lnSpc>
                <a:spcPct val="100000"/>
              </a:lnSpc>
            </a:pPr>
            <a:endParaRPr sz="2000" dirty="0">
              <a:solidFill>
                <a:srgbClr val="3A3F54"/>
              </a:solidFill>
              <a:latin typeface="Akzidenz-Grotesk Pro Regular" panose="02000503030000020003" pitchFamily="50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 dirty="0">
              <a:solidFill>
                <a:srgbClr val="3A3F54"/>
              </a:solidFill>
              <a:latin typeface="Akzidenz-Grotesk Pro Regular" panose="02000503030000020003" pitchFamily="50" charset="0"/>
              <a:cs typeface="Times New Roman"/>
            </a:endParaRPr>
          </a:p>
          <a:p>
            <a:pPr marL="31750" marR="5080">
              <a:lnSpc>
                <a:spcPts val="2100"/>
              </a:lnSpc>
            </a:pPr>
            <a:r>
              <a:rPr lang="en-US" sz="2000" spc="-75" dirty="0" smtClean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Include </a:t>
            </a:r>
            <a:r>
              <a:rPr sz="2000" spc="-75" dirty="0" smtClean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interactions </a:t>
            </a:r>
            <a:r>
              <a:rPr sz="2000" spc="-6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we </a:t>
            </a:r>
            <a:r>
              <a:rPr sz="2000" spc="-7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have </a:t>
            </a:r>
            <a:r>
              <a:rPr sz="2000" spc="-65" dirty="0" smtClean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with </a:t>
            </a:r>
            <a:r>
              <a:rPr sz="2000" spc="-8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acquaintances, </a:t>
            </a:r>
            <a:r>
              <a:rPr sz="2000" spc="-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or </a:t>
            </a:r>
            <a:r>
              <a:rPr sz="2000" spc="-6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low </a:t>
            </a:r>
            <a:r>
              <a:rPr sz="2000" spc="-7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stakes  </a:t>
            </a:r>
            <a:r>
              <a:rPr sz="2000" spc="-8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encounters </a:t>
            </a:r>
            <a:r>
              <a:rPr sz="2000" spc="-6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with </a:t>
            </a:r>
            <a:r>
              <a:rPr sz="2000" spc="-7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grocery </a:t>
            </a:r>
            <a:r>
              <a:rPr sz="2000" spc="-7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store</a:t>
            </a:r>
            <a:r>
              <a:rPr sz="2000" spc="-34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 </a:t>
            </a:r>
            <a:r>
              <a:rPr sz="2000" spc="-7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clerks,  baristas, others </a:t>
            </a:r>
            <a:r>
              <a:rPr sz="2000" spc="-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in </a:t>
            </a:r>
            <a:r>
              <a:rPr sz="2000" spc="-6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line,</a:t>
            </a:r>
            <a:r>
              <a:rPr sz="2000" spc="-39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 </a:t>
            </a:r>
            <a:r>
              <a:rPr sz="2000" spc="-6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etc.</a:t>
            </a:r>
            <a:endParaRPr sz="2000" dirty="0">
              <a:solidFill>
                <a:srgbClr val="3A3F54"/>
              </a:solidFill>
              <a:latin typeface="Akzidenz-Grotesk Pro Regular" panose="02000503030000020003" pitchFamily="50" charset="0"/>
              <a:cs typeface="Akzidenz-Grotesk Pro Regular"/>
            </a:endParaRPr>
          </a:p>
          <a:p>
            <a:pPr>
              <a:lnSpc>
                <a:spcPct val="100000"/>
              </a:lnSpc>
            </a:pPr>
            <a:endParaRPr sz="2000" dirty="0">
              <a:solidFill>
                <a:srgbClr val="3A3F54"/>
              </a:solidFill>
              <a:latin typeface="Akzidenz-Grotesk Pro Regular" panose="02000503030000020003" pitchFamily="50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solidFill>
                <a:srgbClr val="3A3F54"/>
              </a:solidFill>
              <a:latin typeface="Akzidenz-Grotesk Pro Regular" panose="02000503030000020003" pitchFamily="50" charset="0"/>
              <a:cs typeface="Times New Roman"/>
            </a:endParaRPr>
          </a:p>
          <a:p>
            <a:pPr marL="22225" marR="19685">
              <a:lnSpc>
                <a:spcPts val="2100"/>
              </a:lnSpc>
            </a:pPr>
            <a:r>
              <a:rPr sz="2000" spc="-6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We </a:t>
            </a:r>
            <a:r>
              <a:rPr sz="2000" spc="-6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are </a:t>
            </a:r>
            <a:r>
              <a:rPr sz="2000" spc="-7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capable </a:t>
            </a:r>
            <a:r>
              <a:rPr sz="2000" spc="-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of </a:t>
            </a:r>
            <a:r>
              <a:rPr sz="2000" spc="-7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creating  </a:t>
            </a:r>
            <a:r>
              <a:rPr sz="2000" spc="-8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opportunities </a:t>
            </a:r>
            <a:r>
              <a:rPr sz="2000" spc="-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to </a:t>
            </a:r>
            <a:r>
              <a:rPr sz="2000" spc="-5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be </a:t>
            </a:r>
            <a:r>
              <a:rPr sz="2000" spc="-8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empathetic </a:t>
            </a:r>
            <a:r>
              <a:rPr sz="2000" spc="-6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and  </a:t>
            </a:r>
            <a:r>
              <a:rPr sz="2000" spc="-7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connect</a:t>
            </a:r>
            <a:r>
              <a:rPr sz="2000" spc="-1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 </a:t>
            </a:r>
            <a:r>
              <a:rPr sz="2000" spc="-6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with</a:t>
            </a:r>
            <a:r>
              <a:rPr sz="2000" spc="-1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 </a:t>
            </a:r>
            <a:r>
              <a:rPr sz="2000" spc="-75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others</a:t>
            </a:r>
            <a:r>
              <a:rPr sz="2000" spc="-1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 </a:t>
            </a:r>
            <a:r>
              <a:rPr sz="2000" spc="-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in</a:t>
            </a:r>
            <a:r>
              <a:rPr sz="2000" spc="-1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 </a:t>
            </a:r>
            <a:r>
              <a:rPr sz="2000" spc="-7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these</a:t>
            </a:r>
            <a:r>
              <a:rPr sz="2000" spc="-1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 </a:t>
            </a:r>
            <a:r>
              <a:rPr sz="2000" spc="-7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types</a:t>
            </a:r>
            <a:r>
              <a:rPr sz="2000" spc="-1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 </a:t>
            </a:r>
            <a:r>
              <a:rPr sz="2000" spc="-5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of  </a:t>
            </a:r>
            <a:r>
              <a:rPr sz="2000" spc="-80" dirty="0">
                <a:solidFill>
                  <a:srgbClr val="3A3F54"/>
                </a:solidFill>
                <a:latin typeface="Akzidenz-Grotesk Pro Regular" panose="02000503030000020003" pitchFamily="50" charset="0"/>
                <a:cs typeface="Akzidenz-Grotesk Pro Regular"/>
              </a:rPr>
              <a:t>relationships.</a:t>
            </a:r>
            <a:endParaRPr sz="2000" dirty="0">
              <a:solidFill>
                <a:srgbClr val="3A3F54"/>
              </a:solidFill>
              <a:latin typeface="Akzidenz-Grotesk Pro Regular" panose="02000503030000020003" pitchFamily="50" charset="0"/>
              <a:cs typeface="Akzidenz-Grotesk Pro Regular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390635" y="2183776"/>
            <a:ext cx="556895" cy="325120"/>
            <a:chOff x="4371551" y="2247243"/>
            <a:chExt cx="556895" cy="325120"/>
          </a:xfrm>
        </p:grpSpPr>
        <p:sp>
          <p:nvSpPr>
            <p:cNvPr id="5" name="object 5"/>
            <p:cNvSpPr/>
            <p:nvPr/>
          </p:nvSpPr>
          <p:spPr>
            <a:xfrm>
              <a:off x="4371551" y="2247243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5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5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75235" y="2336897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75235" y="2336897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5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8109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09541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37986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66435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9488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23328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51777" y="2254979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80228" y="2267849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08674" y="2280717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37119" y="2293585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5" h="186055">
                  <a:moveTo>
                    <a:pt x="0" y="185860"/>
                  </a:moveTo>
                  <a:lnTo>
                    <a:pt x="88860" y="0"/>
                  </a:lnTo>
                  <a:lnTo>
                    <a:pt x="95267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49953" y="2306453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54198" y="2319327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89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692535" y="2332196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4" h="210185">
                  <a:moveTo>
                    <a:pt x="0" y="209868"/>
                  </a:moveTo>
                  <a:lnTo>
                    <a:pt x="100338" y="0"/>
                  </a:lnTo>
                  <a:lnTo>
                    <a:pt x="106744" y="3697"/>
                  </a:lnTo>
                  <a:lnTo>
                    <a:pt x="11289" y="203352"/>
                  </a:lnTo>
                  <a:lnTo>
                    <a:pt x="0" y="20986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31826" y="2345065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4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1118" y="2357934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10404" y="2370801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3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49691" y="2383669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5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888981" y="2396538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4" y="0"/>
                  </a:lnTo>
                  <a:lnTo>
                    <a:pt x="21770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386122" y="3547572"/>
            <a:ext cx="556895" cy="325120"/>
            <a:chOff x="4381076" y="3914118"/>
            <a:chExt cx="556895" cy="325120"/>
          </a:xfrm>
        </p:grpSpPr>
        <p:sp>
          <p:nvSpPr>
            <p:cNvPr id="26" name="object 26"/>
            <p:cNvSpPr/>
            <p:nvPr/>
          </p:nvSpPr>
          <p:spPr>
            <a:xfrm>
              <a:off x="4381076" y="3914118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5" h="325120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5" h="325120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384760" y="4003772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0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384761" y="4003772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5">
                  <a:moveTo>
                    <a:pt x="0" y="112394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390618" y="40037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19066" y="40037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447511" y="40037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475960" y="40037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504409" y="40037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532854" y="400377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561302" y="3921854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1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8"/>
                  </a:lnTo>
                  <a:lnTo>
                    <a:pt x="76327" y="81918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589753" y="3934724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8"/>
                  </a:lnTo>
                  <a:lnTo>
                    <a:pt x="69724" y="69048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618199" y="3947592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4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646645" y="3960460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5" h="186054">
                  <a:moveTo>
                    <a:pt x="0" y="185859"/>
                  </a:moveTo>
                  <a:lnTo>
                    <a:pt x="88860" y="0"/>
                  </a:lnTo>
                  <a:lnTo>
                    <a:pt x="95266" y="3697"/>
                  </a:lnTo>
                  <a:lnTo>
                    <a:pt x="8174" y="185859"/>
                  </a:lnTo>
                  <a:lnTo>
                    <a:pt x="0" y="18585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659478" y="3973328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663723" y="3986202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89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702060" y="3999071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4" h="210185">
                  <a:moveTo>
                    <a:pt x="0" y="209868"/>
                  </a:moveTo>
                  <a:lnTo>
                    <a:pt x="100338" y="0"/>
                  </a:lnTo>
                  <a:lnTo>
                    <a:pt x="106744" y="3697"/>
                  </a:lnTo>
                  <a:lnTo>
                    <a:pt x="11289" y="203352"/>
                  </a:lnTo>
                  <a:lnTo>
                    <a:pt x="0" y="20986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741350" y="4011940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5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780643" y="4024809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819929" y="4037677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4">
                  <a:moveTo>
                    <a:pt x="0" y="103228"/>
                  </a:moveTo>
                  <a:lnTo>
                    <a:pt x="49353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859216" y="4050544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5">
                  <a:moveTo>
                    <a:pt x="0" y="67684"/>
                  </a:moveTo>
                  <a:lnTo>
                    <a:pt x="32360" y="0"/>
                  </a:lnTo>
                  <a:lnTo>
                    <a:pt x="38766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898506" y="4063413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6"/>
                  </a:moveTo>
                  <a:lnTo>
                    <a:pt x="15364" y="0"/>
                  </a:lnTo>
                  <a:lnTo>
                    <a:pt x="21770" y="3697"/>
                  </a:lnTo>
                  <a:lnTo>
                    <a:pt x="11289" y="25620"/>
                  </a:lnTo>
                  <a:lnTo>
                    <a:pt x="0" y="32136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390490" y="5181600"/>
            <a:ext cx="556895" cy="325120"/>
            <a:chOff x="4371551" y="5685768"/>
            <a:chExt cx="556895" cy="325120"/>
          </a:xfrm>
        </p:grpSpPr>
        <p:sp>
          <p:nvSpPr>
            <p:cNvPr id="47" name="object 47"/>
            <p:cNvSpPr/>
            <p:nvPr/>
          </p:nvSpPr>
          <p:spPr>
            <a:xfrm>
              <a:off x="4371551" y="5685768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5" h="325120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5" h="325120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375235" y="5775422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375236" y="5775422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5">
                  <a:moveTo>
                    <a:pt x="0" y="112394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381093" y="577542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409541" y="577542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437986" y="577542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466435" y="577542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494884" y="577542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523329" y="5775422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551777" y="5693504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8"/>
                  </a:lnTo>
                  <a:lnTo>
                    <a:pt x="76327" y="81918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580228" y="5706374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8"/>
                  </a:lnTo>
                  <a:lnTo>
                    <a:pt x="69724" y="69048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608674" y="5719242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4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637120" y="5732110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5" h="186054">
                  <a:moveTo>
                    <a:pt x="0" y="185859"/>
                  </a:moveTo>
                  <a:lnTo>
                    <a:pt x="88860" y="0"/>
                  </a:lnTo>
                  <a:lnTo>
                    <a:pt x="95266" y="3697"/>
                  </a:lnTo>
                  <a:lnTo>
                    <a:pt x="8174" y="185859"/>
                  </a:lnTo>
                  <a:lnTo>
                    <a:pt x="0" y="18585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649953" y="5744978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6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7" y="3697"/>
                  </a:lnTo>
                  <a:lnTo>
                    <a:pt x="0" y="222746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654198" y="5757852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89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692535" y="5770721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4" h="210185">
                  <a:moveTo>
                    <a:pt x="0" y="209868"/>
                  </a:moveTo>
                  <a:lnTo>
                    <a:pt x="100338" y="0"/>
                  </a:lnTo>
                  <a:lnTo>
                    <a:pt x="106744" y="3697"/>
                  </a:lnTo>
                  <a:lnTo>
                    <a:pt x="11289" y="203352"/>
                  </a:lnTo>
                  <a:lnTo>
                    <a:pt x="0" y="20986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731825" y="5783590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5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771118" y="5796459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810404" y="5809326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4">
                  <a:moveTo>
                    <a:pt x="0" y="103228"/>
                  </a:moveTo>
                  <a:lnTo>
                    <a:pt x="49353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849691" y="5822194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5">
                  <a:moveTo>
                    <a:pt x="0" y="67684"/>
                  </a:moveTo>
                  <a:lnTo>
                    <a:pt x="32360" y="0"/>
                  </a:lnTo>
                  <a:lnTo>
                    <a:pt x="38766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888981" y="5835063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4" y="0"/>
                  </a:lnTo>
                  <a:lnTo>
                    <a:pt x="21770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1800" y="1219200"/>
            <a:ext cx="3886200" cy="933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3600"/>
              </a:lnSpc>
            </a:pPr>
            <a:r>
              <a:rPr lang="en-US" sz="3600" spc="-100" dirty="0" smtClean="0">
                <a:solidFill>
                  <a:srgbClr val="FBFBF4"/>
                </a:solidFill>
                <a:latin typeface="Akzidenz-Grotesk Pro Super" panose="02000503050000020004" pitchFamily="50" charset="0"/>
              </a:rPr>
              <a:t>High-Influence  Relationships</a:t>
            </a:r>
            <a:endParaRPr lang="en-US" sz="3600" spc="-100" dirty="0">
              <a:latin typeface="Akzidenz-Grotesk Pro Super" panose="02000503050000020004" pitchFamily="50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4662" y="1411021"/>
            <a:ext cx="8274050" cy="1641756"/>
          </a:xfrm>
          <a:prstGeom prst="rect">
            <a:avLst/>
          </a:prstGeom>
        </p:spPr>
        <p:txBody>
          <a:bodyPr vert="horz" wrap="square" lIns="0" tIns="857401" rIns="0" bIns="0" rtlCol="0">
            <a:spAutoFit/>
          </a:bodyPr>
          <a:lstStyle/>
          <a:p>
            <a:pPr marL="3727450" marR="5080" algn="l">
              <a:lnSpc>
                <a:spcPts val="2000"/>
              </a:lnSpc>
            </a:pPr>
            <a:r>
              <a:rPr sz="2400" spc="15" dirty="0">
                <a:latin typeface="Akzidenz-Grotesk Pro Med" panose="02000603030000020004" pitchFamily="50" charset="0"/>
                <a:cs typeface="Tahoma"/>
              </a:rPr>
              <a:t>High-influence</a:t>
            </a:r>
            <a:r>
              <a:rPr sz="2400" spc="-170" dirty="0">
                <a:latin typeface="Akzidenz-Grotesk Pro Med" panose="02000603030000020004" pitchFamily="50" charset="0"/>
                <a:cs typeface="Tahoma"/>
              </a:rPr>
              <a:t> </a:t>
            </a:r>
            <a:r>
              <a:rPr sz="2400" spc="20" dirty="0" smtClean="0">
                <a:latin typeface="Akzidenz-Grotesk Pro Med" panose="02000603030000020004" pitchFamily="50" charset="0"/>
                <a:cs typeface="Tahoma"/>
              </a:rPr>
              <a:t>relationships</a:t>
            </a:r>
            <a:r>
              <a:rPr lang="en-US" sz="2400" spc="20" dirty="0" smtClean="0">
                <a:latin typeface="Akzidenz-Grotesk Pro Med" panose="02000603030000020004" pitchFamily="50" charset="0"/>
                <a:cs typeface="Tahoma"/>
              </a:rPr>
              <a:t> often</a:t>
            </a:r>
            <a:r>
              <a:rPr sz="2400" spc="-170" dirty="0" smtClean="0">
                <a:latin typeface="Akzidenz-Grotesk Pro Med" panose="02000603030000020004" pitchFamily="50" charset="0"/>
                <a:cs typeface="Tahoma"/>
              </a:rPr>
              <a:t> </a:t>
            </a:r>
            <a:r>
              <a:rPr sz="2400" spc="15" dirty="0">
                <a:latin typeface="Akzidenz-Grotesk Pro Med" panose="02000603030000020004" pitchFamily="50" charset="0"/>
                <a:cs typeface="Tahoma"/>
              </a:rPr>
              <a:t>have</a:t>
            </a:r>
            <a:r>
              <a:rPr sz="2400" spc="-170" dirty="0">
                <a:latin typeface="Akzidenz-Grotesk Pro Med" panose="02000603030000020004" pitchFamily="50" charset="0"/>
                <a:cs typeface="Tahoma"/>
              </a:rPr>
              <a:t> </a:t>
            </a:r>
            <a:r>
              <a:rPr sz="2400" spc="20" dirty="0">
                <a:latin typeface="Akzidenz-Grotesk Pro Med" panose="02000603030000020004" pitchFamily="50" charset="0"/>
                <a:cs typeface="Tahoma"/>
              </a:rPr>
              <a:t>an </a:t>
            </a:r>
            <a:r>
              <a:rPr sz="2400" spc="25" dirty="0" smtClean="0">
                <a:latin typeface="Akzidenz-Grotesk Pro Med" panose="02000603030000020004" pitchFamily="50" charset="0"/>
                <a:cs typeface="Tahoma"/>
              </a:rPr>
              <a:t>ongoing</a:t>
            </a:r>
            <a:r>
              <a:rPr sz="2400" spc="-175" dirty="0" smtClean="0">
                <a:latin typeface="Akzidenz-Grotesk Pro Med" panose="02000603030000020004" pitchFamily="50" charset="0"/>
                <a:cs typeface="Tahoma"/>
              </a:rPr>
              <a:t> </a:t>
            </a:r>
            <a:r>
              <a:rPr sz="2400" spc="25" dirty="0">
                <a:latin typeface="Akzidenz-Grotesk Pro Med" panose="02000603030000020004" pitchFamily="50" charset="0"/>
                <a:cs typeface="Tahoma"/>
              </a:rPr>
              <a:t>impact</a:t>
            </a:r>
            <a:r>
              <a:rPr sz="2400" spc="-175" dirty="0">
                <a:latin typeface="Akzidenz-Grotesk Pro Med" panose="02000603030000020004" pitchFamily="50" charset="0"/>
                <a:cs typeface="Tahoma"/>
              </a:rPr>
              <a:t> </a:t>
            </a:r>
            <a:r>
              <a:rPr sz="2400" spc="45" dirty="0">
                <a:latin typeface="Akzidenz-Grotesk Pro Med" panose="02000603030000020004" pitchFamily="50" charset="0"/>
                <a:cs typeface="Tahoma"/>
              </a:rPr>
              <a:t>on</a:t>
            </a:r>
            <a:r>
              <a:rPr sz="2400" spc="-175" dirty="0">
                <a:latin typeface="Akzidenz-Grotesk Pro Med" panose="02000603030000020004" pitchFamily="50" charset="0"/>
                <a:cs typeface="Tahoma"/>
              </a:rPr>
              <a:t> </a:t>
            </a:r>
            <a:r>
              <a:rPr sz="2400" spc="25" dirty="0">
                <a:latin typeface="Akzidenz-Grotesk Pro Med" panose="02000603030000020004" pitchFamily="50" charset="0"/>
                <a:cs typeface="Tahoma"/>
              </a:rPr>
              <a:t>our</a:t>
            </a:r>
            <a:r>
              <a:rPr sz="2400" spc="-175" dirty="0">
                <a:latin typeface="Akzidenz-Grotesk Pro Med" panose="02000603030000020004" pitchFamily="50" charset="0"/>
                <a:cs typeface="Tahoma"/>
              </a:rPr>
              <a:t> </a:t>
            </a:r>
            <a:r>
              <a:rPr sz="2400" spc="-10" dirty="0">
                <a:latin typeface="Akzidenz-Grotesk Pro Med" panose="02000603030000020004" pitchFamily="50" charset="0"/>
                <a:cs typeface="Tahoma"/>
              </a:rPr>
              <a:t>well-being.</a:t>
            </a:r>
            <a:endParaRPr sz="2400" dirty="0">
              <a:latin typeface="Akzidenz-Grotesk Pro Med" panose="02000603030000020004" pitchFamily="50" charset="0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790950" cy="7315200"/>
          </a:xfrm>
          <a:custGeom>
            <a:avLst/>
            <a:gdLst/>
            <a:ahLst/>
            <a:cxnLst/>
            <a:rect l="l" t="t" r="r" b="b"/>
            <a:pathLst>
              <a:path w="3790950" h="7315200">
                <a:moveTo>
                  <a:pt x="0" y="7315199"/>
                </a:moveTo>
                <a:lnTo>
                  <a:pt x="0" y="0"/>
                </a:lnTo>
                <a:lnTo>
                  <a:pt x="3790950" y="0"/>
                </a:lnTo>
                <a:lnTo>
                  <a:pt x="3790950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99D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7785" y="1802841"/>
            <a:ext cx="3262517" cy="33280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524000" y="3494139"/>
            <a:ext cx="8016240" cy="230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89045" marR="5080" algn="l">
              <a:lnSpc>
                <a:spcPts val="2000"/>
              </a:lnSpc>
            </a:pPr>
            <a:r>
              <a:rPr sz="2000" spc="-100" dirty="0">
                <a:latin typeface="Akzidenz-Grotesk Pro Regular" panose="02000503030000020003" pitchFamily="50" charset="0"/>
              </a:rPr>
              <a:t>These include our relationships with  immediate family, spouses, romantic  partners, close colleagues, and good  friends</a:t>
            </a:r>
            <a:r>
              <a:rPr sz="2000" spc="-100" dirty="0" smtClean="0">
                <a:latin typeface="Akzidenz-Grotesk Pro Regular" panose="02000503030000020003" pitchFamily="50" charset="0"/>
              </a:rPr>
              <a:t>.</a:t>
            </a:r>
            <a:endParaRPr lang="en-US" sz="2000" spc="-100" dirty="0" smtClean="0">
              <a:latin typeface="Akzidenz-Grotesk Pro Regular" panose="02000503030000020003" pitchFamily="50" charset="0"/>
            </a:endParaRPr>
          </a:p>
          <a:p>
            <a:pPr marL="3789045" marR="5080" algn="l">
              <a:lnSpc>
                <a:spcPts val="2000"/>
              </a:lnSpc>
            </a:pPr>
            <a:endParaRPr lang="en-US" sz="2000" spc="-100" dirty="0">
              <a:latin typeface="Akzidenz-Grotesk Pro Regular" panose="02000503030000020003" pitchFamily="50" charset="0"/>
            </a:endParaRPr>
          </a:p>
          <a:p>
            <a:pPr marL="3789045" marR="5080" algn="l">
              <a:lnSpc>
                <a:spcPts val="2000"/>
              </a:lnSpc>
            </a:pPr>
            <a:endParaRPr lang="en-US" sz="2000" spc="-100" dirty="0" smtClean="0">
              <a:latin typeface="Akzidenz-Grotesk Pro Regular" panose="02000503030000020003" pitchFamily="50" charset="0"/>
            </a:endParaRPr>
          </a:p>
          <a:p>
            <a:pPr marL="3789045" marR="5080" algn="l">
              <a:lnSpc>
                <a:spcPts val="2000"/>
              </a:lnSpc>
            </a:pPr>
            <a:r>
              <a:rPr sz="2000" spc="-100" dirty="0" smtClean="0">
                <a:latin typeface="Akzidenz-Grotesk Pro Regular" panose="02000503030000020003" pitchFamily="50" charset="0"/>
              </a:rPr>
              <a:t>These </a:t>
            </a:r>
            <a:r>
              <a:rPr sz="2000" spc="-100" dirty="0">
                <a:latin typeface="Akzidenz-Grotesk Pro Regular" panose="02000503030000020003" pitchFamily="50" charset="0"/>
              </a:rPr>
              <a:t>relationships may </a:t>
            </a:r>
            <a:r>
              <a:rPr sz="2000" spc="-100" dirty="0" smtClean="0">
                <a:latin typeface="Akzidenz-Grotesk Pro Regular" panose="02000503030000020003" pitchFamily="50" charset="0"/>
              </a:rPr>
              <a:t>also </a:t>
            </a:r>
            <a:r>
              <a:rPr sz="2000" spc="-100" dirty="0">
                <a:latin typeface="Akzidenz-Grotesk Pro Regular" panose="02000503030000020003" pitchFamily="50" charset="0"/>
              </a:rPr>
              <a:t>include people in authority where the </a:t>
            </a:r>
            <a:r>
              <a:rPr sz="2000" spc="-100" dirty="0" smtClean="0">
                <a:latin typeface="Akzidenz-Grotesk Pro Regular" panose="02000503030000020003" pitchFamily="50" charset="0"/>
              </a:rPr>
              <a:t>relationship </a:t>
            </a:r>
            <a:r>
              <a:rPr sz="2000" spc="-100" dirty="0">
                <a:latin typeface="Akzidenz-Grotesk Pro Regular" panose="02000503030000020003" pitchFamily="50" charset="0"/>
              </a:rPr>
              <a:t>may not be ongoing but still </a:t>
            </a:r>
            <a:r>
              <a:rPr sz="2000" spc="-100" dirty="0" smtClean="0">
                <a:latin typeface="Akzidenz-Grotesk Pro Regular" panose="02000503030000020003" pitchFamily="50" charset="0"/>
              </a:rPr>
              <a:t>influential</a:t>
            </a:r>
            <a:r>
              <a:rPr sz="2000" spc="-100" dirty="0">
                <a:latin typeface="Akzidenz-Grotesk Pro Regular" panose="02000503030000020003" pitchFamily="50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91667" y="3766715"/>
            <a:ext cx="556895" cy="325120"/>
            <a:chOff x="4371551" y="2247243"/>
            <a:chExt cx="556895" cy="325120"/>
          </a:xfrm>
        </p:grpSpPr>
        <p:sp>
          <p:nvSpPr>
            <p:cNvPr id="8" name="object 5"/>
            <p:cNvSpPr/>
            <p:nvPr/>
          </p:nvSpPr>
          <p:spPr>
            <a:xfrm>
              <a:off x="4371551" y="2247243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5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5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/>
            <p:cNvSpPr/>
            <p:nvPr/>
          </p:nvSpPr>
          <p:spPr>
            <a:xfrm>
              <a:off x="4375235" y="2336897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4375235" y="2336897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5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/>
            <p:cNvSpPr/>
            <p:nvPr/>
          </p:nvSpPr>
          <p:spPr>
            <a:xfrm>
              <a:off x="438109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/>
            <p:cNvSpPr/>
            <p:nvPr/>
          </p:nvSpPr>
          <p:spPr>
            <a:xfrm>
              <a:off x="4409541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/>
            <p:cNvSpPr/>
            <p:nvPr/>
          </p:nvSpPr>
          <p:spPr>
            <a:xfrm>
              <a:off x="4437986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/>
            <p:cNvSpPr/>
            <p:nvPr/>
          </p:nvSpPr>
          <p:spPr>
            <a:xfrm>
              <a:off x="4466435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/>
            <p:cNvSpPr/>
            <p:nvPr/>
          </p:nvSpPr>
          <p:spPr>
            <a:xfrm>
              <a:off x="449488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3"/>
            <p:cNvSpPr/>
            <p:nvPr/>
          </p:nvSpPr>
          <p:spPr>
            <a:xfrm>
              <a:off x="4523328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4"/>
            <p:cNvSpPr/>
            <p:nvPr/>
          </p:nvSpPr>
          <p:spPr>
            <a:xfrm>
              <a:off x="4551777" y="2254979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5"/>
            <p:cNvSpPr/>
            <p:nvPr/>
          </p:nvSpPr>
          <p:spPr>
            <a:xfrm>
              <a:off x="4580228" y="2267849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/>
            <p:cNvSpPr/>
            <p:nvPr/>
          </p:nvSpPr>
          <p:spPr>
            <a:xfrm>
              <a:off x="4608674" y="2280717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7"/>
            <p:cNvSpPr/>
            <p:nvPr/>
          </p:nvSpPr>
          <p:spPr>
            <a:xfrm>
              <a:off x="4637119" y="2293585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5" h="186055">
                  <a:moveTo>
                    <a:pt x="0" y="185860"/>
                  </a:moveTo>
                  <a:lnTo>
                    <a:pt x="88860" y="0"/>
                  </a:lnTo>
                  <a:lnTo>
                    <a:pt x="95267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8"/>
            <p:cNvSpPr/>
            <p:nvPr/>
          </p:nvSpPr>
          <p:spPr>
            <a:xfrm>
              <a:off x="4649953" y="2306453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/>
            <p:cNvSpPr/>
            <p:nvPr/>
          </p:nvSpPr>
          <p:spPr>
            <a:xfrm>
              <a:off x="4654198" y="2319327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89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0"/>
            <p:cNvSpPr/>
            <p:nvPr/>
          </p:nvSpPr>
          <p:spPr>
            <a:xfrm>
              <a:off x="4692535" y="2332196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4" h="210185">
                  <a:moveTo>
                    <a:pt x="0" y="209868"/>
                  </a:moveTo>
                  <a:lnTo>
                    <a:pt x="100338" y="0"/>
                  </a:lnTo>
                  <a:lnTo>
                    <a:pt x="106744" y="3697"/>
                  </a:lnTo>
                  <a:lnTo>
                    <a:pt x="11289" y="203352"/>
                  </a:lnTo>
                  <a:lnTo>
                    <a:pt x="0" y="20986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1"/>
            <p:cNvSpPr/>
            <p:nvPr/>
          </p:nvSpPr>
          <p:spPr>
            <a:xfrm>
              <a:off x="4731826" y="2345065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4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2"/>
            <p:cNvSpPr/>
            <p:nvPr/>
          </p:nvSpPr>
          <p:spPr>
            <a:xfrm>
              <a:off x="4771118" y="2357934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3"/>
            <p:cNvSpPr/>
            <p:nvPr/>
          </p:nvSpPr>
          <p:spPr>
            <a:xfrm>
              <a:off x="4810404" y="2370801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3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4"/>
            <p:cNvSpPr/>
            <p:nvPr/>
          </p:nvSpPr>
          <p:spPr>
            <a:xfrm>
              <a:off x="4849691" y="2383669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5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/>
            <p:cNvSpPr/>
            <p:nvPr/>
          </p:nvSpPr>
          <p:spPr>
            <a:xfrm>
              <a:off x="4888981" y="2396538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4" y="0"/>
                  </a:lnTo>
                  <a:lnTo>
                    <a:pt x="21770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52202" y="5192811"/>
            <a:ext cx="556895" cy="325120"/>
            <a:chOff x="4371551" y="2247243"/>
            <a:chExt cx="556895" cy="325120"/>
          </a:xfrm>
        </p:grpSpPr>
        <p:sp>
          <p:nvSpPr>
            <p:cNvPr id="30" name="object 5"/>
            <p:cNvSpPr/>
            <p:nvPr/>
          </p:nvSpPr>
          <p:spPr>
            <a:xfrm>
              <a:off x="4371551" y="2247243"/>
              <a:ext cx="556895" cy="325120"/>
            </a:xfrm>
            <a:custGeom>
              <a:avLst/>
              <a:gdLst/>
              <a:ahLst/>
              <a:cxnLst/>
              <a:rect l="l" t="t" r="r" b="b"/>
              <a:pathLst>
                <a:path w="556895" h="325119">
                  <a:moveTo>
                    <a:pt x="279035" y="324506"/>
                  </a:moveTo>
                  <a:lnTo>
                    <a:pt x="277764" y="324506"/>
                  </a:lnTo>
                  <a:lnTo>
                    <a:pt x="277126" y="324339"/>
                  </a:lnTo>
                  <a:lnTo>
                    <a:pt x="275418" y="323346"/>
                  </a:lnTo>
                  <a:lnTo>
                    <a:pt x="274717" y="322126"/>
                  </a:lnTo>
                  <a:lnTo>
                    <a:pt x="274717" y="237311"/>
                  </a:lnTo>
                  <a:lnTo>
                    <a:pt x="1649" y="237311"/>
                  </a:lnTo>
                  <a:lnTo>
                    <a:pt x="0" y="235654"/>
                  </a:lnTo>
                  <a:lnTo>
                    <a:pt x="0" y="89015"/>
                  </a:lnTo>
                  <a:lnTo>
                    <a:pt x="1649" y="87359"/>
                  </a:lnTo>
                  <a:lnTo>
                    <a:pt x="274717" y="87359"/>
                  </a:lnTo>
                  <a:lnTo>
                    <a:pt x="274717" y="2543"/>
                  </a:lnTo>
                  <a:lnTo>
                    <a:pt x="275418" y="1323"/>
                  </a:lnTo>
                  <a:lnTo>
                    <a:pt x="277695" y="0"/>
                  </a:lnTo>
                  <a:lnTo>
                    <a:pt x="279099" y="0"/>
                  </a:lnTo>
                  <a:lnTo>
                    <a:pt x="296873" y="10258"/>
                  </a:lnTo>
                  <a:lnTo>
                    <a:pt x="282086" y="10258"/>
                  </a:lnTo>
                  <a:lnTo>
                    <a:pt x="282086" y="93102"/>
                  </a:lnTo>
                  <a:lnTo>
                    <a:pt x="280436" y="94758"/>
                  </a:lnTo>
                  <a:lnTo>
                    <a:pt x="7368" y="94758"/>
                  </a:lnTo>
                  <a:lnTo>
                    <a:pt x="7368" y="229910"/>
                  </a:lnTo>
                  <a:lnTo>
                    <a:pt x="280436" y="229910"/>
                  </a:lnTo>
                  <a:lnTo>
                    <a:pt x="282086" y="231567"/>
                  </a:lnTo>
                  <a:lnTo>
                    <a:pt x="282086" y="314411"/>
                  </a:lnTo>
                  <a:lnTo>
                    <a:pt x="296873" y="314411"/>
                  </a:lnTo>
                  <a:lnTo>
                    <a:pt x="279669" y="324341"/>
                  </a:lnTo>
                  <a:lnTo>
                    <a:pt x="279035" y="324506"/>
                  </a:lnTo>
                  <a:close/>
                </a:path>
                <a:path w="556895" h="325119">
                  <a:moveTo>
                    <a:pt x="296873" y="314411"/>
                  </a:moveTo>
                  <a:lnTo>
                    <a:pt x="282086" y="314411"/>
                  </a:lnTo>
                  <a:lnTo>
                    <a:pt x="545561" y="162333"/>
                  </a:lnTo>
                  <a:lnTo>
                    <a:pt x="282086" y="10258"/>
                  </a:lnTo>
                  <a:lnTo>
                    <a:pt x="296873" y="10258"/>
                  </a:lnTo>
                  <a:lnTo>
                    <a:pt x="553923" y="158624"/>
                  </a:lnTo>
                  <a:lnTo>
                    <a:pt x="555224" y="158917"/>
                  </a:lnTo>
                  <a:lnTo>
                    <a:pt x="556292" y="159904"/>
                  </a:lnTo>
                  <a:lnTo>
                    <a:pt x="556766" y="161598"/>
                  </a:lnTo>
                  <a:lnTo>
                    <a:pt x="556810" y="161968"/>
                  </a:lnTo>
                  <a:lnTo>
                    <a:pt x="556810" y="162673"/>
                  </a:lnTo>
                  <a:lnTo>
                    <a:pt x="556771" y="163020"/>
                  </a:lnTo>
                  <a:lnTo>
                    <a:pt x="556329" y="164724"/>
                  </a:lnTo>
                  <a:lnTo>
                    <a:pt x="555248" y="165742"/>
                  </a:lnTo>
                  <a:lnTo>
                    <a:pt x="553923" y="166040"/>
                  </a:lnTo>
                  <a:lnTo>
                    <a:pt x="296873" y="31441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6"/>
            <p:cNvSpPr/>
            <p:nvPr/>
          </p:nvSpPr>
          <p:spPr>
            <a:xfrm>
              <a:off x="4375235" y="2336897"/>
              <a:ext cx="25400" cy="53340"/>
            </a:xfrm>
            <a:custGeom>
              <a:avLst/>
              <a:gdLst/>
              <a:ahLst/>
              <a:cxnLst/>
              <a:rect l="l" t="t" r="r" b="b"/>
              <a:pathLst>
                <a:path w="25400" h="53339">
                  <a:moveTo>
                    <a:pt x="0" y="52899"/>
                  </a:moveTo>
                  <a:lnTo>
                    <a:pt x="0" y="35801"/>
                  </a:lnTo>
                  <a:lnTo>
                    <a:pt x="17116" y="0"/>
                  </a:lnTo>
                  <a:lnTo>
                    <a:pt x="25291" y="0"/>
                  </a:lnTo>
                  <a:lnTo>
                    <a:pt x="0" y="52899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7"/>
            <p:cNvSpPr/>
            <p:nvPr/>
          </p:nvSpPr>
          <p:spPr>
            <a:xfrm>
              <a:off x="4375235" y="2336897"/>
              <a:ext cx="53975" cy="112395"/>
            </a:xfrm>
            <a:custGeom>
              <a:avLst/>
              <a:gdLst/>
              <a:ahLst/>
              <a:cxnLst/>
              <a:rect l="l" t="t" r="r" b="b"/>
              <a:pathLst>
                <a:path w="53975" h="112394">
                  <a:moveTo>
                    <a:pt x="0" y="112395"/>
                  </a:moveTo>
                  <a:lnTo>
                    <a:pt x="0" y="95296"/>
                  </a:lnTo>
                  <a:lnTo>
                    <a:pt x="45561" y="0"/>
                  </a:lnTo>
                  <a:lnTo>
                    <a:pt x="53736" y="0"/>
                  </a:lnTo>
                  <a:lnTo>
                    <a:pt x="0" y="1123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/>
            <p:cNvSpPr/>
            <p:nvPr/>
          </p:nvSpPr>
          <p:spPr>
            <a:xfrm>
              <a:off x="438109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9"/>
            <p:cNvSpPr/>
            <p:nvPr/>
          </p:nvSpPr>
          <p:spPr>
            <a:xfrm>
              <a:off x="4409541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0"/>
            <p:cNvSpPr/>
            <p:nvPr/>
          </p:nvSpPr>
          <p:spPr>
            <a:xfrm>
              <a:off x="4437986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1"/>
            <p:cNvSpPr/>
            <p:nvPr/>
          </p:nvSpPr>
          <p:spPr>
            <a:xfrm>
              <a:off x="4466435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"/>
            <p:cNvSpPr/>
            <p:nvPr/>
          </p:nvSpPr>
          <p:spPr>
            <a:xfrm>
              <a:off x="4494883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3"/>
            <p:cNvSpPr/>
            <p:nvPr/>
          </p:nvSpPr>
          <p:spPr>
            <a:xfrm>
              <a:off x="4523328" y="2336897"/>
              <a:ext cx="76835" cy="142875"/>
            </a:xfrm>
            <a:custGeom>
              <a:avLst/>
              <a:gdLst/>
              <a:ahLst/>
              <a:cxnLst/>
              <a:rect l="l" t="t" r="r" b="b"/>
              <a:pathLst>
                <a:path w="76835" h="142875">
                  <a:moveTo>
                    <a:pt x="0" y="142547"/>
                  </a:moveTo>
                  <a:lnTo>
                    <a:pt x="68152" y="0"/>
                  </a:lnTo>
                  <a:lnTo>
                    <a:pt x="76327" y="0"/>
                  </a:lnTo>
                  <a:lnTo>
                    <a:pt x="8174" y="142547"/>
                  </a:lnTo>
                  <a:lnTo>
                    <a:pt x="0" y="1425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4"/>
            <p:cNvSpPr/>
            <p:nvPr/>
          </p:nvSpPr>
          <p:spPr>
            <a:xfrm>
              <a:off x="4551777" y="2254979"/>
              <a:ext cx="114300" cy="224790"/>
            </a:xfrm>
            <a:custGeom>
              <a:avLst/>
              <a:gdLst/>
              <a:ahLst/>
              <a:cxnLst/>
              <a:rect l="l" t="t" r="r" b="b"/>
              <a:pathLst>
                <a:path w="114300" h="224789">
                  <a:moveTo>
                    <a:pt x="98175" y="36220"/>
                  </a:moveTo>
                  <a:lnTo>
                    <a:pt x="98175" y="19122"/>
                  </a:lnTo>
                  <a:lnTo>
                    <a:pt x="107317" y="0"/>
                  </a:lnTo>
                  <a:lnTo>
                    <a:pt x="113724" y="3697"/>
                  </a:lnTo>
                  <a:lnTo>
                    <a:pt x="98175" y="36220"/>
                  </a:lnTo>
                  <a:close/>
                </a:path>
                <a:path w="114300" h="224789">
                  <a:moveTo>
                    <a:pt x="0" y="224465"/>
                  </a:moveTo>
                  <a:lnTo>
                    <a:pt x="68152" y="81917"/>
                  </a:lnTo>
                  <a:lnTo>
                    <a:pt x="76327" y="81917"/>
                  </a:lnTo>
                  <a:lnTo>
                    <a:pt x="8174" y="224465"/>
                  </a:lnTo>
                  <a:lnTo>
                    <a:pt x="0" y="22446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5"/>
            <p:cNvSpPr/>
            <p:nvPr/>
          </p:nvSpPr>
          <p:spPr>
            <a:xfrm>
              <a:off x="4580228" y="2267849"/>
              <a:ext cx="107950" cy="212090"/>
            </a:xfrm>
            <a:custGeom>
              <a:avLst/>
              <a:gdLst/>
              <a:ahLst/>
              <a:cxnLst/>
              <a:rect l="l" t="t" r="r" b="b"/>
              <a:pathLst>
                <a:path w="107950" h="212089">
                  <a:moveTo>
                    <a:pt x="0" y="211595"/>
                  </a:moveTo>
                  <a:lnTo>
                    <a:pt x="68152" y="69047"/>
                  </a:lnTo>
                  <a:lnTo>
                    <a:pt x="69724" y="69047"/>
                  </a:lnTo>
                  <a:lnTo>
                    <a:pt x="69724" y="65759"/>
                  </a:lnTo>
                  <a:lnTo>
                    <a:pt x="101164" y="0"/>
                  </a:lnTo>
                  <a:lnTo>
                    <a:pt x="107571" y="3697"/>
                  </a:lnTo>
                  <a:lnTo>
                    <a:pt x="8174" y="211595"/>
                  </a:lnTo>
                  <a:lnTo>
                    <a:pt x="0" y="211595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6"/>
            <p:cNvSpPr/>
            <p:nvPr/>
          </p:nvSpPr>
          <p:spPr>
            <a:xfrm>
              <a:off x="4608674" y="2280717"/>
              <a:ext cx="101600" cy="198755"/>
            </a:xfrm>
            <a:custGeom>
              <a:avLst/>
              <a:gdLst/>
              <a:ahLst/>
              <a:cxnLst/>
              <a:rect l="l" t="t" r="r" b="b"/>
              <a:pathLst>
                <a:path w="101600" h="198755">
                  <a:moveTo>
                    <a:pt x="0" y="198727"/>
                  </a:moveTo>
                  <a:lnTo>
                    <a:pt x="95012" y="0"/>
                  </a:lnTo>
                  <a:lnTo>
                    <a:pt x="101419" y="3697"/>
                  </a:lnTo>
                  <a:lnTo>
                    <a:pt x="8174" y="198727"/>
                  </a:lnTo>
                  <a:lnTo>
                    <a:pt x="0" y="19872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7"/>
            <p:cNvSpPr/>
            <p:nvPr/>
          </p:nvSpPr>
          <p:spPr>
            <a:xfrm>
              <a:off x="4637119" y="2293585"/>
              <a:ext cx="95885" cy="186055"/>
            </a:xfrm>
            <a:custGeom>
              <a:avLst/>
              <a:gdLst/>
              <a:ahLst/>
              <a:cxnLst/>
              <a:rect l="l" t="t" r="r" b="b"/>
              <a:pathLst>
                <a:path w="95885" h="186055">
                  <a:moveTo>
                    <a:pt x="0" y="185860"/>
                  </a:moveTo>
                  <a:lnTo>
                    <a:pt x="88860" y="0"/>
                  </a:lnTo>
                  <a:lnTo>
                    <a:pt x="95267" y="3697"/>
                  </a:lnTo>
                  <a:lnTo>
                    <a:pt x="8174" y="185860"/>
                  </a:lnTo>
                  <a:lnTo>
                    <a:pt x="0" y="185860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8"/>
            <p:cNvSpPr/>
            <p:nvPr/>
          </p:nvSpPr>
          <p:spPr>
            <a:xfrm>
              <a:off x="4649953" y="2306453"/>
              <a:ext cx="104775" cy="222885"/>
            </a:xfrm>
            <a:custGeom>
              <a:avLst/>
              <a:gdLst/>
              <a:ahLst/>
              <a:cxnLst/>
              <a:rect l="l" t="t" r="r" b="b"/>
              <a:pathLst>
                <a:path w="104775" h="222885">
                  <a:moveTo>
                    <a:pt x="0" y="222747"/>
                  </a:moveTo>
                  <a:lnTo>
                    <a:pt x="0" y="205648"/>
                  </a:lnTo>
                  <a:lnTo>
                    <a:pt x="98321" y="0"/>
                  </a:lnTo>
                  <a:lnTo>
                    <a:pt x="104728" y="3697"/>
                  </a:lnTo>
                  <a:lnTo>
                    <a:pt x="0" y="22274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9"/>
            <p:cNvSpPr/>
            <p:nvPr/>
          </p:nvSpPr>
          <p:spPr>
            <a:xfrm>
              <a:off x="4654198" y="2319327"/>
              <a:ext cx="123189" cy="244475"/>
            </a:xfrm>
            <a:custGeom>
              <a:avLst/>
              <a:gdLst/>
              <a:ahLst/>
              <a:cxnLst/>
              <a:rect l="l" t="t" r="r" b="b"/>
              <a:pathLst>
                <a:path w="123189" h="244475">
                  <a:moveTo>
                    <a:pt x="1364" y="244078"/>
                  </a:moveTo>
                  <a:lnTo>
                    <a:pt x="0" y="243420"/>
                  </a:lnTo>
                  <a:lnTo>
                    <a:pt x="116380" y="0"/>
                  </a:lnTo>
                  <a:lnTo>
                    <a:pt x="122786" y="3697"/>
                  </a:lnTo>
                  <a:lnTo>
                    <a:pt x="10334" y="238901"/>
                  </a:lnTo>
                  <a:lnTo>
                    <a:pt x="1364" y="24407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0"/>
            <p:cNvSpPr/>
            <p:nvPr/>
          </p:nvSpPr>
          <p:spPr>
            <a:xfrm>
              <a:off x="4692535" y="2332196"/>
              <a:ext cx="107314" cy="210185"/>
            </a:xfrm>
            <a:custGeom>
              <a:avLst/>
              <a:gdLst/>
              <a:ahLst/>
              <a:cxnLst/>
              <a:rect l="l" t="t" r="r" b="b"/>
              <a:pathLst>
                <a:path w="107314" h="210185">
                  <a:moveTo>
                    <a:pt x="0" y="209868"/>
                  </a:moveTo>
                  <a:lnTo>
                    <a:pt x="100338" y="0"/>
                  </a:lnTo>
                  <a:lnTo>
                    <a:pt x="106744" y="3697"/>
                  </a:lnTo>
                  <a:lnTo>
                    <a:pt x="11289" y="203352"/>
                  </a:lnTo>
                  <a:lnTo>
                    <a:pt x="0" y="20986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1"/>
            <p:cNvSpPr/>
            <p:nvPr/>
          </p:nvSpPr>
          <p:spPr>
            <a:xfrm>
              <a:off x="4731826" y="2345065"/>
              <a:ext cx="90170" cy="174625"/>
            </a:xfrm>
            <a:custGeom>
              <a:avLst/>
              <a:gdLst/>
              <a:ahLst/>
              <a:cxnLst/>
              <a:rect l="l" t="t" r="r" b="b"/>
              <a:pathLst>
                <a:path w="90170" h="174625">
                  <a:moveTo>
                    <a:pt x="0" y="174321"/>
                  </a:moveTo>
                  <a:lnTo>
                    <a:pt x="83343" y="0"/>
                  </a:lnTo>
                  <a:lnTo>
                    <a:pt x="89749" y="3697"/>
                  </a:lnTo>
                  <a:lnTo>
                    <a:pt x="11289" y="167804"/>
                  </a:lnTo>
                  <a:lnTo>
                    <a:pt x="0" y="174321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2"/>
            <p:cNvSpPr/>
            <p:nvPr/>
          </p:nvSpPr>
          <p:spPr>
            <a:xfrm>
              <a:off x="4771118" y="2357934"/>
              <a:ext cx="73025" cy="139065"/>
            </a:xfrm>
            <a:custGeom>
              <a:avLst/>
              <a:gdLst/>
              <a:ahLst/>
              <a:cxnLst/>
              <a:rect l="l" t="t" r="r" b="b"/>
              <a:pathLst>
                <a:path w="73025" h="139064">
                  <a:moveTo>
                    <a:pt x="0" y="138772"/>
                  </a:moveTo>
                  <a:lnTo>
                    <a:pt x="66347" y="0"/>
                  </a:lnTo>
                  <a:lnTo>
                    <a:pt x="72753" y="3697"/>
                  </a:lnTo>
                  <a:lnTo>
                    <a:pt x="11289" y="132256"/>
                  </a:lnTo>
                  <a:lnTo>
                    <a:pt x="0" y="138772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23"/>
            <p:cNvSpPr/>
            <p:nvPr/>
          </p:nvSpPr>
          <p:spPr>
            <a:xfrm>
              <a:off x="4810404" y="2370801"/>
              <a:ext cx="55880" cy="103505"/>
            </a:xfrm>
            <a:custGeom>
              <a:avLst/>
              <a:gdLst/>
              <a:ahLst/>
              <a:cxnLst/>
              <a:rect l="l" t="t" r="r" b="b"/>
              <a:pathLst>
                <a:path w="55879" h="103505">
                  <a:moveTo>
                    <a:pt x="0" y="103228"/>
                  </a:moveTo>
                  <a:lnTo>
                    <a:pt x="49353" y="0"/>
                  </a:lnTo>
                  <a:lnTo>
                    <a:pt x="55759" y="3697"/>
                  </a:lnTo>
                  <a:lnTo>
                    <a:pt x="11289" y="96712"/>
                  </a:lnTo>
                  <a:lnTo>
                    <a:pt x="0" y="103228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24"/>
            <p:cNvSpPr/>
            <p:nvPr/>
          </p:nvSpPr>
          <p:spPr>
            <a:xfrm>
              <a:off x="4849691" y="2383669"/>
              <a:ext cx="39370" cy="67945"/>
            </a:xfrm>
            <a:custGeom>
              <a:avLst/>
              <a:gdLst/>
              <a:ahLst/>
              <a:cxnLst/>
              <a:rect l="l" t="t" r="r" b="b"/>
              <a:pathLst>
                <a:path w="39370" h="67944">
                  <a:moveTo>
                    <a:pt x="0" y="67684"/>
                  </a:moveTo>
                  <a:lnTo>
                    <a:pt x="32360" y="0"/>
                  </a:lnTo>
                  <a:lnTo>
                    <a:pt x="38765" y="3697"/>
                  </a:lnTo>
                  <a:lnTo>
                    <a:pt x="11289" y="61168"/>
                  </a:lnTo>
                  <a:lnTo>
                    <a:pt x="0" y="67684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5"/>
            <p:cNvSpPr/>
            <p:nvPr/>
          </p:nvSpPr>
          <p:spPr>
            <a:xfrm>
              <a:off x="4888981" y="2396538"/>
              <a:ext cx="22225" cy="32384"/>
            </a:xfrm>
            <a:custGeom>
              <a:avLst/>
              <a:gdLst/>
              <a:ahLst/>
              <a:cxnLst/>
              <a:rect l="l" t="t" r="r" b="b"/>
              <a:pathLst>
                <a:path w="22225" h="32385">
                  <a:moveTo>
                    <a:pt x="0" y="32137"/>
                  </a:moveTo>
                  <a:lnTo>
                    <a:pt x="15364" y="0"/>
                  </a:lnTo>
                  <a:lnTo>
                    <a:pt x="21770" y="3697"/>
                  </a:lnTo>
                  <a:lnTo>
                    <a:pt x="11289" y="25621"/>
                  </a:lnTo>
                  <a:lnTo>
                    <a:pt x="0" y="32137"/>
                  </a:lnTo>
                  <a:close/>
                </a:path>
              </a:pathLst>
            </a:custGeom>
            <a:solidFill>
              <a:srgbClr val="99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750</Words>
  <Application>Microsoft Office PowerPoint</Application>
  <PresentationFormat>Custom</PresentationFormat>
  <Paragraphs>58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Akzidenz-Grotesk Pro Light</vt:lpstr>
      <vt:lpstr>Calibri</vt:lpstr>
      <vt:lpstr>Arial</vt:lpstr>
      <vt:lpstr>Akzidenz-Grotesk Pro Bold</vt:lpstr>
      <vt:lpstr>Akzidenz-Grotesk Pro Med</vt:lpstr>
      <vt:lpstr>Akzidenz-Grotesk Pro Regular</vt:lpstr>
      <vt:lpstr>Times New Roman</vt:lpstr>
      <vt:lpstr>Tahoma</vt:lpstr>
      <vt:lpstr>Akzidenz-Grotesk Pro Super</vt:lpstr>
      <vt:lpstr>Office Theme</vt:lpstr>
      <vt:lpstr>PowerPoint Presentation</vt:lpstr>
      <vt:lpstr>PowerPoint Presentation</vt:lpstr>
      <vt:lpstr>Empathy is not a continuous state. It is done moment by moment and is often situational.</vt:lpstr>
      <vt:lpstr>Need to have balance and  complementarity in long term  relationships.</vt:lpstr>
      <vt:lpstr>PowerPoint Presentation</vt:lpstr>
      <vt:lpstr>PowerPoint Presentation</vt:lpstr>
      <vt:lpstr>LOW-INFLUCENCE  RELATIONSHIPS</vt:lpstr>
      <vt:lpstr>High-Influence  Relationships</vt:lpstr>
      <vt:lpstr>High-influence relationships often have an ongoing impact on our well-being.</vt:lpstr>
      <vt:lpstr>PowerPoint Presentation</vt:lpstr>
      <vt:lpstr>PowerPoint Presentation</vt:lpstr>
      <vt:lpstr>PowerPoint Presentation</vt:lpstr>
      <vt:lpstr>Overall, an empathetic understanding of  those who hurt us deeply may be helpful in motivating us to change the social conditions that create them.</vt:lpstr>
      <vt:lpstr>PowerPoint Presentation</vt:lpstr>
      <vt:lpstr>ACTIVITY LOVING KINDNESS  MEDITATION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Empathy_Chapter 7_PPT</dc:title>
  <dc:creator>Cory Gassner</dc:creator>
  <cp:keywords>DAC_IVOb63s</cp:keywords>
  <cp:lastModifiedBy>Cory Gassner</cp:lastModifiedBy>
  <cp:revision>17</cp:revision>
  <dcterms:created xsi:type="dcterms:W3CDTF">2018-08-01T12:41:26Z</dcterms:created>
  <dcterms:modified xsi:type="dcterms:W3CDTF">2019-10-16T20:38:05Z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2018-08-01T00:00:00Z</vt:filetime>
  </property>
  <property fmtid="{D5CDD505-2E9C-101B-9397-08002B2CF9AE}" pid="3" name="Creator">
    <vt:lpwstr>Canva</vt:lpwstr>
  </property>
  <property fmtid="{D5CDD505-2E9C-101B-9397-08002B2CF9AE}" pid="4" name="LastSaved">
    <vt:filetime>2018-08-01T00:00:00Z</vt:filetime>
  </property>
</Properties>
</file>