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86" r:id="rId2"/>
    <p:sldId id="280" r:id="rId3"/>
    <p:sldId id="287" r:id="rId4"/>
    <p:sldId id="288" r:id="rId5"/>
    <p:sldId id="281" r:id="rId6"/>
    <p:sldId id="282" r:id="rId7"/>
    <p:sldId id="290" r:id="rId8"/>
    <p:sldId id="291" r:id="rId9"/>
    <p:sldId id="283" r:id="rId10"/>
    <p:sldId id="292" r:id="rId11"/>
    <p:sldId id="284" r:id="rId12"/>
    <p:sldId id="293" r:id="rId13"/>
    <p:sldId id="285" r:id="rId14"/>
  </p:sldIdLst>
  <p:sldSz cx="9144000" cy="6858000" type="screen4x3"/>
  <p:notesSz cx="6858000" cy="9144000"/>
  <p:embeddedFontLst>
    <p:embeddedFont>
      <p:font typeface="Akzidenz-Grotesk Pro Bold" panose="02000803050000020004" pitchFamily="50" charset="0"/>
      <p:bold r:id="rId16"/>
      <p:boldItalic r:id="rId17"/>
    </p:embeddedFont>
    <p:embeddedFont>
      <p:font typeface="Calibri" panose="020F0502020204030204" pitchFamily="34" charset="0"/>
      <p:regular r:id="rId18"/>
      <p:bold r:id="rId19"/>
      <p:italic r:id="rId20"/>
      <p:boldItalic r:id="rId21"/>
    </p:embeddedFont>
    <p:embeddedFont>
      <p:font typeface="Akzidenz-Grotesk Pro Regular" panose="02000503030000020003" pitchFamily="50" charset="0"/>
      <p:regular r:id="rId22"/>
      <p:italic r:id="rId23"/>
    </p:embeddedFont>
    <p:embeddedFont>
      <p:font typeface="Calibri Light" panose="020F0302020204030204" pitchFamily="34" charset="0"/>
      <p:regular r:id="rId24"/>
      <p:italic r:id="rId25"/>
    </p:embeddedFont>
    <p:embeddedFont>
      <p:font typeface="Akzidenz-Grotesk Pro Light" panose="02000506040000020003" pitchFamily="50" charset="0"/>
      <p:regular r:id="rId26"/>
      <p:italic r:id="rId27"/>
    </p:embeddedFont>
    <p:embeddedFont>
      <p:font typeface="Akzidenz-Grotesk Pro Super" panose="02000503050000020004" pitchFamily="50" charset="0"/>
      <p:bold r:id="rId28"/>
      <p:boldItalic r:id="rId29"/>
    </p:embeddedFont>
    <p:embeddedFont>
      <p:font typeface="Tahoma" panose="020B0604030504040204" pitchFamily="34" charset="0"/>
      <p:regular r:id="rId30"/>
      <p:bold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53" autoAdjust="0"/>
    <p:restoredTop sz="81416" autoAdjust="0"/>
  </p:normalViewPr>
  <p:slideViewPr>
    <p:cSldViewPr snapToGrid="0" showGuides="1">
      <p:cViewPr varScale="1">
        <p:scale>
          <a:sx n="90" d="100"/>
          <a:sy n="90" d="100"/>
        </p:scale>
        <p:origin x="184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1ABF6-3762-47E4-A722-F2F0DE22A34B}" type="datetimeFigureOut">
              <a:rPr lang="en-US" smtClean="0"/>
              <a:t>10/16/2019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143D1-C3D6-48B9-81AC-EBF62DFEB624}" type="slidenum">
              <a:rPr lang="en-US" smtClean="0"/>
              <a:t>‹#›</a:t>
            </a:fld>
            <a:endParaRPr lang="en-US"/>
          </a:p>
        </p:txBody>
      </p:sp>
    </p:spTree>
    <p:extLst>
      <p:ext uri="{BB962C8B-B14F-4D97-AF65-F5344CB8AC3E}">
        <p14:creationId xmlns:p14="http://schemas.microsoft.com/office/powerpoint/2010/main" val="315155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kzidenz-Grotesk Pro Regular" panose="02000503030000020003" pitchFamily="50" charset="0"/>
              </a:rPr>
              <a:t>Discussion</a:t>
            </a:r>
            <a:r>
              <a:rPr lang="en-US" b="1" baseline="0" dirty="0" smtClean="0">
                <a:latin typeface="Akzidenz-Grotesk Pro Regular" panose="02000503030000020003" pitchFamily="50" charset="0"/>
              </a:rPr>
              <a:t> question</a:t>
            </a:r>
            <a:r>
              <a:rPr lang="en-US" baseline="0" dirty="0" smtClean="0">
                <a:latin typeface="Akzidenz-Grotesk Pro Regular" panose="02000503030000020003" pitchFamily="50" charset="0"/>
              </a:rPr>
              <a:t>: </a:t>
            </a:r>
            <a:r>
              <a:rPr lang="en-US" sz="1200" b="0" i="0" u="none" strike="noStrike" kern="1200" dirty="0" smtClean="0">
                <a:solidFill>
                  <a:schemeClr val="tx1"/>
                </a:solidFill>
                <a:effectLst/>
                <a:latin typeface="Akzidenz-Grotesk Pro Regular" panose="02000503030000020003" pitchFamily="50" charset="0"/>
                <a:ea typeface="+mn-ea"/>
                <a:cs typeface="+mn-cs"/>
              </a:rPr>
              <a:t>Think of a situation where your emotional response would be anxiety/anxiousness. Share that situation and discuss what it is that you would be avoiding, and how that may result in your behavior appearing as uncaring to an outside observer. How could you remedy the situation?</a:t>
            </a:r>
          </a:p>
          <a:p>
            <a:endParaRPr lang="en-US" dirty="0">
              <a:latin typeface="Akzidenz-Grotesk Pro Regular" panose="02000503030000020003" pitchFamily="50" charset="0"/>
            </a:endParaRPr>
          </a:p>
        </p:txBody>
      </p:sp>
      <p:sp>
        <p:nvSpPr>
          <p:cNvPr id="4" name="Slide Number Placeholder 3"/>
          <p:cNvSpPr>
            <a:spLocks noGrp="1"/>
          </p:cNvSpPr>
          <p:nvPr>
            <p:ph type="sldNum" sz="quarter" idx="10"/>
          </p:nvPr>
        </p:nvSpPr>
        <p:spPr/>
        <p:txBody>
          <a:bodyPr/>
          <a:lstStyle/>
          <a:p>
            <a:fld id="{956143D1-C3D6-48B9-81AC-EBF62DFEB624}" type="slidenum">
              <a:rPr lang="en-US" smtClean="0"/>
              <a:t>11</a:t>
            </a:fld>
            <a:endParaRPr lang="en-US"/>
          </a:p>
        </p:txBody>
      </p:sp>
    </p:spTree>
    <p:extLst>
      <p:ext uri="{BB962C8B-B14F-4D97-AF65-F5344CB8AC3E}">
        <p14:creationId xmlns:p14="http://schemas.microsoft.com/office/powerpoint/2010/main" val="171834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latin typeface="Akzidenz-Grotesk Pro Regular" panose="02000503030000020003" pitchFamily="50" charset="0"/>
              </a:rPr>
              <a:t>Discussion question: </a:t>
            </a:r>
            <a:r>
              <a:rPr lang="en-US" sz="1200" b="0" i="0" u="none" strike="noStrike" kern="1200" dirty="0" smtClean="0">
                <a:solidFill>
                  <a:schemeClr val="tx1"/>
                </a:solidFill>
                <a:effectLst/>
                <a:latin typeface="Akzidenz-Grotesk Pro Regular" panose="02000503030000020003" pitchFamily="50" charset="0"/>
                <a:ea typeface="+mn-ea"/>
                <a:cs typeface="+mn-cs"/>
              </a:rPr>
              <a:t>How do you engage in self-empathy? How does this benefit you? </a:t>
            </a:r>
          </a:p>
          <a:p>
            <a:endParaRPr lang="en-US" sz="1200" b="0" i="0" u="none" strike="noStrike" kern="1200" dirty="0" smtClean="0">
              <a:solidFill>
                <a:schemeClr val="tx1"/>
              </a:solidFill>
              <a:effectLst/>
              <a:latin typeface="Akzidenz-Grotesk Pro Regular" panose="02000503030000020003"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Akzidenz-Grotesk Pro Regular" panose="02000503030000020003" pitchFamily="50" charset="0"/>
                <a:ea typeface="+mn-ea"/>
                <a:cs typeface="+mn-cs"/>
              </a:rPr>
              <a:t>Discussion question: </a:t>
            </a:r>
            <a:r>
              <a:rPr lang="en-US" sz="1200" b="0" i="0" u="none" strike="noStrike" kern="1200" dirty="0" smtClean="0">
                <a:solidFill>
                  <a:schemeClr val="tx1"/>
                </a:solidFill>
                <a:effectLst/>
                <a:latin typeface="Akzidenz-Grotesk Pro Regular" panose="02000503030000020003" pitchFamily="50" charset="0"/>
                <a:ea typeface="+mn-ea"/>
                <a:cs typeface="+mn-cs"/>
              </a:rPr>
              <a:t>Reflect on a situation where you did not engage in self-empathy. How did this affect your ability to empathize towards others? How could can work to improve your own self-empathy in this situation and/or in general?</a:t>
            </a:r>
          </a:p>
          <a:p>
            <a:endParaRPr lang="en-US" dirty="0" smtClean="0">
              <a:latin typeface="Akzidenz-Grotesk Pro Regular" panose="02000503030000020003" pitchFamily="50" charset="0"/>
            </a:endParaRPr>
          </a:p>
          <a:p>
            <a:r>
              <a:rPr lang="en-US" b="1" dirty="0" smtClean="0">
                <a:latin typeface="Akzidenz-Grotesk Pro Regular" panose="02000503030000020003" pitchFamily="50" charset="0"/>
              </a:rPr>
              <a:t>Activity</a:t>
            </a:r>
            <a:r>
              <a:rPr lang="en-US" dirty="0" smtClean="0">
                <a:latin typeface="Akzidenz-Grotesk Pro Regular" panose="02000503030000020003" pitchFamily="50" charset="0"/>
              </a:rPr>
              <a:t>: Koru Mindfulness</a:t>
            </a:r>
            <a:r>
              <a:rPr lang="en-US" baseline="0" dirty="0" smtClean="0">
                <a:latin typeface="Akzidenz-Grotesk Pro Regular" panose="02000503030000020003" pitchFamily="50" charset="0"/>
              </a:rPr>
              <a:t> Guided Meditations</a:t>
            </a:r>
          </a:p>
          <a:p>
            <a:r>
              <a:rPr lang="en-US" b="1" baseline="0" dirty="0" smtClean="0">
                <a:latin typeface="Akzidenz-Grotesk Pro Regular" panose="02000503030000020003" pitchFamily="50" charset="0"/>
              </a:rPr>
              <a:t>Activity: </a:t>
            </a:r>
            <a:r>
              <a:rPr lang="en-US" baseline="0" dirty="0" smtClean="0">
                <a:latin typeface="Akzidenz-Grotesk Pro Regular" panose="02000503030000020003" pitchFamily="50" charset="0"/>
              </a:rPr>
              <a:t>The Empathy Workout</a:t>
            </a:r>
            <a:endParaRPr lang="en-US" dirty="0">
              <a:latin typeface="Akzidenz-Grotesk Pro Regular" panose="02000503030000020003" pitchFamily="50" charset="0"/>
            </a:endParaRPr>
          </a:p>
        </p:txBody>
      </p:sp>
      <p:sp>
        <p:nvSpPr>
          <p:cNvPr id="4" name="Slide Number Placeholder 3"/>
          <p:cNvSpPr>
            <a:spLocks noGrp="1"/>
          </p:cNvSpPr>
          <p:nvPr>
            <p:ph type="sldNum" sz="quarter" idx="10"/>
          </p:nvPr>
        </p:nvSpPr>
        <p:spPr/>
        <p:txBody>
          <a:bodyPr/>
          <a:lstStyle/>
          <a:p>
            <a:fld id="{956143D1-C3D6-48B9-81AC-EBF62DFEB624}" type="slidenum">
              <a:rPr lang="en-US" smtClean="0"/>
              <a:t>13</a:t>
            </a:fld>
            <a:endParaRPr lang="en-US"/>
          </a:p>
        </p:txBody>
      </p:sp>
    </p:spTree>
    <p:extLst>
      <p:ext uri="{BB962C8B-B14F-4D97-AF65-F5344CB8AC3E}">
        <p14:creationId xmlns:p14="http://schemas.microsoft.com/office/powerpoint/2010/main" val="230617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243784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08951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2256505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7921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A642A6-AA1E-43A4-B971-AB0011541545}"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12968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74816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A642A6-AA1E-43A4-B971-AB0011541545}" type="datetimeFigureOut">
              <a:rPr lang="en-US" smtClean="0"/>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39766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A642A6-AA1E-43A4-B971-AB0011541545}" type="datetimeFigureOut">
              <a:rPr lang="en-US" smtClean="0"/>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65447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642A6-AA1E-43A4-B971-AB0011541545}" type="datetimeFigureOut">
              <a:rPr lang="en-US" smtClean="0"/>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88926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78640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642A6-AA1E-43A4-B971-AB0011541545}"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D6769-2481-4077-BF62-37365F87CDE6}" type="slidenum">
              <a:rPr lang="en-US" smtClean="0"/>
              <a:t>‹#›</a:t>
            </a:fld>
            <a:endParaRPr lang="en-US"/>
          </a:p>
        </p:txBody>
      </p:sp>
    </p:spTree>
    <p:extLst>
      <p:ext uri="{BB962C8B-B14F-4D97-AF65-F5344CB8AC3E}">
        <p14:creationId xmlns:p14="http://schemas.microsoft.com/office/powerpoint/2010/main" val="2437852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642A6-AA1E-43A4-B971-AB0011541545}" type="datetimeFigureOut">
              <a:rPr lang="en-US" smtClean="0"/>
              <a:t>10/16/2019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D6769-2481-4077-BF62-37365F87CDE6}" type="slidenum">
              <a:rPr lang="en-US" smtClean="0"/>
              <a:t>‹#›</a:t>
            </a:fld>
            <a:endParaRPr lang="en-US"/>
          </a:p>
        </p:txBody>
      </p:sp>
    </p:spTree>
    <p:extLst>
      <p:ext uri="{BB962C8B-B14F-4D97-AF65-F5344CB8AC3E}">
        <p14:creationId xmlns:p14="http://schemas.microsoft.com/office/powerpoint/2010/main" val="2003121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2"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99D1D0"/>
          </a:solidFill>
        </p:spPr>
        <p:txBody>
          <a:bodyPr wrap="square" lIns="0" tIns="0" rIns="0" bIns="0" rtlCol="0"/>
          <a:lstStyle/>
          <a:p>
            <a:endParaRPr sz="1688" dirty="0"/>
          </a:p>
        </p:txBody>
      </p:sp>
      <p:sp>
        <p:nvSpPr>
          <p:cNvPr id="3" name="object 3"/>
          <p:cNvSpPr/>
          <p:nvPr/>
        </p:nvSpPr>
        <p:spPr>
          <a:xfrm>
            <a:off x="826475" y="635601"/>
            <a:ext cx="692944" cy="289323"/>
          </a:xfrm>
          <a:custGeom>
            <a:avLst/>
            <a:gdLst/>
            <a:ahLst/>
            <a:cxnLst/>
            <a:rect l="l" t="t" r="r" b="b"/>
            <a:pathLst>
              <a:path w="739140" h="308609">
                <a:moveTo>
                  <a:pt x="0" y="308063"/>
                </a:moveTo>
                <a:lnTo>
                  <a:pt x="0" y="211931"/>
                </a:lnTo>
                <a:lnTo>
                  <a:pt x="369269" y="0"/>
                </a:lnTo>
                <a:lnTo>
                  <a:pt x="738538" y="211931"/>
                </a:lnTo>
                <a:lnTo>
                  <a:pt x="738538" y="308063"/>
                </a:lnTo>
                <a:lnTo>
                  <a:pt x="718531" y="308063"/>
                </a:lnTo>
                <a:lnTo>
                  <a:pt x="718531" y="223460"/>
                </a:lnTo>
                <a:lnTo>
                  <a:pt x="369269" y="23058"/>
                </a:lnTo>
                <a:lnTo>
                  <a:pt x="20006" y="223460"/>
                </a:lnTo>
                <a:lnTo>
                  <a:pt x="20006" y="308063"/>
                </a:lnTo>
                <a:lnTo>
                  <a:pt x="0" y="308063"/>
                </a:lnTo>
                <a:close/>
              </a:path>
            </a:pathLst>
          </a:custGeom>
          <a:solidFill>
            <a:srgbClr val="FBFBF4"/>
          </a:solidFill>
        </p:spPr>
        <p:txBody>
          <a:bodyPr wrap="square" lIns="0" tIns="0" rIns="0" bIns="0" rtlCol="0"/>
          <a:lstStyle/>
          <a:p>
            <a:endParaRPr sz="1688"/>
          </a:p>
        </p:txBody>
      </p:sp>
      <p:sp>
        <p:nvSpPr>
          <p:cNvPr id="4" name="object 4"/>
          <p:cNvSpPr/>
          <p:nvPr/>
        </p:nvSpPr>
        <p:spPr>
          <a:xfrm>
            <a:off x="835853" y="922822"/>
            <a:ext cx="0" cy="217289"/>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688"/>
          </a:p>
        </p:txBody>
      </p:sp>
      <p:sp>
        <p:nvSpPr>
          <p:cNvPr id="5" name="object 5"/>
          <p:cNvSpPr/>
          <p:nvPr/>
        </p:nvSpPr>
        <p:spPr>
          <a:xfrm>
            <a:off x="1509475" y="922822"/>
            <a:ext cx="0" cy="217289"/>
          </a:xfrm>
          <a:custGeom>
            <a:avLst/>
            <a:gdLst/>
            <a:ahLst/>
            <a:cxnLst/>
            <a:rect l="l" t="t" r="r" b="b"/>
            <a:pathLst>
              <a:path h="231775">
                <a:moveTo>
                  <a:pt x="0" y="0"/>
                </a:moveTo>
                <a:lnTo>
                  <a:pt x="0" y="231598"/>
                </a:lnTo>
              </a:path>
            </a:pathLst>
          </a:custGeom>
          <a:ln w="20006">
            <a:solidFill>
              <a:srgbClr val="FBFBF4"/>
            </a:solidFill>
          </a:ln>
        </p:spPr>
        <p:txBody>
          <a:bodyPr wrap="square" lIns="0" tIns="0" rIns="0" bIns="0" rtlCol="0"/>
          <a:lstStyle/>
          <a:p>
            <a:endParaRPr sz="1688"/>
          </a:p>
        </p:txBody>
      </p:sp>
      <p:sp>
        <p:nvSpPr>
          <p:cNvPr id="6" name="object 6"/>
          <p:cNvSpPr/>
          <p:nvPr/>
        </p:nvSpPr>
        <p:spPr>
          <a:xfrm>
            <a:off x="826475" y="1138354"/>
            <a:ext cx="692944" cy="289323"/>
          </a:xfrm>
          <a:custGeom>
            <a:avLst/>
            <a:gdLst/>
            <a:ahLst/>
            <a:cxnLst/>
            <a:rect l="l" t="t" r="r" b="b"/>
            <a:pathLst>
              <a:path w="739140" h="308609">
                <a:moveTo>
                  <a:pt x="0" y="96132"/>
                </a:moveTo>
                <a:lnTo>
                  <a:pt x="0" y="0"/>
                </a:lnTo>
                <a:lnTo>
                  <a:pt x="20006" y="0"/>
                </a:lnTo>
                <a:lnTo>
                  <a:pt x="20006" y="84602"/>
                </a:lnTo>
                <a:lnTo>
                  <a:pt x="369269" y="285005"/>
                </a:lnTo>
                <a:lnTo>
                  <a:pt x="718531" y="84602"/>
                </a:lnTo>
                <a:lnTo>
                  <a:pt x="718531" y="0"/>
                </a:lnTo>
                <a:lnTo>
                  <a:pt x="738538" y="0"/>
                </a:lnTo>
                <a:lnTo>
                  <a:pt x="738538" y="96132"/>
                </a:lnTo>
                <a:lnTo>
                  <a:pt x="369269" y="308063"/>
                </a:lnTo>
                <a:lnTo>
                  <a:pt x="0" y="96132"/>
                </a:lnTo>
                <a:close/>
              </a:path>
            </a:pathLst>
          </a:custGeom>
          <a:solidFill>
            <a:srgbClr val="FBFBF4"/>
          </a:solidFill>
        </p:spPr>
        <p:txBody>
          <a:bodyPr wrap="square" lIns="0" tIns="0" rIns="0" bIns="0" rtlCol="0"/>
          <a:lstStyle/>
          <a:p>
            <a:endParaRPr sz="1688"/>
          </a:p>
        </p:txBody>
      </p:sp>
      <p:sp>
        <p:nvSpPr>
          <p:cNvPr id="7" name="object 7"/>
          <p:cNvSpPr txBox="1"/>
          <p:nvPr/>
        </p:nvSpPr>
        <p:spPr>
          <a:xfrm>
            <a:off x="1036892" y="858547"/>
            <a:ext cx="233957" cy="389466"/>
          </a:xfrm>
          <a:prstGeom prst="rect">
            <a:avLst/>
          </a:prstGeom>
        </p:spPr>
        <p:txBody>
          <a:bodyPr vert="horz" wrap="square" lIns="0" tIns="0" rIns="0" bIns="0" rtlCol="0">
            <a:spAutoFit/>
          </a:bodyPr>
          <a:lstStyle/>
          <a:p>
            <a:pPr marL="11906"/>
            <a:r>
              <a:rPr sz="2531" spc="231" dirty="0">
                <a:solidFill>
                  <a:srgbClr val="FBFBF4"/>
                </a:solidFill>
                <a:latin typeface="Akzidenz-Grotesk Pro Regular" panose="02000503030000020003" pitchFamily="50" charset="0"/>
                <a:cs typeface="Tahoma"/>
              </a:rPr>
              <a:t>E</a:t>
            </a:r>
            <a:endParaRPr sz="2531" dirty="0">
              <a:latin typeface="Akzidenz-Grotesk Pro Regular" panose="02000503030000020003" pitchFamily="50" charset="0"/>
              <a:cs typeface="Tahoma"/>
            </a:endParaRPr>
          </a:p>
        </p:txBody>
      </p:sp>
      <p:sp>
        <p:nvSpPr>
          <p:cNvPr id="8" name="object 8"/>
          <p:cNvSpPr txBox="1"/>
          <p:nvPr/>
        </p:nvSpPr>
        <p:spPr>
          <a:xfrm>
            <a:off x="1720459" y="766047"/>
            <a:ext cx="3014663" cy="593496"/>
          </a:xfrm>
          <a:prstGeom prst="rect">
            <a:avLst/>
          </a:prstGeom>
        </p:spPr>
        <p:txBody>
          <a:bodyPr vert="horz" wrap="square" lIns="0" tIns="0" rIns="0" bIns="0" rtlCol="0">
            <a:spAutoFit/>
          </a:bodyPr>
          <a:lstStyle/>
          <a:p>
            <a:pPr marL="11906"/>
            <a:r>
              <a:rPr sz="1595" spc="383" dirty="0">
                <a:solidFill>
                  <a:srgbClr val="FBFBF4"/>
                </a:solidFill>
                <a:latin typeface="Akzidenz-Grotesk Pro Light"/>
                <a:cs typeface="Akzidenz-Grotesk Pro Light"/>
              </a:rPr>
              <a:t>U</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83" dirty="0">
                <a:solidFill>
                  <a:srgbClr val="FBFBF4"/>
                </a:solidFill>
                <a:latin typeface="Akzidenz-Grotesk Pro Light"/>
                <a:cs typeface="Akzidenz-Grotesk Pro Light"/>
              </a:rPr>
              <a:t>D</a:t>
            </a:r>
            <a:r>
              <a:rPr sz="1595" spc="71" dirty="0">
                <a:solidFill>
                  <a:srgbClr val="FBFBF4"/>
                </a:solidFill>
                <a:latin typeface="Akzidenz-Grotesk Pro Light"/>
                <a:cs typeface="Akzidenz-Grotesk Pro Light"/>
              </a:rPr>
              <a:t> </a:t>
            </a:r>
            <a:r>
              <a:rPr sz="1595" spc="339" dirty="0">
                <a:solidFill>
                  <a:srgbClr val="FBFBF4"/>
                </a:solidFill>
                <a:latin typeface="Akzidenz-Grotesk Pro Light"/>
                <a:cs typeface="Akzidenz-Grotesk Pro Light"/>
              </a:rPr>
              <a:t>E</a:t>
            </a:r>
            <a:r>
              <a:rPr sz="1595" spc="71"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R</a:t>
            </a:r>
            <a:r>
              <a:rPr sz="1595" spc="71" dirty="0">
                <a:solidFill>
                  <a:srgbClr val="FBFBF4"/>
                </a:solidFill>
                <a:latin typeface="Akzidenz-Grotesk Pro Light"/>
                <a:cs typeface="Akzidenz-Grotesk Pro Light"/>
              </a:rPr>
              <a:t> </a:t>
            </a:r>
            <a:r>
              <a:rPr sz="1595" spc="339" dirty="0">
                <a:solidFill>
                  <a:srgbClr val="FBFBF4"/>
                </a:solidFill>
                <a:latin typeface="Akzidenz-Grotesk Pro Light"/>
                <a:cs typeface="Akzidenz-Grotesk Pro Light"/>
              </a:rPr>
              <a:t>S</a:t>
            </a:r>
            <a:r>
              <a:rPr sz="1595" spc="71" dirty="0">
                <a:solidFill>
                  <a:srgbClr val="FBFBF4"/>
                </a:solidFill>
                <a:latin typeface="Akzidenz-Grotesk Pro Light"/>
                <a:cs typeface="Akzidenz-Grotesk Pro Light"/>
              </a:rPr>
              <a:t> </a:t>
            </a:r>
            <a:r>
              <a:rPr sz="1595" spc="305" dirty="0">
                <a:solidFill>
                  <a:srgbClr val="FBFBF4"/>
                </a:solidFill>
                <a:latin typeface="Akzidenz-Grotesk Pro Light"/>
                <a:cs typeface="Akzidenz-Grotesk Pro Light"/>
              </a:rPr>
              <a:t>T</a:t>
            </a:r>
            <a:r>
              <a:rPr sz="1595" spc="71"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A</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83" dirty="0">
                <a:solidFill>
                  <a:srgbClr val="FBFBF4"/>
                </a:solidFill>
                <a:latin typeface="Akzidenz-Grotesk Pro Light"/>
                <a:cs typeface="Akzidenz-Grotesk Pro Light"/>
              </a:rPr>
              <a:t>D</a:t>
            </a:r>
            <a:r>
              <a:rPr sz="1595" spc="71" dirty="0">
                <a:solidFill>
                  <a:srgbClr val="FBFBF4"/>
                </a:solidFill>
                <a:latin typeface="Akzidenz-Grotesk Pro Light"/>
                <a:cs typeface="Akzidenz-Grotesk Pro Light"/>
              </a:rPr>
              <a:t> </a:t>
            </a:r>
            <a:r>
              <a:rPr sz="1595" spc="127" dirty="0">
                <a:solidFill>
                  <a:srgbClr val="FBFBF4"/>
                </a:solidFill>
                <a:latin typeface="Akzidenz-Grotesk Pro Light"/>
                <a:cs typeface="Akzidenz-Grotesk Pro Light"/>
              </a:rPr>
              <a:t>I</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N</a:t>
            </a:r>
            <a:r>
              <a:rPr sz="1595" spc="71" dirty="0">
                <a:solidFill>
                  <a:srgbClr val="FBFBF4"/>
                </a:solidFill>
                <a:latin typeface="Akzidenz-Grotesk Pro Light"/>
                <a:cs typeface="Akzidenz-Grotesk Pro Light"/>
              </a:rPr>
              <a:t> </a:t>
            </a:r>
            <a:r>
              <a:rPr sz="1595" spc="395" dirty="0">
                <a:solidFill>
                  <a:srgbClr val="FBFBF4"/>
                </a:solidFill>
                <a:latin typeface="Akzidenz-Grotesk Pro Light"/>
                <a:cs typeface="Akzidenz-Grotesk Pro Light"/>
              </a:rPr>
              <a:t>G</a:t>
            </a:r>
            <a:endParaRPr sz="1595" dirty="0">
              <a:latin typeface="Akzidenz-Grotesk Pro Light"/>
              <a:cs typeface="Akzidenz-Grotesk Pro Light"/>
            </a:endParaRPr>
          </a:p>
          <a:p>
            <a:pPr marL="11906">
              <a:spcBef>
                <a:spcPts val="759"/>
              </a:spcBef>
            </a:pPr>
            <a:r>
              <a:rPr sz="1595" spc="339" dirty="0">
                <a:solidFill>
                  <a:srgbClr val="FBFBF4"/>
                </a:solidFill>
                <a:latin typeface="Akzidenz-Grotesk Pro Light"/>
                <a:cs typeface="Akzidenz-Grotesk Pro Light"/>
              </a:rPr>
              <a:t>E</a:t>
            </a:r>
            <a:r>
              <a:rPr sz="1595" spc="67" dirty="0">
                <a:solidFill>
                  <a:srgbClr val="FBFBF4"/>
                </a:solidFill>
                <a:latin typeface="Akzidenz-Grotesk Pro Light"/>
                <a:cs typeface="Akzidenz-Grotesk Pro Light"/>
              </a:rPr>
              <a:t> </a:t>
            </a:r>
            <a:r>
              <a:rPr sz="1595" spc="441" dirty="0">
                <a:solidFill>
                  <a:srgbClr val="FBFBF4"/>
                </a:solidFill>
                <a:latin typeface="Akzidenz-Grotesk Pro Light"/>
                <a:cs typeface="Akzidenz-Grotesk Pro Light"/>
              </a:rPr>
              <a:t>M</a:t>
            </a:r>
            <a:r>
              <a:rPr sz="1595" spc="67" dirty="0">
                <a:solidFill>
                  <a:srgbClr val="FBFBF4"/>
                </a:solidFill>
                <a:latin typeface="Akzidenz-Grotesk Pro Light"/>
                <a:cs typeface="Akzidenz-Grotesk Pro Light"/>
              </a:rPr>
              <a:t> </a:t>
            </a:r>
            <a:r>
              <a:rPr sz="1595" spc="347" dirty="0">
                <a:solidFill>
                  <a:srgbClr val="FBFBF4"/>
                </a:solidFill>
                <a:latin typeface="Akzidenz-Grotesk Pro Light"/>
                <a:cs typeface="Akzidenz-Grotesk Pro Light"/>
              </a:rPr>
              <a:t>P</a:t>
            </a:r>
            <a:r>
              <a:rPr sz="1595" spc="67" dirty="0">
                <a:solidFill>
                  <a:srgbClr val="FBFBF4"/>
                </a:solidFill>
                <a:latin typeface="Akzidenz-Grotesk Pro Light"/>
                <a:cs typeface="Akzidenz-Grotesk Pro Light"/>
              </a:rPr>
              <a:t> </a:t>
            </a:r>
            <a:r>
              <a:rPr sz="1595" spc="361" dirty="0">
                <a:solidFill>
                  <a:srgbClr val="FBFBF4"/>
                </a:solidFill>
                <a:latin typeface="Akzidenz-Grotesk Pro Light"/>
                <a:cs typeface="Akzidenz-Grotesk Pro Light"/>
              </a:rPr>
              <a:t>A</a:t>
            </a:r>
            <a:r>
              <a:rPr sz="1595" spc="67" dirty="0">
                <a:solidFill>
                  <a:srgbClr val="FBFBF4"/>
                </a:solidFill>
                <a:latin typeface="Akzidenz-Grotesk Pro Light"/>
                <a:cs typeface="Akzidenz-Grotesk Pro Light"/>
              </a:rPr>
              <a:t> </a:t>
            </a:r>
            <a:r>
              <a:rPr sz="1595" spc="305" dirty="0">
                <a:solidFill>
                  <a:srgbClr val="FBFBF4"/>
                </a:solidFill>
                <a:latin typeface="Akzidenz-Grotesk Pro Light"/>
                <a:cs typeface="Akzidenz-Grotesk Pro Light"/>
              </a:rPr>
              <a:t>T</a:t>
            </a:r>
            <a:r>
              <a:rPr sz="1595" spc="67" dirty="0">
                <a:solidFill>
                  <a:srgbClr val="FBFBF4"/>
                </a:solidFill>
                <a:latin typeface="Akzidenz-Grotesk Pro Light"/>
                <a:cs typeface="Akzidenz-Grotesk Pro Light"/>
              </a:rPr>
              <a:t> </a:t>
            </a:r>
            <a:r>
              <a:rPr sz="1595" spc="407" dirty="0">
                <a:solidFill>
                  <a:srgbClr val="FBFBF4"/>
                </a:solidFill>
                <a:latin typeface="Akzidenz-Grotesk Pro Light"/>
                <a:cs typeface="Akzidenz-Grotesk Pro Light"/>
              </a:rPr>
              <a:t>H</a:t>
            </a:r>
            <a:r>
              <a:rPr sz="1595" spc="67" dirty="0">
                <a:solidFill>
                  <a:srgbClr val="FBFBF4"/>
                </a:solidFill>
                <a:latin typeface="Akzidenz-Grotesk Pro Light"/>
                <a:cs typeface="Akzidenz-Grotesk Pro Light"/>
              </a:rPr>
              <a:t> </a:t>
            </a:r>
            <a:r>
              <a:rPr sz="1595" spc="347" dirty="0">
                <a:solidFill>
                  <a:srgbClr val="FBFBF4"/>
                </a:solidFill>
                <a:latin typeface="Akzidenz-Grotesk Pro Light"/>
                <a:cs typeface="Akzidenz-Grotesk Pro Light"/>
              </a:rPr>
              <a:t>Y</a:t>
            </a:r>
            <a:endParaRPr sz="1595" dirty="0">
              <a:latin typeface="Akzidenz-Grotesk Pro Light"/>
              <a:cs typeface="Akzidenz-Grotesk Pro Light"/>
            </a:endParaRPr>
          </a:p>
        </p:txBody>
      </p:sp>
      <p:sp>
        <p:nvSpPr>
          <p:cNvPr id="9" name="object 9"/>
          <p:cNvSpPr txBox="1"/>
          <p:nvPr/>
        </p:nvSpPr>
        <p:spPr>
          <a:xfrm>
            <a:off x="773909" y="2221354"/>
            <a:ext cx="6655595" cy="1125373"/>
          </a:xfrm>
          <a:prstGeom prst="rect">
            <a:avLst/>
          </a:prstGeom>
        </p:spPr>
        <p:txBody>
          <a:bodyPr vert="horz" wrap="square" lIns="0" tIns="0" rIns="0" bIns="0" rtlCol="0">
            <a:spAutoFit/>
          </a:bodyPr>
          <a:lstStyle/>
          <a:p>
            <a:pPr marL="11906"/>
            <a:r>
              <a:rPr lang="en-US" sz="7313" spc="389" dirty="0">
                <a:solidFill>
                  <a:srgbClr val="FBFBF4"/>
                </a:solidFill>
                <a:latin typeface="Akzidenz-Grotesk Pro Super" panose="02000503050000020004" pitchFamily="50" charset="0"/>
                <a:cs typeface="Arial"/>
              </a:rPr>
              <a:t>MODULE 2.3</a:t>
            </a:r>
            <a:endParaRPr sz="7313" dirty="0">
              <a:latin typeface="Akzidenz-Grotesk Pro Super" panose="02000503050000020004" pitchFamily="50" charset="0"/>
              <a:cs typeface="Arial"/>
            </a:endParaRPr>
          </a:p>
        </p:txBody>
      </p:sp>
      <p:sp>
        <p:nvSpPr>
          <p:cNvPr id="11" name="Rectangle 10"/>
          <p:cNvSpPr/>
          <p:nvPr/>
        </p:nvSpPr>
        <p:spPr>
          <a:xfrm>
            <a:off x="826482" y="4140338"/>
            <a:ext cx="4226719" cy="1071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12" name="TextBox 11"/>
          <p:cNvSpPr txBox="1"/>
          <p:nvPr/>
        </p:nvSpPr>
        <p:spPr>
          <a:xfrm>
            <a:off x="1036890" y="4384500"/>
            <a:ext cx="3616627" cy="583237"/>
          </a:xfrm>
          <a:prstGeom prst="rect">
            <a:avLst/>
          </a:prstGeom>
          <a:noFill/>
        </p:spPr>
        <p:txBody>
          <a:bodyPr wrap="square" rtlCol="0">
            <a:spAutoFit/>
          </a:bodyPr>
          <a:lstStyle/>
          <a:p>
            <a:pPr marL="11906"/>
            <a:r>
              <a:rPr lang="en-US" sz="1595" spc="383" dirty="0">
                <a:solidFill>
                  <a:srgbClr val="FBFBF4"/>
                </a:solidFill>
                <a:latin typeface="Akzidenz-Grotesk Pro Light"/>
                <a:cs typeface="Akzidenz-Grotesk Pro Light"/>
              </a:rPr>
              <a:t>Psychological Aspects of Empathy</a:t>
            </a:r>
          </a:p>
        </p:txBody>
      </p:sp>
    </p:spTree>
    <p:extLst>
      <p:ext uri="{BB962C8B-B14F-4D97-AF65-F5344CB8AC3E}">
        <p14:creationId xmlns:p14="http://schemas.microsoft.com/office/powerpoint/2010/main" val="4231012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476" r="9993"/>
          <a:stretch/>
        </p:blipFill>
        <p:spPr>
          <a:xfrm>
            <a:off x="-16330" y="-1"/>
            <a:ext cx="9192987" cy="6858000"/>
          </a:xfrm>
          <a:prstGeom prst="rect">
            <a:avLst/>
          </a:prstGeom>
        </p:spPr>
      </p:pic>
      <p:sp>
        <p:nvSpPr>
          <p:cNvPr id="6" name="Rectangle 5"/>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9794" y="2766218"/>
            <a:ext cx="7886700" cy="1325563"/>
          </a:xfrm>
          <a:effectLst>
            <a:outerShdw blurRad="50800" dist="38100" dir="2700000" algn="tl" rotWithShape="0">
              <a:prstClr val="black">
                <a:alpha val="40000"/>
              </a:prstClr>
            </a:outerShdw>
          </a:effectLst>
        </p:spPr>
        <p:txBody>
          <a:bodyPr>
            <a:normAutofit fontScale="90000"/>
          </a:bodyPr>
          <a:lstStyle/>
          <a:p>
            <a:r>
              <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Emotional Responses </a:t>
            </a:r>
            <a: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
            </a:r>
            <a:b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br>
            <a: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and Empathy</a:t>
            </a:r>
            <a:endPar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1054606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6" name="Rectangle 5"/>
          <p:cNvSpPr/>
          <p:nvPr/>
        </p:nvSpPr>
        <p:spPr>
          <a:xfrm>
            <a:off x="5372100" y="1809767"/>
            <a:ext cx="3771900" cy="3683060"/>
          </a:xfrm>
          <a:prstGeom prst="rect">
            <a:avLst/>
          </a:prstGeom>
        </p:spPr>
        <p:txBody>
          <a:bodyPr wrap="square">
            <a:spAutoFit/>
          </a:bodyPr>
          <a:lstStyle/>
          <a:p>
            <a:pPr>
              <a:lnSpc>
                <a:spcPts val="2000"/>
              </a:lnSpc>
            </a:pPr>
            <a:r>
              <a:rPr lang="en-US" sz="2000" dirty="0">
                <a:solidFill>
                  <a:srgbClr val="3A3F54"/>
                </a:solidFill>
                <a:latin typeface="Akzidenz-Grotesk Pro Regular" panose="02000503030000020003" pitchFamily="50" charset="0"/>
              </a:rPr>
              <a:t>An individual may be unable to respond </a:t>
            </a:r>
            <a:r>
              <a:rPr lang="en-US" sz="2000" dirty="0" err="1">
                <a:solidFill>
                  <a:srgbClr val="3A3F54"/>
                </a:solidFill>
                <a:latin typeface="Akzidenz-Grotesk Pro Regular" panose="02000503030000020003" pitchFamily="50" charset="0"/>
              </a:rPr>
              <a:t>prosocially</a:t>
            </a:r>
            <a:r>
              <a:rPr lang="en-US" sz="2000" dirty="0">
                <a:solidFill>
                  <a:srgbClr val="3A3F54"/>
                </a:solidFill>
                <a:latin typeface="Akzidenz-Grotesk Pro Regular" panose="02000503030000020003" pitchFamily="50" charset="0"/>
              </a:rPr>
              <a:t> and empathically if they, themselves are experiencing an emotional response to the situation</a:t>
            </a:r>
            <a:r>
              <a:rPr lang="en-US" sz="2000" dirty="0" smtClean="0">
                <a:solidFill>
                  <a:srgbClr val="3A3F54"/>
                </a:solidFill>
                <a:latin typeface="Akzidenz-Grotesk Pro Regular" panose="02000503030000020003" pitchFamily="50" charset="0"/>
              </a:rPr>
              <a:t>.</a:t>
            </a:r>
          </a:p>
          <a:p>
            <a:pPr>
              <a:lnSpc>
                <a:spcPts val="2000"/>
              </a:lnSpc>
            </a:pPr>
            <a:endParaRPr lang="en-US" sz="2000" dirty="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When individuals are overwhelmed by their own anxiety, they may employ avoidance to lessen their own anxiety, which can lead to impressions that they are rude or inconsiderate. </a:t>
            </a:r>
          </a:p>
        </p:txBody>
      </p:sp>
      <p:grpSp>
        <p:nvGrpSpPr>
          <p:cNvPr id="7" name="Group 6"/>
          <p:cNvGrpSpPr/>
          <p:nvPr/>
        </p:nvGrpSpPr>
        <p:grpSpPr>
          <a:xfrm>
            <a:off x="4693602" y="2298701"/>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4703077" y="4361544"/>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95354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761" r="5714"/>
          <a:stretch/>
        </p:blipFill>
        <p:spPr>
          <a:xfrm>
            <a:off x="-32657" y="0"/>
            <a:ext cx="9209314" cy="6858000"/>
          </a:xfrm>
          <a:prstGeom prst="rect">
            <a:avLst/>
          </a:prstGeom>
        </p:spPr>
      </p:pic>
      <p:sp>
        <p:nvSpPr>
          <p:cNvPr id="7" name="Rectangle 6"/>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9794" y="2766218"/>
            <a:ext cx="7886700" cy="1325563"/>
          </a:xfrm>
          <a:effectLst>
            <a:outerShdw blurRad="50800" dist="38100" dir="2700000" algn="tl" rotWithShape="0">
              <a:prstClr val="black">
                <a:alpha val="40000"/>
              </a:prstClr>
            </a:outerShdw>
          </a:effectLst>
        </p:spPr>
        <p:txBody>
          <a:bodyPr>
            <a:normAutofit/>
          </a:bodyPr>
          <a:lstStyle/>
          <a:p>
            <a: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Self-Empathy</a:t>
            </a:r>
            <a:endPar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753892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72" r="8378"/>
          <a:stretch/>
        </p:blipFill>
        <p:spPr>
          <a:xfrm>
            <a:off x="4392386" y="0"/>
            <a:ext cx="4751614" cy="6858000"/>
          </a:xfrm>
          <a:prstGeom prst="rect">
            <a:avLst/>
          </a:prstGeom>
        </p:spPr>
      </p:pic>
      <p:sp>
        <p:nvSpPr>
          <p:cNvPr id="6" name="Rectangle 5"/>
          <p:cNvSpPr/>
          <p:nvPr/>
        </p:nvSpPr>
        <p:spPr>
          <a:xfrm>
            <a:off x="979714" y="1646481"/>
            <a:ext cx="3412672" cy="4452501"/>
          </a:xfrm>
          <a:prstGeom prst="rect">
            <a:avLst/>
          </a:prstGeom>
        </p:spPr>
        <p:txBody>
          <a:bodyPr wrap="square">
            <a:spAutoFit/>
          </a:bodyPr>
          <a:lstStyle/>
          <a:p>
            <a:pPr>
              <a:lnSpc>
                <a:spcPts val="2000"/>
              </a:lnSpc>
            </a:pPr>
            <a:r>
              <a:rPr lang="en-US" sz="2000" dirty="0">
                <a:solidFill>
                  <a:srgbClr val="3A3F54"/>
                </a:solidFill>
                <a:latin typeface="Akzidenz-Grotesk Pro Regular" panose="02000503030000020003" pitchFamily="50" charset="0"/>
              </a:rPr>
              <a:t>Self-empathy requires that demonstrate empathy towards ourselves, just as we might for others</a:t>
            </a:r>
            <a:r>
              <a:rPr lang="en-US" sz="2000" dirty="0" smtClean="0">
                <a:solidFill>
                  <a:srgbClr val="3A3F54"/>
                </a:solidFill>
                <a:latin typeface="Akzidenz-Grotesk Pro Regular" panose="02000503030000020003" pitchFamily="50" charset="0"/>
              </a:rPr>
              <a:t>.</a:t>
            </a:r>
          </a:p>
          <a:p>
            <a:pPr>
              <a:lnSpc>
                <a:spcPts val="2000"/>
              </a:lnSpc>
            </a:pPr>
            <a:endParaRPr lang="en-US" sz="2000" dirty="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We must be self-aware including recognizing our own feelings</a:t>
            </a:r>
            <a:r>
              <a:rPr lang="en-US" sz="2000" dirty="0" smtClean="0">
                <a:solidFill>
                  <a:srgbClr val="3A3F54"/>
                </a:solidFill>
                <a:latin typeface="Akzidenz-Grotesk Pro Regular" panose="02000503030000020003" pitchFamily="50" charset="0"/>
              </a:rPr>
              <a:t>.</a:t>
            </a:r>
          </a:p>
          <a:p>
            <a:pPr>
              <a:lnSpc>
                <a:spcPts val="2000"/>
              </a:lnSpc>
            </a:pPr>
            <a:endParaRPr lang="en-US" sz="2000" dirty="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Self-empathy is important for our own well-being, as well as improving our ability to demonstrate empathy towards others. </a:t>
            </a:r>
          </a:p>
          <a:p>
            <a:pPr>
              <a:lnSpc>
                <a:spcPts val="2000"/>
              </a:lnSpc>
            </a:pPr>
            <a:endParaRPr lang="en-US" sz="2000" dirty="0">
              <a:solidFill>
                <a:srgbClr val="3A3F54"/>
              </a:solidFill>
              <a:latin typeface="Akzidenz-Grotesk Pro Regular" panose="02000503030000020003" pitchFamily="50" charset="0"/>
            </a:endParaRPr>
          </a:p>
        </p:txBody>
      </p:sp>
      <p:grpSp>
        <p:nvGrpSpPr>
          <p:cNvPr id="7" name="Group 6"/>
          <p:cNvGrpSpPr/>
          <p:nvPr/>
        </p:nvGrpSpPr>
        <p:grpSpPr>
          <a:xfrm>
            <a:off x="226876" y="2004787"/>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264866" y="3429719"/>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1" name="Group 50"/>
          <p:cNvGrpSpPr/>
          <p:nvPr/>
        </p:nvGrpSpPr>
        <p:grpSpPr>
          <a:xfrm>
            <a:off x="223541" y="4859716"/>
            <a:ext cx="556895" cy="325120"/>
            <a:chOff x="256751" y="2580618"/>
            <a:chExt cx="556895" cy="325120"/>
          </a:xfrm>
        </p:grpSpPr>
        <p:sp>
          <p:nvSpPr>
            <p:cNvPr id="52"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3"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4"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5"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6"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7"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8"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9"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2"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3"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4"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5"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66"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67"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68"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69"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0"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1"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2"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230261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1008"/>
          <a:stretch/>
        </p:blipFill>
        <p:spPr>
          <a:xfrm>
            <a:off x="0" y="0"/>
            <a:ext cx="9154633" cy="6858000"/>
          </a:xfrm>
          <a:prstGeom prst="rect">
            <a:avLst/>
          </a:prstGeom>
        </p:spPr>
      </p:pic>
      <p:sp>
        <p:nvSpPr>
          <p:cNvPr id="6" name="Rectangle 5"/>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2324" y="2766218"/>
            <a:ext cx="7886700" cy="1325563"/>
          </a:xfrm>
          <a:effectLst>
            <a:outerShdw blurRad="50800" dist="38100" dir="2700000" algn="tl" rotWithShape="0">
              <a:prstClr val="black">
                <a:alpha val="40000"/>
              </a:prstClr>
            </a:outerShdw>
          </a:effectLst>
        </p:spPr>
        <p:txBody>
          <a:bodyPr>
            <a:normAutofit/>
          </a:bodyPr>
          <a:lstStyle/>
          <a:p>
            <a:pPr>
              <a:lnSpc>
                <a:spcPts val="5000"/>
              </a:lnSpc>
            </a:pPr>
            <a:r>
              <a:rPr lang="en-US" sz="5400" kern="200" spc="-300" dirty="0">
                <a:solidFill>
                  <a:schemeClr val="bg1"/>
                </a:solidFill>
                <a:latin typeface="Akzidenz-Grotesk Pro Bold" panose="02000803050000020004" pitchFamily="50" charset="0"/>
                <a:ea typeface="+mn-ea"/>
                <a:cs typeface="+mn-cs"/>
              </a:rPr>
              <a:t>Empathetic </a:t>
            </a:r>
            <a:r>
              <a:rPr lang="en-US" sz="5400" kern="200" spc="-300" dirty="0" smtClean="0">
                <a:solidFill>
                  <a:schemeClr val="bg1"/>
                </a:solidFill>
                <a:latin typeface="Akzidenz-Grotesk Pro Bold" panose="02000803050000020004" pitchFamily="50" charset="0"/>
                <a:ea typeface="+mn-ea"/>
                <a:cs typeface="+mn-cs"/>
              </a:rPr>
              <a:t>Distress</a:t>
            </a:r>
            <a:endParaRPr lang="en-US" sz="5400" kern="200" spc="-300" dirty="0">
              <a:solidFill>
                <a:schemeClr val="bg1"/>
              </a:solidFill>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2128736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376" r="31118"/>
          <a:stretch/>
        </p:blipFill>
        <p:spPr>
          <a:xfrm>
            <a:off x="0" y="0"/>
            <a:ext cx="4795284" cy="6858000"/>
          </a:xfrm>
          <a:prstGeom prst="rect">
            <a:avLst/>
          </a:prstGeom>
        </p:spPr>
      </p:pic>
      <p:sp>
        <p:nvSpPr>
          <p:cNvPr id="6" name="Rectangle 5"/>
          <p:cNvSpPr/>
          <p:nvPr/>
        </p:nvSpPr>
        <p:spPr>
          <a:xfrm>
            <a:off x="5616211" y="1328264"/>
            <a:ext cx="3421461" cy="3945119"/>
          </a:xfrm>
          <a:prstGeom prst="rect">
            <a:avLst/>
          </a:prstGeom>
        </p:spPr>
        <p:txBody>
          <a:bodyPr wrap="square">
            <a:spAutoFit/>
          </a:bodyPr>
          <a:lstStyle/>
          <a:p>
            <a:pPr>
              <a:lnSpc>
                <a:spcPts val="2000"/>
              </a:lnSpc>
            </a:pPr>
            <a:r>
              <a:rPr lang="en-US" sz="2000" dirty="0">
                <a:solidFill>
                  <a:srgbClr val="3A3F54"/>
                </a:solidFill>
                <a:latin typeface="Akzidenz-Grotesk Pro Regular" panose="02000503030000020003" pitchFamily="50" charset="0"/>
              </a:rPr>
              <a:t>Occurs when an individual may be overwhelmed by and unable to cope with the </a:t>
            </a:r>
            <a:r>
              <a:rPr lang="en-US" sz="2000" dirty="0" smtClean="0">
                <a:solidFill>
                  <a:srgbClr val="3A3F54"/>
                </a:solidFill>
                <a:latin typeface="Akzidenz-Grotesk Pro Regular" panose="02000503030000020003" pitchFamily="50" charset="0"/>
              </a:rPr>
              <a:t>situation.</a:t>
            </a:r>
            <a:endParaRPr lang="en-US" sz="2000" dirty="0" smtClean="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Not other </a:t>
            </a:r>
            <a:r>
              <a:rPr lang="en-US" sz="2000" dirty="0" smtClean="0">
                <a:solidFill>
                  <a:srgbClr val="3A3F54"/>
                </a:solidFill>
                <a:latin typeface="Akzidenz-Grotesk Pro Regular" panose="02000503030000020003" pitchFamily="50" charset="0"/>
              </a:rPr>
              <a:t>oriented.</a:t>
            </a:r>
            <a:endParaRPr lang="en-US" sz="2000" dirty="0" smtClean="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When it occurs an individual will likely concert his/her effort towards minimizing the effect of negative emotions on </a:t>
            </a:r>
            <a:r>
              <a:rPr lang="en-US" sz="2000" dirty="0" smtClean="0">
                <a:solidFill>
                  <a:srgbClr val="3A3F54"/>
                </a:solidFill>
                <a:latin typeface="Akzidenz-Grotesk Pro Regular" panose="02000503030000020003" pitchFamily="50" charset="0"/>
              </a:rPr>
              <a:t>themselves.</a:t>
            </a:r>
            <a:endParaRPr lang="en-US" sz="2000" dirty="0" smtClean="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Can lead to empathic distress fatigue or empathy fatigue.</a:t>
            </a:r>
          </a:p>
        </p:txBody>
      </p:sp>
      <p:grpSp>
        <p:nvGrpSpPr>
          <p:cNvPr id="7" name="Group 6"/>
          <p:cNvGrpSpPr/>
          <p:nvPr/>
        </p:nvGrpSpPr>
        <p:grpSpPr>
          <a:xfrm>
            <a:off x="4937017" y="1728341"/>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4929652" y="3608684"/>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51" name="Group 50"/>
          <p:cNvGrpSpPr/>
          <p:nvPr/>
        </p:nvGrpSpPr>
        <p:grpSpPr>
          <a:xfrm>
            <a:off x="4925454" y="2606977"/>
            <a:ext cx="556895" cy="325120"/>
            <a:chOff x="256751" y="2580618"/>
            <a:chExt cx="556895" cy="325120"/>
          </a:xfrm>
        </p:grpSpPr>
        <p:sp>
          <p:nvSpPr>
            <p:cNvPr id="52"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53"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54"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55"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6"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7"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8"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59"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0"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61"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62"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63"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64"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65"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66"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67"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68"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69"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70"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71"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72"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73" name="Group 72"/>
          <p:cNvGrpSpPr/>
          <p:nvPr/>
        </p:nvGrpSpPr>
        <p:grpSpPr>
          <a:xfrm>
            <a:off x="4937017" y="4714672"/>
            <a:ext cx="556895" cy="325120"/>
            <a:chOff x="256751" y="2580618"/>
            <a:chExt cx="556895" cy="325120"/>
          </a:xfrm>
        </p:grpSpPr>
        <p:sp>
          <p:nvSpPr>
            <p:cNvPr id="74"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75"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76"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77"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78"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79"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0"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1"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2"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83"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84"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85"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86"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87"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88"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89"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90"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91"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92"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93"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94"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3056265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418" r="15408"/>
          <a:stretch/>
        </p:blipFill>
        <p:spPr>
          <a:xfrm>
            <a:off x="-21266" y="-1"/>
            <a:ext cx="9165266" cy="6858000"/>
          </a:xfrm>
          <a:prstGeom prst="rect">
            <a:avLst/>
          </a:prstGeom>
        </p:spPr>
      </p:pic>
      <p:sp>
        <p:nvSpPr>
          <p:cNvPr id="7" name="Rectangle 6"/>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2324" y="2766218"/>
            <a:ext cx="7886700" cy="1325563"/>
          </a:xfrm>
          <a:effectLst>
            <a:outerShdw blurRad="50800" dist="38100" dir="2700000" algn="tl" rotWithShape="0">
              <a:prstClr val="black">
                <a:alpha val="40000"/>
              </a:prstClr>
            </a:outerShdw>
          </a:effectLst>
        </p:spPr>
        <p:txBody>
          <a:bodyPr>
            <a:normAutofit/>
          </a:bodyPr>
          <a:lstStyle/>
          <a:p>
            <a:pPr>
              <a:lnSpc>
                <a:spcPts val="5000"/>
              </a:lnSpc>
            </a:pPr>
            <a:r>
              <a:rPr lang="en-US" sz="5400" kern="200" spc="-300" dirty="0">
                <a:solidFill>
                  <a:schemeClr val="bg1"/>
                </a:solidFill>
                <a:latin typeface="Akzidenz-Grotesk Pro Bold" panose="02000803050000020004" pitchFamily="50" charset="0"/>
                <a:ea typeface="+mn-ea"/>
                <a:cs typeface="+mn-cs"/>
              </a:rPr>
              <a:t>Empathy </a:t>
            </a:r>
            <a:r>
              <a:rPr lang="en-US" sz="5400" kern="200" spc="-300" dirty="0" smtClean="0">
                <a:solidFill>
                  <a:schemeClr val="bg1"/>
                </a:solidFill>
                <a:latin typeface="Akzidenz-Grotesk Pro Bold" panose="02000803050000020004" pitchFamily="50" charset="0"/>
                <a:ea typeface="+mn-ea"/>
                <a:cs typeface="+mn-cs"/>
              </a:rPr>
              <a:t>Fatigue</a:t>
            </a:r>
            <a:endParaRPr lang="en-US" sz="5400" kern="200" spc="-300" dirty="0">
              <a:solidFill>
                <a:schemeClr val="bg1"/>
              </a:solidFill>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2397031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18977" y="4731361"/>
            <a:ext cx="5794744" cy="1797863"/>
          </a:xfrm>
          <a:prstGeom prst="roundRect">
            <a:avLst/>
          </a:prstGeom>
          <a:solidFill>
            <a:srgbClr val="3A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18977" y="2559863"/>
            <a:ext cx="5794744" cy="1797863"/>
          </a:xfrm>
          <a:prstGeom prst="roundRect">
            <a:avLst/>
          </a:prstGeom>
          <a:solidFill>
            <a:srgbClr val="3A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7080" y="390821"/>
            <a:ext cx="5773479" cy="1797863"/>
          </a:xfrm>
          <a:prstGeom prst="roundRect">
            <a:avLst/>
          </a:prstGeom>
          <a:solidFill>
            <a:srgbClr val="3A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698"/>
          <a:stretch/>
        </p:blipFill>
        <p:spPr>
          <a:xfrm>
            <a:off x="4986669" y="762000"/>
            <a:ext cx="4508204" cy="6096000"/>
          </a:xfrm>
          <a:prstGeom prst="rect">
            <a:avLst/>
          </a:prstGeom>
        </p:spPr>
      </p:pic>
      <p:sp>
        <p:nvSpPr>
          <p:cNvPr id="8" name="Rectangle 7"/>
          <p:cNvSpPr/>
          <p:nvPr/>
        </p:nvSpPr>
        <p:spPr>
          <a:xfrm>
            <a:off x="425302" y="472348"/>
            <a:ext cx="5050465" cy="1634807"/>
          </a:xfrm>
          <a:prstGeom prst="rect">
            <a:avLst/>
          </a:prstGeom>
        </p:spPr>
        <p:txBody>
          <a:bodyPr wrap="square">
            <a:spAutoFit/>
          </a:bodyPr>
          <a:lstStyle/>
          <a:p>
            <a:pPr>
              <a:lnSpc>
                <a:spcPts val="2000"/>
              </a:lnSpc>
            </a:pPr>
            <a:r>
              <a:rPr lang="en-US" sz="2000" dirty="0">
                <a:solidFill>
                  <a:schemeClr val="bg1"/>
                </a:solidFill>
                <a:latin typeface="Akzidenz-Grotesk Pro Regular" panose="02000503030000020003" pitchFamily="50" charset="0"/>
              </a:rPr>
              <a:t>“The emotional secondary stress and grief reactions that occur during helping interactions….[And] is perceived to emerge as an acute reaction of physical, emotional, and mental exhaustion” (</a:t>
            </a:r>
            <a:r>
              <a:rPr lang="en-US" sz="2000" dirty="0" err="1">
                <a:solidFill>
                  <a:schemeClr val="bg1"/>
                </a:solidFill>
                <a:latin typeface="Akzidenz-Grotesk Pro Regular" panose="02000503030000020003" pitchFamily="50" charset="0"/>
              </a:rPr>
              <a:t>Stebnacki</a:t>
            </a:r>
            <a:r>
              <a:rPr lang="en-US" sz="2000" dirty="0">
                <a:solidFill>
                  <a:schemeClr val="bg1"/>
                </a:solidFill>
                <a:latin typeface="Akzidenz-Grotesk Pro Regular" panose="02000503030000020003" pitchFamily="50" charset="0"/>
              </a:rPr>
              <a:t>, 2000, pp. 23, 24</a:t>
            </a:r>
            <a:r>
              <a:rPr lang="en-US" sz="2000" dirty="0" smtClean="0">
                <a:solidFill>
                  <a:schemeClr val="bg1"/>
                </a:solidFill>
                <a:latin typeface="Akzidenz-Grotesk Pro Regular" panose="02000503030000020003" pitchFamily="50" charset="0"/>
              </a:rPr>
              <a:t>).</a:t>
            </a:r>
            <a:endParaRPr lang="en-US" sz="2000" dirty="0">
              <a:solidFill>
                <a:schemeClr val="bg1"/>
              </a:solidFill>
              <a:latin typeface="Akzidenz-Grotesk Pro Regular" panose="02000503030000020003" pitchFamily="50" charset="0"/>
            </a:endParaRPr>
          </a:p>
        </p:txBody>
      </p:sp>
      <p:sp>
        <p:nvSpPr>
          <p:cNvPr id="9" name="Rectangle 8"/>
          <p:cNvSpPr/>
          <p:nvPr/>
        </p:nvSpPr>
        <p:spPr>
          <a:xfrm>
            <a:off x="414669" y="2771426"/>
            <a:ext cx="5061098" cy="1374735"/>
          </a:xfrm>
          <a:prstGeom prst="rect">
            <a:avLst/>
          </a:prstGeom>
        </p:spPr>
        <p:txBody>
          <a:bodyPr wrap="square">
            <a:spAutoFit/>
          </a:bodyPr>
          <a:lstStyle/>
          <a:p>
            <a:pPr>
              <a:lnSpc>
                <a:spcPts val="2000"/>
              </a:lnSpc>
            </a:pPr>
            <a:r>
              <a:rPr lang="en-US" sz="2000" dirty="0">
                <a:solidFill>
                  <a:schemeClr val="bg1"/>
                </a:solidFill>
                <a:latin typeface="Akzidenz-Grotesk Pro Regular" panose="02000503030000020003" pitchFamily="50" charset="0"/>
              </a:rPr>
              <a:t>Individuals who regularly are placed in situations where they must demonstrate high levels of empathy (e.g., physicians, therapists, caregivers) must utilize strategies to prevent empathy fatigue. </a:t>
            </a:r>
          </a:p>
        </p:txBody>
      </p:sp>
      <p:sp>
        <p:nvSpPr>
          <p:cNvPr id="10" name="Rectangle 9"/>
          <p:cNvSpPr/>
          <p:nvPr/>
        </p:nvSpPr>
        <p:spPr>
          <a:xfrm>
            <a:off x="419986" y="5327645"/>
            <a:ext cx="4572000" cy="605294"/>
          </a:xfrm>
          <a:prstGeom prst="rect">
            <a:avLst/>
          </a:prstGeom>
        </p:spPr>
        <p:txBody>
          <a:bodyPr>
            <a:spAutoFit/>
          </a:bodyPr>
          <a:lstStyle/>
          <a:p>
            <a:pPr>
              <a:lnSpc>
                <a:spcPts val="2000"/>
              </a:lnSpc>
            </a:pPr>
            <a:r>
              <a:rPr lang="en-US" sz="2000" dirty="0">
                <a:solidFill>
                  <a:schemeClr val="bg1"/>
                </a:solidFill>
                <a:latin typeface="Akzidenz-Grotesk Pro Regular" panose="02000503030000020003" pitchFamily="50" charset="0"/>
              </a:rPr>
              <a:t>Self-care strategies can prevent empathy fatigue.</a:t>
            </a:r>
          </a:p>
        </p:txBody>
      </p:sp>
    </p:spTree>
    <p:extLst>
      <p:ext uri="{BB962C8B-B14F-4D97-AF65-F5344CB8AC3E}">
        <p14:creationId xmlns:p14="http://schemas.microsoft.com/office/powerpoint/2010/main" val="3613770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4803"/>
          <a:stretch/>
        </p:blipFill>
        <p:spPr>
          <a:xfrm>
            <a:off x="-21265" y="0"/>
            <a:ext cx="9165265" cy="6858000"/>
          </a:xfrm>
          <a:prstGeom prst="rect">
            <a:avLst/>
          </a:prstGeom>
        </p:spPr>
      </p:pic>
      <p:sp>
        <p:nvSpPr>
          <p:cNvPr id="6" name="Rectangle 5"/>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9794" y="2766218"/>
            <a:ext cx="7886700" cy="1325563"/>
          </a:xfrm>
          <a:effectLst>
            <a:outerShdw blurRad="50800" dist="38100" dir="2700000" algn="tl" rotWithShape="0">
              <a:prstClr val="black">
                <a:alpha val="40000"/>
              </a:prstClr>
            </a:outerShdw>
          </a:effectLst>
        </p:spPr>
        <p:txBody>
          <a:bodyPr>
            <a:normAutofit/>
          </a:bodyPr>
          <a:lstStyle/>
          <a:p>
            <a:r>
              <a:rPr lang="en-US" sz="5400" kern="200" spc="-300" dirty="0">
                <a:solidFill>
                  <a:schemeClr val="bg1"/>
                </a:solidFill>
                <a:latin typeface="Akzidenz-Grotesk Pro Bold" panose="02000803050000020004" pitchFamily="50" charset="0"/>
                <a:ea typeface="+mn-ea"/>
                <a:cs typeface="+mn-cs"/>
              </a:rPr>
              <a:t>Distress </a:t>
            </a:r>
            <a:r>
              <a:rPr lang="en-US" sz="5400" kern="200" spc="-300" dirty="0" smtClean="0">
                <a:solidFill>
                  <a:schemeClr val="bg1"/>
                </a:solidFill>
                <a:latin typeface="Akzidenz-Grotesk Pro Bold" panose="02000803050000020004" pitchFamily="50" charset="0"/>
                <a:ea typeface="+mn-ea"/>
                <a:cs typeface="+mn-cs"/>
              </a:rPr>
              <a:t>Tolerance</a:t>
            </a:r>
            <a:endParaRPr lang="en-US" sz="5400" kern="200" spc="-300" dirty="0">
              <a:solidFill>
                <a:schemeClr val="bg1"/>
              </a:solidFill>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2582179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8768" cy="6858000"/>
          </a:xfrm>
          <a:prstGeom prst="rect">
            <a:avLst/>
          </a:prstGeom>
        </p:spPr>
      </p:pic>
      <p:sp>
        <p:nvSpPr>
          <p:cNvPr id="6" name="Rectangle 5"/>
          <p:cNvSpPr/>
          <p:nvPr/>
        </p:nvSpPr>
        <p:spPr>
          <a:xfrm>
            <a:off x="4678325" y="2168512"/>
            <a:ext cx="4093535" cy="3170099"/>
          </a:xfrm>
          <a:prstGeom prst="rect">
            <a:avLst/>
          </a:prstGeom>
        </p:spPr>
        <p:txBody>
          <a:bodyPr wrap="square">
            <a:spAutoFit/>
          </a:bodyPr>
          <a:lstStyle/>
          <a:p>
            <a:pPr>
              <a:lnSpc>
                <a:spcPts val="2000"/>
              </a:lnSpc>
            </a:pPr>
            <a:r>
              <a:rPr lang="en-US" sz="2000" dirty="0">
                <a:solidFill>
                  <a:srgbClr val="3A3F54"/>
                </a:solidFill>
                <a:latin typeface="Akzidenz-Grotesk Pro Regular" panose="02000503030000020003" pitchFamily="50" charset="0"/>
              </a:rPr>
              <a:t>“The capacity to experience and withstand negative psychological states” (Simons &amp; </a:t>
            </a:r>
            <a:r>
              <a:rPr lang="en-US" sz="2000" dirty="0" err="1">
                <a:solidFill>
                  <a:srgbClr val="3A3F54"/>
                </a:solidFill>
                <a:latin typeface="Akzidenz-Grotesk Pro Regular" panose="02000503030000020003" pitchFamily="50" charset="0"/>
              </a:rPr>
              <a:t>Gaher</a:t>
            </a:r>
            <a:r>
              <a:rPr lang="en-US" sz="2000" dirty="0">
                <a:solidFill>
                  <a:srgbClr val="3A3F54"/>
                </a:solidFill>
                <a:latin typeface="Akzidenz-Grotesk Pro Regular" panose="02000503030000020003" pitchFamily="50" charset="0"/>
              </a:rPr>
              <a:t>, 2005, p. 83</a:t>
            </a:r>
            <a:r>
              <a:rPr lang="en-US" sz="2000" dirty="0" smtClean="0">
                <a:solidFill>
                  <a:srgbClr val="3A3F54"/>
                </a:solidFill>
                <a:latin typeface="Akzidenz-Grotesk Pro Regular" panose="02000503030000020003" pitchFamily="50" charset="0"/>
              </a:rPr>
              <a:t>).</a:t>
            </a:r>
            <a:endParaRPr lang="en-US" sz="2000" dirty="0" smtClean="0">
              <a:solidFill>
                <a:srgbClr val="3A3F54"/>
              </a:solidFill>
              <a:latin typeface="Akzidenz-Grotesk Pro Regular" panose="02000503030000020003" pitchFamily="50" charset="0"/>
            </a:endParaRPr>
          </a:p>
          <a:p>
            <a:pPr>
              <a:lnSpc>
                <a:spcPts val="2000"/>
              </a:lnSpc>
            </a:pPr>
            <a:endParaRPr lang="en-US" sz="2000" dirty="0" smtClean="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Low level of distress tolerance may diminish an individual’s ability to focus on the other and demonstrate empathic concern.</a:t>
            </a:r>
          </a:p>
          <a:p>
            <a:pPr>
              <a:lnSpc>
                <a:spcPts val="2000"/>
              </a:lnSpc>
            </a:pPr>
            <a:r>
              <a:rPr lang="en-US" sz="2000" dirty="0">
                <a:solidFill>
                  <a:srgbClr val="3A3F54"/>
                </a:solidFill>
                <a:latin typeface="Akzidenz-Grotesk Pro Regular" panose="02000503030000020003" pitchFamily="50" charset="0"/>
              </a:rPr>
              <a:t/>
            </a:r>
            <a:br>
              <a:rPr lang="en-US" sz="2000" dirty="0">
                <a:solidFill>
                  <a:srgbClr val="3A3F54"/>
                </a:solidFill>
                <a:latin typeface="Akzidenz-Grotesk Pro Regular" panose="02000503030000020003" pitchFamily="50" charset="0"/>
              </a:rPr>
            </a:br>
            <a:endParaRPr lang="en-US" sz="2000" dirty="0">
              <a:solidFill>
                <a:srgbClr val="3A3F54"/>
              </a:solidFill>
              <a:latin typeface="Akzidenz-Grotesk Pro Regular" panose="02000503030000020003" pitchFamily="50" charset="0"/>
            </a:endParaRPr>
          </a:p>
        </p:txBody>
      </p:sp>
      <p:grpSp>
        <p:nvGrpSpPr>
          <p:cNvPr id="7" name="Group 6"/>
          <p:cNvGrpSpPr/>
          <p:nvPr/>
        </p:nvGrpSpPr>
        <p:grpSpPr>
          <a:xfrm>
            <a:off x="3990099" y="2461987"/>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3990053" y="4081680"/>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2676788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91"/>
          <a:stretch/>
        </p:blipFill>
        <p:spPr>
          <a:xfrm>
            <a:off x="0" y="-32657"/>
            <a:ext cx="9144000" cy="6890657"/>
          </a:xfrm>
          <a:prstGeom prst="rect">
            <a:avLst/>
          </a:prstGeom>
        </p:spPr>
      </p:pic>
      <p:sp>
        <p:nvSpPr>
          <p:cNvPr id="7" name="Rectangle 6"/>
          <p:cNvSpPr/>
          <p:nvPr/>
        </p:nvSpPr>
        <p:spPr>
          <a:xfrm>
            <a:off x="1" y="0"/>
            <a:ext cx="9144000" cy="6858000"/>
          </a:xfrm>
          <a:prstGeom prst="rect">
            <a:avLst/>
          </a:prstGeom>
          <a:solidFill>
            <a:srgbClr val="3A3F5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9794" y="2766218"/>
            <a:ext cx="7886700" cy="1325563"/>
          </a:xfrm>
          <a:effectLst>
            <a:outerShdw blurRad="50800" dist="38100" dir="2700000" algn="tl" rotWithShape="0">
              <a:prstClr val="black">
                <a:alpha val="40000"/>
              </a:prstClr>
            </a:outerShdw>
          </a:effectLst>
        </p:spPr>
        <p:txBody>
          <a:bodyPr>
            <a:normAutofit fontScale="90000"/>
          </a:bodyPr>
          <a:lstStyle/>
          <a:p>
            <a:r>
              <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Psychological </a:t>
            </a:r>
            <a:r>
              <a:rPr lang="en-US" sz="5400" b="1"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B</a:t>
            </a:r>
            <a: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oundaries </a:t>
            </a:r>
            <a:r>
              <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and E</a:t>
            </a:r>
            <a:r>
              <a:rPr lang="en-US" sz="5400" kern="200" spc="-300" dirty="0" smtClean="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rPr>
              <a:t>mpathy</a:t>
            </a:r>
            <a:endParaRPr lang="en-US" sz="5400" kern="200" spc="-300" dirty="0">
              <a:solidFill>
                <a:schemeClr val="bg1"/>
              </a:solidFill>
              <a:effectLst>
                <a:outerShdw blurRad="50800" dist="38100" dir="2700000" algn="tl" rotWithShape="0">
                  <a:prstClr val="black">
                    <a:alpha val="40000"/>
                  </a:prstClr>
                </a:outerShdw>
              </a:effectLst>
              <a:latin typeface="Akzidenz-Grotesk Pro Bold" panose="02000803050000020004" pitchFamily="50" charset="0"/>
              <a:ea typeface="+mn-ea"/>
              <a:cs typeface="+mn-cs"/>
            </a:endParaRPr>
          </a:p>
        </p:txBody>
      </p:sp>
    </p:spTree>
    <p:extLst>
      <p:ext uri="{BB962C8B-B14F-4D97-AF65-F5344CB8AC3E}">
        <p14:creationId xmlns:p14="http://schemas.microsoft.com/office/powerpoint/2010/main" val="1073083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842" r="23333"/>
          <a:stretch/>
        </p:blipFill>
        <p:spPr>
          <a:xfrm>
            <a:off x="4327071" y="0"/>
            <a:ext cx="4816929" cy="6858000"/>
          </a:xfrm>
          <a:prstGeom prst="rect">
            <a:avLst/>
          </a:prstGeom>
        </p:spPr>
      </p:pic>
      <p:sp>
        <p:nvSpPr>
          <p:cNvPr id="6" name="Rectangle 5"/>
          <p:cNvSpPr/>
          <p:nvPr/>
        </p:nvSpPr>
        <p:spPr>
          <a:xfrm>
            <a:off x="783772" y="1646481"/>
            <a:ext cx="3331028" cy="4196020"/>
          </a:xfrm>
          <a:prstGeom prst="rect">
            <a:avLst/>
          </a:prstGeom>
        </p:spPr>
        <p:txBody>
          <a:bodyPr wrap="square">
            <a:spAutoFit/>
          </a:bodyPr>
          <a:lstStyle/>
          <a:p>
            <a:pPr>
              <a:lnSpc>
                <a:spcPts val="2000"/>
              </a:lnSpc>
            </a:pPr>
            <a:r>
              <a:rPr lang="en-US" sz="2000" dirty="0">
                <a:solidFill>
                  <a:srgbClr val="3A3F54"/>
                </a:solidFill>
                <a:latin typeface="Akzidenz-Grotesk Pro Regular" panose="02000503030000020003" pitchFamily="50" charset="0"/>
              </a:rPr>
              <a:t>Each person has their own life experiences, temperament, and emotions; therefore, no one can ever know “exactly” how someone </a:t>
            </a:r>
            <a:r>
              <a:rPr lang="en-US" sz="2000">
                <a:solidFill>
                  <a:srgbClr val="3A3F54"/>
                </a:solidFill>
                <a:latin typeface="Akzidenz-Grotesk Pro Regular" panose="02000503030000020003" pitchFamily="50" charset="0"/>
              </a:rPr>
              <a:t>else </a:t>
            </a:r>
            <a:r>
              <a:rPr lang="en-US" sz="2000" smtClean="0">
                <a:solidFill>
                  <a:srgbClr val="3A3F54"/>
                </a:solidFill>
                <a:latin typeface="Akzidenz-Grotesk Pro Regular" panose="02000503030000020003" pitchFamily="50" charset="0"/>
              </a:rPr>
              <a:t>feels.</a:t>
            </a:r>
            <a:endParaRPr lang="en-US" sz="2000" dirty="0" smtClean="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endParaRPr lang="en-US" sz="2000" dirty="0">
              <a:solidFill>
                <a:srgbClr val="3A3F54"/>
              </a:solidFill>
              <a:latin typeface="Akzidenz-Grotesk Pro Regular" panose="02000503030000020003" pitchFamily="50" charset="0"/>
            </a:endParaRPr>
          </a:p>
          <a:p>
            <a:pPr>
              <a:lnSpc>
                <a:spcPts val="2000"/>
              </a:lnSpc>
            </a:pPr>
            <a:r>
              <a:rPr lang="en-US" sz="2000" dirty="0">
                <a:solidFill>
                  <a:srgbClr val="3A3F54"/>
                </a:solidFill>
                <a:latin typeface="Akzidenz-Grotesk Pro Regular" panose="02000503030000020003" pitchFamily="50" charset="0"/>
              </a:rPr>
              <a:t>To protect psychological boundaries, it is important that people practice appropriate closeness based on their role in the situation and the role of the other individual. </a:t>
            </a:r>
          </a:p>
          <a:p>
            <a:pPr>
              <a:lnSpc>
                <a:spcPts val="2000"/>
              </a:lnSpc>
            </a:pPr>
            <a:endParaRPr lang="en-US" sz="2000" dirty="0">
              <a:solidFill>
                <a:srgbClr val="3A3F54"/>
              </a:solidFill>
              <a:latin typeface="Akzidenz-Grotesk Pro Regular" panose="02000503030000020003" pitchFamily="50" charset="0"/>
            </a:endParaRPr>
          </a:p>
        </p:txBody>
      </p:sp>
      <p:grpSp>
        <p:nvGrpSpPr>
          <p:cNvPr id="7" name="Group 6"/>
          <p:cNvGrpSpPr/>
          <p:nvPr/>
        </p:nvGrpSpPr>
        <p:grpSpPr>
          <a:xfrm>
            <a:off x="210548" y="2217058"/>
            <a:ext cx="556895" cy="325120"/>
            <a:chOff x="256751" y="2580618"/>
            <a:chExt cx="556895" cy="325120"/>
          </a:xfrm>
        </p:grpSpPr>
        <p:sp>
          <p:nvSpPr>
            <p:cNvPr id="8"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9"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10"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11"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2"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3"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4"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5"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6"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17"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18"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19"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20"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21"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22"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23"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24"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25"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26"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27"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28"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grpSp>
        <p:nvGrpSpPr>
          <p:cNvPr id="29" name="Group 28"/>
          <p:cNvGrpSpPr/>
          <p:nvPr/>
        </p:nvGrpSpPr>
        <p:grpSpPr>
          <a:xfrm>
            <a:off x="229426" y="4410530"/>
            <a:ext cx="556895" cy="325120"/>
            <a:chOff x="256751" y="2580618"/>
            <a:chExt cx="556895" cy="325120"/>
          </a:xfrm>
        </p:grpSpPr>
        <p:sp>
          <p:nvSpPr>
            <p:cNvPr id="30" name="object 8"/>
            <p:cNvSpPr/>
            <p:nvPr/>
          </p:nvSpPr>
          <p:spPr>
            <a:xfrm>
              <a:off x="256751" y="2580618"/>
              <a:ext cx="556895" cy="325120"/>
            </a:xfrm>
            <a:custGeom>
              <a:avLst/>
              <a:gdLst/>
              <a:ahLst/>
              <a:cxnLst/>
              <a:rect l="l" t="t" r="r" b="b"/>
              <a:pathLst>
                <a:path w="556894" h="325119">
                  <a:moveTo>
                    <a:pt x="279035" y="324506"/>
                  </a:moveTo>
                  <a:lnTo>
                    <a:pt x="277764" y="324506"/>
                  </a:lnTo>
                  <a:lnTo>
                    <a:pt x="277126" y="324339"/>
                  </a:lnTo>
                  <a:lnTo>
                    <a:pt x="275418" y="323346"/>
                  </a:lnTo>
                  <a:lnTo>
                    <a:pt x="274717" y="322126"/>
                  </a:lnTo>
                  <a:lnTo>
                    <a:pt x="274717" y="237311"/>
                  </a:lnTo>
                  <a:lnTo>
                    <a:pt x="1649" y="237311"/>
                  </a:lnTo>
                  <a:lnTo>
                    <a:pt x="0" y="235654"/>
                  </a:lnTo>
                  <a:lnTo>
                    <a:pt x="0" y="89015"/>
                  </a:lnTo>
                  <a:lnTo>
                    <a:pt x="1649" y="87359"/>
                  </a:lnTo>
                  <a:lnTo>
                    <a:pt x="274717" y="87359"/>
                  </a:lnTo>
                  <a:lnTo>
                    <a:pt x="274717" y="2543"/>
                  </a:lnTo>
                  <a:lnTo>
                    <a:pt x="275418" y="1323"/>
                  </a:lnTo>
                  <a:lnTo>
                    <a:pt x="277695" y="0"/>
                  </a:lnTo>
                  <a:lnTo>
                    <a:pt x="279099" y="0"/>
                  </a:lnTo>
                  <a:lnTo>
                    <a:pt x="296873" y="10258"/>
                  </a:lnTo>
                  <a:lnTo>
                    <a:pt x="282086" y="10258"/>
                  </a:lnTo>
                  <a:lnTo>
                    <a:pt x="282086" y="93102"/>
                  </a:lnTo>
                  <a:lnTo>
                    <a:pt x="280436" y="94758"/>
                  </a:lnTo>
                  <a:lnTo>
                    <a:pt x="7368" y="94758"/>
                  </a:lnTo>
                  <a:lnTo>
                    <a:pt x="7368" y="229910"/>
                  </a:lnTo>
                  <a:lnTo>
                    <a:pt x="280436" y="229910"/>
                  </a:lnTo>
                  <a:lnTo>
                    <a:pt x="282086" y="231567"/>
                  </a:lnTo>
                  <a:lnTo>
                    <a:pt x="282086" y="314411"/>
                  </a:lnTo>
                  <a:lnTo>
                    <a:pt x="296873" y="314411"/>
                  </a:lnTo>
                  <a:lnTo>
                    <a:pt x="279669" y="324341"/>
                  </a:lnTo>
                  <a:lnTo>
                    <a:pt x="279035" y="324506"/>
                  </a:lnTo>
                  <a:close/>
                </a:path>
                <a:path w="556894" h="325119">
                  <a:moveTo>
                    <a:pt x="296873" y="314411"/>
                  </a:moveTo>
                  <a:lnTo>
                    <a:pt x="282086" y="314411"/>
                  </a:lnTo>
                  <a:lnTo>
                    <a:pt x="545561" y="162333"/>
                  </a:lnTo>
                  <a:lnTo>
                    <a:pt x="282086" y="10258"/>
                  </a:lnTo>
                  <a:lnTo>
                    <a:pt x="296873" y="10258"/>
                  </a:lnTo>
                  <a:lnTo>
                    <a:pt x="553923" y="158624"/>
                  </a:lnTo>
                  <a:lnTo>
                    <a:pt x="555224" y="158917"/>
                  </a:lnTo>
                  <a:lnTo>
                    <a:pt x="556292" y="159904"/>
                  </a:lnTo>
                  <a:lnTo>
                    <a:pt x="556766" y="161598"/>
                  </a:lnTo>
                  <a:lnTo>
                    <a:pt x="556810" y="161968"/>
                  </a:lnTo>
                  <a:lnTo>
                    <a:pt x="556810" y="162673"/>
                  </a:lnTo>
                  <a:lnTo>
                    <a:pt x="556771" y="163020"/>
                  </a:lnTo>
                  <a:lnTo>
                    <a:pt x="556329" y="164724"/>
                  </a:lnTo>
                  <a:lnTo>
                    <a:pt x="555248" y="165742"/>
                  </a:lnTo>
                  <a:lnTo>
                    <a:pt x="553923" y="166040"/>
                  </a:lnTo>
                  <a:lnTo>
                    <a:pt x="296873" y="314411"/>
                  </a:lnTo>
                  <a:close/>
                </a:path>
              </a:pathLst>
            </a:custGeom>
            <a:solidFill>
              <a:srgbClr val="99D1D0"/>
            </a:solidFill>
          </p:spPr>
          <p:txBody>
            <a:bodyPr wrap="square" lIns="0" tIns="0" rIns="0" bIns="0" rtlCol="0"/>
            <a:lstStyle/>
            <a:p>
              <a:endParaRPr/>
            </a:p>
          </p:txBody>
        </p:sp>
        <p:sp>
          <p:nvSpPr>
            <p:cNvPr id="31" name="object 9"/>
            <p:cNvSpPr/>
            <p:nvPr/>
          </p:nvSpPr>
          <p:spPr>
            <a:xfrm>
              <a:off x="260435" y="2670272"/>
              <a:ext cx="25400" cy="53340"/>
            </a:xfrm>
            <a:custGeom>
              <a:avLst/>
              <a:gdLst/>
              <a:ahLst/>
              <a:cxnLst/>
              <a:rect l="l" t="t" r="r" b="b"/>
              <a:pathLst>
                <a:path w="25400" h="53339">
                  <a:moveTo>
                    <a:pt x="0" y="52899"/>
                  </a:moveTo>
                  <a:lnTo>
                    <a:pt x="0" y="35801"/>
                  </a:lnTo>
                  <a:lnTo>
                    <a:pt x="17116" y="0"/>
                  </a:lnTo>
                  <a:lnTo>
                    <a:pt x="25291" y="0"/>
                  </a:lnTo>
                  <a:lnTo>
                    <a:pt x="0" y="52899"/>
                  </a:lnTo>
                  <a:close/>
                </a:path>
              </a:pathLst>
            </a:custGeom>
            <a:solidFill>
              <a:srgbClr val="99D1D0"/>
            </a:solidFill>
          </p:spPr>
          <p:txBody>
            <a:bodyPr wrap="square" lIns="0" tIns="0" rIns="0" bIns="0" rtlCol="0"/>
            <a:lstStyle/>
            <a:p>
              <a:endParaRPr/>
            </a:p>
          </p:txBody>
        </p:sp>
        <p:sp>
          <p:nvSpPr>
            <p:cNvPr id="32" name="object 10"/>
            <p:cNvSpPr/>
            <p:nvPr/>
          </p:nvSpPr>
          <p:spPr>
            <a:xfrm>
              <a:off x="260435" y="2670272"/>
              <a:ext cx="53975" cy="112395"/>
            </a:xfrm>
            <a:custGeom>
              <a:avLst/>
              <a:gdLst/>
              <a:ahLst/>
              <a:cxnLst/>
              <a:rect l="l" t="t" r="r" b="b"/>
              <a:pathLst>
                <a:path w="53975" h="112394">
                  <a:moveTo>
                    <a:pt x="0" y="112394"/>
                  </a:moveTo>
                  <a:lnTo>
                    <a:pt x="0" y="95296"/>
                  </a:lnTo>
                  <a:lnTo>
                    <a:pt x="45561" y="0"/>
                  </a:lnTo>
                  <a:lnTo>
                    <a:pt x="53736" y="0"/>
                  </a:lnTo>
                  <a:lnTo>
                    <a:pt x="0" y="112394"/>
                  </a:lnTo>
                  <a:close/>
                </a:path>
              </a:pathLst>
            </a:custGeom>
            <a:solidFill>
              <a:srgbClr val="99D1D0"/>
            </a:solidFill>
          </p:spPr>
          <p:txBody>
            <a:bodyPr wrap="square" lIns="0" tIns="0" rIns="0" bIns="0" rtlCol="0"/>
            <a:lstStyle/>
            <a:p>
              <a:endParaRPr/>
            </a:p>
          </p:txBody>
        </p:sp>
        <p:sp>
          <p:nvSpPr>
            <p:cNvPr id="33" name="object 11"/>
            <p:cNvSpPr/>
            <p:nvPr/>
          </p:nvSpPr>
          <p:spPr>
            <a:xfrm>
              <a:off x="266293"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4" name="object 12"/>
            <p:cNvSpPr/>
            <p:nvPr/>
          </p:nvSpPr>
          <p:spPr>
            <a:xfrm>
              <a:off x="294741"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5" name="object 13"/>
            <p:cNvSpPr/>
            <p:nvPr/>
          </p:nvSpPr>
          <p:spPr>
            <a:xfrm>
              <a:off x="323186" y="2670272"/>
              <a:ext cx="76835" cy="142875"/>
            </a:xfrm>
            <a:custGeom>
              <a:avLst/>
              <a:gdLst/>
              <a:ahLst/>
              <a:cxnLst/>
              <a:rect l="l" t="t" r="r" b="b"/>
              <a:pathLst>
                <a:path w="76835"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6" name="object 14"/>
            <p:cNvSpPr/>
            <p:nvPr/>
          </p:nvSpPr>
          <p:spPr>
            <a:xfrm>
              <a:off x="351635"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7" name="object 15"/>
            <p:cNvSpPr/>
            <p:nvPr/>
          </p:nvSpPr>
          <p:spPr>
            <a:xfrm>
              <a:off x="380083"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8" name="object 16"/>
            <p:cNvSpPr/>
            <p:nvPr/>
          </p:nvSpPr>
          <p:spPr>
            <a:xfrm>
              <a:off x="408528" y="2670272"/>
              <a:ext cx="76835" cy="142875"/>
            </a:xfrm>
            <a:custGeom>
              <a:avLst/>
              <a:gdLst/>
              <a:ahLst/>
              <a:cxnLst/>
              <a:rect l="l" t="t" r="r" b="b"/>
              <a:pathLst>
                <a:path w="76834" h="142875">
                  <a:moveTo>
                    <a:pt x="0" y="142547"/>
                  </a:moveTo>
                  <a:lnTo>
                    <a:pt x="68152" y="0"/>
                  </a:lnTo>
                  <a:lnTo>
                    <a:pt x="76327" y="0"/>
                  </a:lnTo>
                  <a:lnTo>
                    <a:pt x="8174" y="142547"/>
                  </a:lnTo>
                  <a:lnTo>
                    <a:pt x="0" y="142547"/>
                  </a:lnTo>
                  <a:close/>
                </a:path>
              </a:pathLst>
            </a:custGeom>
            <a:solidFill>
              <a:srgbClr val="99D1D0"/>
            </a:solidFill>
          </p:spPr>
          <p:txBody>
            <a:bodyPr wrap="square" lIns="0" tIns="0" rIns="0" bIns="0" rtlCol="0"/>
            <a:lstStyle/>
            <a:p>
              <a:endParaRPr/>
            </a:p>
          </p:txBody>
        </p:sp>
        <p:sp>
          <p:nvSpPr>
            <p:cNvPr id="39" name="object 17"/>
            <p:cNvSpPr/>
            <p:nvPr/>
          </p:nvSpPr>
          <p:spPr>
            <a:xfrm>
              <a:off x="436977" y="2588354"/>
              <a:ext cx="114300" cy="224790"/>
            </a:xfrm>
            <a:custGeom>
              <a:avLst/>
              <a:gdLst/>
              <a:ahLst/>
              <a:cxnLst/>
              <a:rect l="l" t="t" r="r" b="b"/>
              <a:pathLst>
                <a:path w="114300" h="224789">
                  <a:moveTo>
                    <a:pt x="98175" y="36220"/>
                  </a:moveTo>
                  <a:lnTo>
                    <a:pt x="98175" y="19122"/>
                  </a:lnTo>
                  <a:lnTo>
                    <a:pt x="107317" y="0"/>
                  </a:lnTo>
                  <a:lnTo>
                    <a:pt x="113724" y="3697"/>
                  </a:lnTo>
                  <a:lnTo>
                    <a:pt x="98175" y="36220"/>
                  </a:lnTo>
                  <a:close/>
                </a:path>
                <a:path w="114300" h="224789">
                  <a:moveTo>
                    <a:pt x="0" y="224465"/>
                  </a:moveTo>
                  <a:lnTo>
                    <a:pt x="68152" y="81917"/>
                  </a:lnTo>
                  <a:lnTo>
                    <a:pt x="76327" y="81917"/>
                  </a:lnTo>
                  <a:lnTo>
                    <a:pt x="8174" y="224465"/>
                  </a:lnTo>
                  <a:lnTo>
                    <a:pt x="0" y="224465"/>
                  </a:lnTo>
                  <a:close/>
                </a:path>
              </a:pathLst>
            </a:custGeom>
            <a:solidFill>
              <a:srgbClr val="99D1D0"/>
            </a:solidFill>
          </p:spPr>
          <p:txBody>
            <a:bodyPr wrap="square" lIns="0" tIns="0" rIns="0" bIns="0" rtlCol="0"/>
            <a:lstStyle/>
            <a:p>
              <a:endParaRPr/>
            </a:p>
          </p:txBody>
        </p:sp>
        <p:sp>
          <p:nvSpPr>
            <p:cNvPr id="40" name="object 18"/>
            <p:cNvSpPr/>
            <p:nvPr/>
          </p:nvSpPr>
          <p:spPr>
            <a:xfrm>
              <a:off x="465428" y="2601224"/>
              <a:ext cx="107950" cy="212090"/>
            </a:xfrm>
            <a:custGeom>
              <a:avLst/>
              <a:gdLst/>
              <a:ahLst/>
              <a:cxnLst/>
              <a:rect l="l" t="t" r="r" b="b"/>
              <a:pathLst>
                <a:path w="107950" h="212089">
                  <a:moveTo>
                    <a:pt x="0" y="211595"/>
                  </a:moveTo>
                  <a:lnTo>
                    <a:pt x="68152" y="69047"/>
                  </a:lnTo>
                  <a:lnTo>
                    <a:pt x="69724" y="69047"/>
                  </a:lnTo>
                  <a:lnTo>
                    <a:pt x="69724" y="65759"/>
                  </a:lnTo>
                  <a:lnTo>
                    <a:pt x="101164" y="0"/>
                  </a:lnTo>
                  <a:lnTo>
                    <a:pt x="107571" y="3697"/>
                  </a:lnTo>
                  <a:lnTo>
                    <a:pt x="8174" y="211595"/>
                  </a:lnTo>
                  <a:lnTo>
                    <a:pt x="0" y="211595"/>
                  </a:lnTo>
                  <a:close/>
                </a:path>
              </a:pathLst>
            </a:custGeom>
            <a:solidFill>
              <a:srgbClr val="99D1D0"/>
            </a:solidFill>
          </p:spPr>
          <p:txBody>
            <a:bodyPr wrap="square" lIns="0" tIns="0" rIns="0" bIns="0" rtlCol="0"/>
            <a:lstStyle/>
            <a:p>
              <a:endParaRPr/>
            </a:p>
          </p:txBody>
        </p:sp>
        <p:sp>
          <p:nvSpPr>
            <p:cNvPr id="41" name="object 19"/>
            <p:cNvSpPr/>
            <p:nvPr/>
          </p:nvSpPr>
          <p:spPr>
            <a:xfrm>
              <a:off x="493874" y="2614092"/>
              <a:ext cx="101600" cy="198755"/>
            </a:xfrm>
            <a:custGeom>
              <a:avLst/>
              <a:gdLst/>
              <a:ahLst/>
              <a:cxnLst/>
              <a:rect l="l" t="t" r="r" b="b"/>
              <a:pathLst>
                <a:path w="101600" h="198755">
                  <a:moveTo>
                    <a:pt x="0" y="198727"/>
                  </a:moveTo>
                  <a:lnTo>
                    <a:pt x="95012" y="0"/>
                  </a:lnTo>
                  <a:lnTo>
                    <a:pt x="101419" y="3697"/>
                  </a:lnTo>
                  <a:lnTo>
                    <a:pt x="8174" y="198727"/>
                  </a:lnTo>
                  <a:lnTo>
                    <a:pt x="0" y="198727"/>
                  </a:lnTo>
                  <a:close/>
                </a:path>
              </a:pathLst>
            </a:custGeom>
            <a:solidFill>
              <a:srgbClr val="99D1D0"/>
            </a:solidFill>
          </p:spPr>
          <p:txBody>
            <a:bodyPr wrap="square" lIns="0" tIns="0" rIns="0" bIns="0" rtlCol="0"/>
            <a:lstStyle/>
            <a:p>
              <a:endParaRPr/>
            </a:p>
          </p:txBody>
        </p:sp>
        <p:sp>
          <p:nvSpPr>
            <p:cNvPr id="42" name="object 20"/>
            <p:cNvSpPr/>
            <p:nvPr/>
          </p:nvSpPr>
          <p:spPr>
            <a:xfrm>
              <a:off x="522319" y="2626960"/>
              <a:ext cx="95885" cy="186055"/>
            </a:xfrm>
            <a:custGeom>
              <a:avLst/>
              <a:gdLst/>
              <a:ahLst/>
              <a:cxnLst/>
              <a:rect l="l" t="t" r="r" b="b"/>
              <a:pathLst>
                <a:path w="95884" h="186055">
                  <a:moveTo>
                    <a:pt x="0" y="185860"/>
                  </a:moveTo>
                  <a:lnTo>
                    <a:pt x="88860" y="0"/>
                  </a:lnTo>
                  <a:lnTo>
                    <a:pt x="95266" y="3697"/>
                  </a:lnTo>
                  <a:lnTo>
                    <a:pt x="8174" y="185860"/>
                  </a:lnTo>
                  <a:lnTo>
                    <a:pt x="0" y="185860"/>
                  </a:lnTo>
                  <a:close/>
                </a:path>
              </a:pathLst>
            </a:custGeom>
            <a:solidFill>
              <a:srgbClr val="99D1D0"/>
            </a:solidFill>
          </p:spPr>
          <p:txBody>
            <a:bodyPr wrap="square" lIns="0" tIns="0" rIns="0" bIns="0" rtlCol="0"/>
            <a:lstStyle/>
            <a:p>
              <a:endParaRPr/>
            </a:p>
          </p:txBody>
        </p:sp>
        <p:sp>
          <p:nvSpPr>
            <p:cNvPr id="43" name="object 21"/>
            <p:cNvSpPr/>
            <p:nvPr/>
          </p:nvSpPr>
          <p:spPr>
            <a:xfrm>
              <a:off x="535153" y="2639828"/>
              <a:ext cx="104775" cy="222885"/>
            </a:xfrm>
            <a:custGeom>
              <a:avLst/>
              <a:gdLst/>
              <a:ahLst/>
              <a:cxnLst/>
              <a:rect l="l" t="t" r="r" b="b"/>
              <a:pathLst>
                <a:path w="104775" h="222885">
                  <a:moveTo>
                    <a:pt x="0" y="222747"/>
                  </a:moveTo>
                  <a:lnTo>
                    <a:pt x="0" y="205648"/>
                  </a:lnTo>
                  <a:lnTo>
                    <a:pt x="98321" y="0"/>
                  </a:lnTo>
                  <a:lnTo>
                    <a:pt x="104728" y="3697"/>
                  </a:lnTo>
                  <a:lnTo>
                    <a:pt x="0" y="222747"/>
                  </a:lnTo>
                  <a:close/>
                </a:path>
              </a:pathLst>
            </a:custGeom>
            <a:solidFill>
              <a:srgbClr val="99D1D0"/>
            </a:solidFill>
          </p:spPr>
          <p:txBody>
            <a:bodyPr wrap="square" lIns="0" tIns="0" rIns="0" bIns="0" rtlCol="0"/>
            <a:lstStyle/>
            <a:p>
              <a:endParaRPr/>
            </a:p>
          </p:txBody>
        </p:sp>
        <p:sp>
          <p:nvSpPr>
            <p:cNvPr id="44" name="object 22"/>
            <p:cNvSpPr/>
            <p:nvPr/>
          </p:nvSpPr>
          <p:spPr>
            <a:xfrm>
              <a:off x="539397" y="2652702"/>
              <a:ext cx="123189" cy="244475"/>
            </a:xfrm>
            <a:custGeom>
              <a:avLst/>
              <a:gdLst/>
              <a:ahLst/>
              <a:cxnLst/>
              <a:rect l="l" t="t" r="r" b="b"/>
              <a:pathLst>
                <a:path w="123190" h="244475">
                  <a:moveTo>
                    <a:pt x="1364" y="244078"/>
                  </a:moveTo>
                  <a:lnTo>
                    <a:pt x="0" y="243420"/>
                  </a:lnTo>
                  <a:lnTo>
                    <a:pt x="116380" y="0"/>
                  </a:lnTo>
                  <a:lnTo>
                    <a:pt x="122786" y="3697"/>
                  </a:lnTo>
                  <a:lnTo>
                    <a:pt x="10334" y="238901"/>
                  </a:lnTo>
                  <a:lnTo>
                    <a:pt x="1364" y="244078"/>
                  </a:lnTo>
                  <a:close/>
                </a:path>
              </a:pathLst>
            </a:custGeom>
            <a:solidFill>
              <a:srgbClr val="99D1D0"/>
            </a:solidFill>
          </p:spPr>
          <p:txBody>
            <a:bodyPr wrap="square" lIns="0" tIns="0" rIns="0" bIns="0" rtlCol="0"/>
            <a:lstStyle/>
            <a:p>
              <a:endParaRPr/>
            </a:p>
          </p:txBody>
        </p:sp>
        <p:sp>
          <p:nvSpPr>
            <p:cNvPr id="45" name="object 23"/>
            <p:cNvSpPr/>
            <p:nvPr/>
          </p:nvSpPr>
          <p:spPr>
            <a:xfrm>
              <a:off x="577734" y="2665571"/>
              <a:ext cx="107314" cy="210185"/>
            </a:xfrm>
            <a:custGeom>
              <a:avLst/>
              <a:gdLst/>
              <a:ahLst/>
              <a:cxnLst/>
              <a:rect l="l" t="t" r="r" b="b"/>
              <a:pathLst>
                <a:path w="107315" h="210185">
                  <a:moveTo>
                    <a:pt x="0" y="209869"/>
                  </a:moveTo>
                  <a:lnTo>
                    <a:pt x="100339" y="0"/>
                  </a:lnTo>
                  <a:lnTo>
                    <a:pt x="106745" y="3697"/>
                  </a:lnTo>
                  <a:lnTo>
                    <a:pt x="11289" y="203353"/>
                  </a:lnTo>
                  <a:lnTo>
                    <a:pt x="0" y="209869"/>
                  </a:lnTo>
                  <a:close/>
                </a:path>
              </a:pathLst>
            </a:custGeom>
            <a:solidFill>
              <a:srgbClr val="99D1D0"/>
            </a:solidFill>
          </p:spPr>
          <p:txBody>
            <a:bodyPr wrap="square" lIns="0" tIns="0" rIns="0" bIns="0" rtlCol="0"/>
            <a:lstStyle/>
            <a:p>
              <a:endParaRPr/>
            </a:p>
          </p:txBody>
        </p:sp>
        <p:sp>
          <p:nvSpPr>
            <p:cNvPr id="46" name="object 24"/>
            <p:cNvSpPr/>
            <p:nvPr/>
          </p:nvSpPr>
          <p:spPr>
            <a:xfrm>
              <a:off x="617025" y="2678440"/>
              <a:ext cx="90170" cy="174625"/>
            </a:xfrm>
            <a:custGeom>
              <a:avLst/>
              <a:gdLst/>
              <a:ahLst/>
              <a:cxnLst/>
              <a:rect l="l" t="t" r="r" b="b"/>
              <a:pathLst>
                <a:path w="90170" h="174625">
                  <a:moveTo>
                    <a:pt x="0" y="174321"/>
                  </a:moveTo>
                  <a:lnTo>
                    <a:pt x="83343" y="0"/>
                  </a:lnTo>
                  <a:lnTo>
                    <a:pt x="89749" y="3697"/>
                  </a:lnTo>
                  <a:lnTo>
                    <a:pt x="11289" y="167805"/>
                  </a:lnTo>
                  <a:lnTo>
                    <a:pt x="0" y="174321"/>
                  </a:lnTo>
                  <a:close/>
                </a:path>
              </a:pathLst>
            </a:custGeom>
            <a:solidFill>
              <a:srgbClr val="99D1D0"/>
            </a:solidFill>
          </p:spPr>
          <p:txBody>
            <a:bodyPr wrap="square" lIns="0" tIns="0" rIns="0" bIns="0" rtlCol="0"/>
            <a:lstStyle/>
            <a:p>
              <a:endParaRPr/>
            </a:p>
          </p:txBody>
        </p:sp>
        <p:sp>
          <p:nvSpPr>
            <p:cNvPr id="47" name="object 25"/>
            <p:cNvSpPr/>
            <p:nvPr/>
          </p:nvSpPr>
          <p:spPr>
            <a:xfrm>
              <a:off x="656317" y="2691309"/>
              <a:ext cx="73025" cy="139065"/>
            </a:xfrm>
            <a:custGeom>
              <a:avLst/>
              <a:gdLst/>
              <a:ahLst/>
              <a:cxnLst/>
              <a:rect l="l" t="t" r="r" b="b"/>
              <a:pathLst>
                <a:path w="73025" h="139064">
                  <a:moveTo>
                    <a:pt x="0" y="138772"/>
                  </a:moveTo>
                  <a:lnTo>
                    <a:pt x="66347" y="0"/>
                  </a:lnTo>
                  <a:lnTo>
                    <a:pt x="72753" y="3697"/>
                  </a:lnTo>
                  <a:lnTo>
                    <a:pt x="11289" y="132256"/>
                  </a:lnTo>
                  <a:lnTo>
                    <a:pt x="0" y="138772"/>
                  </a:lnTo>
                  <a:close/>
                </a:path>
              </a:pathLst>
            </a:custGeom>
            <a:solidFill>
              <a:srgbClr val="99D1D0"/>
            </a:solidFill>
          </p:spPr>
          <p:txBody>
            <a:bodyPr wrap="square" lIns="0" tIns="0" rIns="0" bIns="0" rtlCol="0"/>
            <a:lstStyle/>
            <a:p>
              <a:endParaRPr/>
            </a:p>
          </p:txBody>
        </p:sp>
        <p:sp>
          <p:nvSpPr>
            <p:cNvPr id="48" name="object 26"/>
            <p:cNvSpPr/>
            <p:nvPr/>
          </p:nvSpPr>
          <p:spPr>
            <a:xfrm>
              <a:off x="695604" y="2704176"/>
              <a:ext cx="55880" cy="103505"/>
            </a:xfrm>
            <a:custGeom>
              <a:avLst/>
              <a:gdLst/>
              <a:ahLst/>
              <a:cxnLst/>
              <a:rect l="l" t="t" r="r" b="b"/>
              <a:pathLst>
                <a:path w="55879" h="103505">
                  <a:moveTo>
                    <a:pt x="0" y="103228"/>
                  </a:moveTo>
                  <a:lnTo>
                    <a:pt x="49354" y="0"/>
                  </a:lnTo>
                  <a:lnTo>
                    <a:pt x="55759" y="3697"/>
                  </a:lnTo>
                  <a:lnTo>
                    <a:pt x="11289" y="96712"/>
                  </a:lnTo>
                  <a:lnTo>
                    <a:pt x="0" y="103228"/>
                  </a:lnTo>
                  <a:close/>
                </a:path>
              </a:pathLst>
            </a:custGeom>
            <a:solidFill>
              <a:srgbClr val="99D1D0"/>
            </a:solidFill>
          </p:spPr>
          <p:txBody>
            <a:bodyPr wrap="square" lIns="0" tIns="0" rIns="0" bIns="0" rtlCol="0"/>
            <a:lstStyle/>
            <a:p>
              <a:endParaRPr/>
            </a:p>
          </p:txBody>
        </p:sp>
        <p:sp>
          <p:nvSpPr>
            <p:cNvPr id="49" name="object 27"/>
            <p:cNvSpPr/>
            <p:nvPr/>
          </p:nvSpPr>
          <p:spPr>
            <a:xfrm>
              <a:off x="734890" y="2717044"/>
              <a:ext cx="39370" cy="67945"/>
            </a:xfrm>
            <a:custGeom>
              <a:avLst/>
              <a:gdLst/>
              <a:ahLst/>
              <a:cxnLst/>
              <a:rect l="l" t="t" r="r" b="b"/>
              <a:pathLst>
                <a:path w="39370" h="67944">
                  <a:moveTo>
                    <a:pt x="0" y="67684"/>
                  </a:moveTo>
                  <a:lnTo>
                    <a:pt x="32360" y="0"/>
                  </a:lnTo>
                  <a:lnTo>
                    <a:pt x="38766" y="3697"/>
                  </a:lnTo>
                  <a:lnTo>
                    <a:pt x="11289" y="61168"/>
                  </a:lnTo>
                  <a:lnTo>
                    <a:pt x="0" y="67684"/>
                  </a:lnTo>
                  <a:close/>
                </a:path>
              </a:pathLst>
            </a:custGeom>
            <a:solidFill>
              <a:srgbClr val="99D1D0"/>
            </a:solidFill>
          </p:spPr>
          <p:txBody>
            <a:bodyPr wrap="square" lIns="0" tIns="0" rIns="0" bIns="0" rtlCol="0"/>
            <a:lstStyle/>
            <a:p>
              <a:endParaRPr/>
            </a:p>
          </p:txBody>
        </p:sp>
        <p:sp>
          <p:nvSpPr>
            <p:cNvPr id="50" name="object 28"/>
            <p:cNvSpPr/>
            <p:nvPr/>
          </p:nvSpPr>
          <p:spPr>
            <a:xfrm>
              <a:off x="774181" y="2729913"/>
              <a:ext cx="22225" cy="32384"/>
            </a:xfrm>
            <a:custGeom>
              <a:avLst/>
              <a:gdLst/>
              <a:ahLst/>
              <a:cxnLst/>
              <a:rect l="l" t="t" r="r" b="b"/>
              <a:pathLst>
                <a:path w="22225" h="32385">
                  <a:moveTo>
                    <a:pt x="0" y="32137"/>
                  </a:moveTo>
                  <a:lnTo>
                    <a:pt x="15365" y="0"/>
                  </a:lnTo>
                  <a:lnTo>
                    <a:pt x="21771" y="3697"/>
                  </a:lnTo>
                  <a:lnTo>
                    <a:pt x="11289" y="25621"/>
                  </a:lnTo>
                  <a:lnTo>
                    <a:pt x="0" y="32137"/>
                  </a:lnTo>
                  <a:close/>
                </a:path>
              </a:pathLst>
            </a:custGeom>
            <a:solidFill>
              <a:srgbClr val="99D1D0"/>
            </a:solidFill>
          </p:spPr>
          <p:txBody>
            <a:bodyPr wrap="square" lIns="0" tIns="0" rIns="0" bIns="0" rtlCol="0"/>
            <a:lstStyle/>
            <a:p>
              <a:endParaRPr/>
            </a:p>
          </p:txBody>
        </p:sp>
      </p:grpSp>
    </p:spTree>
    <p:extLst>
      <p:ext uri="{BB962C8B-B14F-4D97-AF65-F5344CB8AC3E}">
        <p14:creationId xmlns:p14="http://schemas.microsoft.com/office/powerpoint/2010/main" val="36979540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TotalTime>
  <Words>493</Words>
  <Application>Microsoft Office PowerPoint</Application>
  <PresentationFormat>On-screen Show (4:3)</PresentationFormat>
  <Paragraphs>50</Paragraphs>
  <Slides>13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Akzidenz-Grotesk Pro Bold</vt:lpstr>
      <vt:lpstr>Calibri</vt:lpstr>
      <vt:lpstr>Akzidenz-Grotesk Pro Regular</vt:lpstr>
      <vt:lpstr>Calibri Light</vt:lpstr>
      <vt:lpstr>Arial</vt:lpstr>
      <vt:lpstr>Akzidenz-Grotesk Pro Light</vt:lpstr>
      <vt:lpstr>Akzidenz-Grotesk Pro Super</vt:lpstr>
      <vt:lpstr>Tahoma</vt:lpstr>
      <vt:lpstr>Office Theme</vt:lpstr>
      <vt:lpstr>PowerPoint Presentation</vt:lpstr>
      <vt:lpstr>Empathetic Distress</vt:lpstr>
      <vt:lpstr>PowerPoint Presentation</vt:lpstr>
      <vt:lpstr>Empathy Fatigue</vt:lpstr>
      <vt:lpstr>PowerPoint Presentation</vt:lpstr>
      <vt:lpstr>Distress Tolerance</vt:lpstr>
      <vt:lpstr>PowerPoint Presentation</vt:lpstr>
      <vt:lpstr>Psychological Boundaries and Empathy</vt:lpstr>
      <vt:lpstr>PowerPoint Presentation</vt:lpstr>
      <vt:lpstr>Emotional Responses  and Empathy</vt:lpstr>
      <vt:lpstr>PowerPoint Presentation</vt:lpstr>
      <vt:lpstr>Self-Empathy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dc:creator>
  <cp:lastModifiedBy>Cory Gassner</cp:lastModifiedBy>
  <cp:revision>26</cp:revision>
  <dcterms:created xsi:type="dcterms:W3CDTF">2018-11-09T21:24:13Z</dcterms:created>
  <dcterms:modified xsi:type="dcterms:W3CDTF">2019-10-16T20:34:13Z</dcterms:modified>
</cp:coreProperties>
</file>