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sldIdLst>
    <p:sldId id="273" r:id="rId2"/>
    <p:sldId id="258" r:id="rId3"/>
    <p:sldId id="268" r:id="rId4"/>
    <p:sldId id="274" r:id="rId5"/>
    <p:sldId id="269" r:id="rId6"/>
    <p:sldId id="270" r:id="rId7"/>
    <p:sldId id="275" r:id="rId8"/>
    <p:sldId id="271" r:id="rId9"/>
    <p:sldId id="276" r:id="rId10"/>
    <p:sldId id="272" r:id="rId11"/>
    <p:sldId id="263" r:id="rId12"/>
  </p:sldIdLst>
  <p:sldSz cx="9144000" cy="6858000" type="screen4x3"/>
  <p:notesSz cx="6858000" cy="9144000"/>
  <p:embeddedFontLst>
    <p:embeddedFont>
      <p:font typeface="Akzidenz-Grotesk Pro Regular" panose="02000503030000020003" pitchFamily="50" charset="0"/>
      <p:regular r:id="rId14"/>
      <p:italic r:id="rId15"/>
    </p:embeddedFont>
    <p:embeddedFont>
      <p:font typeface="Verdana" panose="020B0604030504040204" pitchFamily="34" charset="0"/>
      <p:regular r:id="rId16"/>
      <p:bold r:id="rId17"/>
      <p:italic r:id="rId18"/>
      <p:boldItalic r:id="rId19"/>
    </p:embeddedFont>
    <p:embeddedFont>
      <p:font typeface="Akzidenz-Grotesk Pro Super" panose="02000503050000020004" pitchFamily="50" charset="0"/>
      <p:bold r:id="rId20"/>
      <p:boldItalic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Akzidenz-Grotesk Pro Med" panose="02000603030000020004" pitchFamily="50" charset="0"/>
      <p:regular r:id="rId28"/>
      <p:italic r:id="rId29"/>
    </p:embeddedFont>
    <p:embeddedFont>
      <p:font typeface="Akzidenz-Grotesk Pro Light" panose="02000506040000020003" pitchFamily="50" charset="0"/>
      <p:regular r:id="rId30"/>
      <p:italic r:id="rId31"/>
    </p:embeddedFont>
    <p:embeddedFont>
      <p:font typeface="Akzidenz-Grotesk Pro Bold" panose="02000803050000020004" pitchFamily="50" charset="0"/>
      <p:bold r:id="rId32"/>
      <p:boldItalic r:id="rId33"/>
    </p:embeddedFont>
    <p:embeddedFont>
      <p:font typeface="Tahoma" panose="020B0604030504040204" pitchFamily="34" charset="0"/>
      <p:regular r:id="rId34"/>
      <p:bold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F54"/>
    <a:srgbClr val="99D1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3698" autoAdjust="0"/>
  </p:normalViewPr>
  <p:slideViewPr>
    <p:cSldViewPr snapToGrid="0" showGuides="1">
      <p:cViewPr varScale="1">
        <p:scale>
          <a:sx n="93" d="100"/>
          <a:sy n="93" d="100"/>
        </p:scale>
        <p:origin x="154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tableStyles" Target="tableStyles.xml"/><Relationship Id="rId21" Type="http://schemas.openxmlformats.org/officeDocument/2006/relationships/font" Target="fonts/font8.fntdata"/><Relationship Id="rId34" Type="http://schemas.openxmlformats.org/officeDocument/2006/relationships/font" Target="fonts/font2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8EBF-1AF8-4795-9722-633972B7C095}" type="datetimeFigureOut">
              <a:rPr lang="en-US" smtClean="0"/>
              <a:t>10/16/2019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7C135-FECF-4F96-8785-46DE2B9DD66D}" type="slidenum">
              <a:rPr lang="en-US" smtClean="0"/>
              <a:t>‹#›</a:t>
            </a:fld>
            <a:endParaRPr lang="en-US"/>
          </a:p>
        </p:txBody>
      </p:sp>
    </p:spTree>
    <p:extLst>
      <p:ext uri="{BB962C8B-B14F-4D97-AF65-F5344CB8AC3E}">
        <p14:creationId xmlns:p14="http://schemas.microsoft.com/office/powerpoint/2010/main" val="2629798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D7C135-FECF-4F96-8785-46DE2B9DD66D}" type="slidenum">
              <a:rPr lang="en-US" smtClean="0"/>
              <a:t>2</a:t>
            </a:fld>
            <a:endParaRPr lang="en-US"/>
          </a:p>
        </p:txBody>
      </p:sp>
    </p:spTree>
    <p:extLst>
      <p:ext uri="{BB962C8B-B14F-4D97-AF65-F5344CB8AC3E}">
        <p14:creationId xmlns:p14="http://schemas.microsoft.com/office/powerpoint/2010/main" val="150315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Activity: </a:t>
            </a:r>
            <a:r>
              <a:rPr lang="en-US" dirty="0" smtClean="0"/>
              <a:t>Exploring</a:t>
            </a:r>
            <a:r>
              <a:rPr lang="en-US" baseline="0" dirty="0" smtClean="0"/>
              <a:t> the fight or flight responses</a:t>
            </a:r>
            <a:endParaRPr lang="en-US" dirty="0"/>
          </a:p>
        </p:txBody>
      </p:sp>
      <p:sp>
        <p:nvSpPr>
          <p:cNvPr id="4" name="Slide Number Placeholder 3"/>
          <p:cNvSpPr>
            <a:spLocks noGrp="1"/>
          </p:cNvSpPr>
          <p:nvPr>
            <p:ph type="sldNum" sz="quarter" idx="10"/>
          </p:nvPr>
        </p:nvSpPr>
        <p:spPr/>
        <p:txBody>
          <a:bodyPr/>
          <a:lstStyle/>
          <a:p>
            <a:fld id="{BBD7C135-FECF-4F96-8785-46DE2B9DD66D}" type="slidenum">
              <a:rPr lang="en-US" smtClean="0"/>
              <a:t>5</a:t>
            </a:fld>
            <a:endParaRPr lang="en-US"/>
          </a:p>
        </p:txBody>
      </p:sp>
    </p:spTree>
    <p:extLst>
      <p:ext uri="{BB962C8B-B14F-4D97-AF65-F5344CB8AC3E}">
        <p14:creationId xmlns:p14="http://schemas.microsoft.com/office/powerpoint/2010/main" val="402297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Discussion Question: </a:t>
            </a:r>
            <a:r>
              <a:rPr lang="en-US" sz="1200" b="0" i="0" u="none" strike="noStrike" kern="1200" dirty="0" smtClean="0">
                <a:solidFill>
                  <a:schemeClr val="tx1"/>
                </a:solidFill>
                <a:effectLst/>
                <a:latin typeface="+mn-lt"/>
                <a:ea typeface="+mn-ea"/>
                <a:cs typeface="+mn-cs"/>
              </a:rPr>
              <a:t>Share a situation that activated your fight/flight response. Thinking back, how might this have interfered with your ability to behave empathetically? Knowing what you know now about physiological and empathy, how might you overcome or address that interference?</a:t>
            </a:r>
          </a:p>
          <a:p>
            <a:endParaRPr lang="en-US" dirty="0"/>
          </a:p>
        </p:txBody>
      </p:sp>
      <p:sp>
        <p:nvSpPr>
          <p:cNvPr id="4" name="Slide Number Placeholder 3"/>
          <p:cNvSpPr>
            <a:spLocks noGrp="1"/>
          </p:cNvSpPr>
          <p:nvPr>
            <p:ph type="sldNum" sz="quarter" idx="10"/>
          </p:nvPr>
        </p:nvSpPr>
        <p:spPr/>
        <p:txBody>
          <a:bodyPr/>
          <a:lstStyle/>
          <a:p>
            <a:fld id="{BBD7C135-FECF-4F96-8785-46DE2B9DD66D}" type="slidenum">
              <a:rPr lang="en-US" smtClean="0"/>
              <a:t>6</a:t>
            </a:fld>
            <a:endParaRPr lang="en-US"/>
          </a:p>
        </p:txBody>
      </p:sp>
    </p:spTree>
    <p:extLst>
      <p:ext uri="{BB962C8B-B14F-4D97-AF65-F5344CB8AC3E}">
        <p14:creationId xmlns:p14="http://schemas.microsoft.com/office/powerpoint/2010/main" val="121185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Discussion question: </a:t>
            </a:r>
            <a:r>
              <a:rPr lang="en-US" sz="1200" b="0" i="0" u="none" strike="noStrike" kern="1200" dirty="0" smtClean="0">
                <a:solidFill>
                  <a:schemeClr val="tx1"/>
                </a:solidFill>
                <a:effectLst/>
                <a:latin typeface="+mn-lt"/>
                <a:ea typeface="+mn-ea"/>
                <a:cs typeface="+mn-cs"/>
              </a:rPr>
              <a:t>How might overt anger vs. more passive anger influence how empathetic you view someone?</a:t>
            </a:r>
            <a:endParaRPr lang="en-US" dirty="0"/>
          </a:p>
        </p:txBody>
      </p:sp>
      <p:sp>
        <p:nvSpPr>
          <p:cNvPr id="4" name="Slide Number Placeholder 3"/>
          <p:cNvSpPr>
            <a:spLocks noGrp="1"/>
          </p:cNvSpPr>
          <p:nvPr>
            <p:ph type="sldNum" sz="quarter" idx="10"/>
          </p:nvPr>
        </p:nvSpPr>
        <p:spPr/>
        <p:txBody>
          <a:bodyPr/>
          <a:lstStyle/>
          <a:p>
            <a:fld id="{BBD7C135-FECF-4F96-8785-46DE2B9DD66D}" type="slidenum">
              <a:rPr lang="en-US" smtClean="0"/>
              <a:t>8</a:t>
            </a:fld>
            <a:endParaRPr lang="en-US"/>
          </a:p>
        </p:txBody>
      </p:sp>
    </p:spTree>
    <p:extLst>
      <p:ext uri="{BB962C8B-B14F-4D97-AF65-F5344CB8AC3E}">
        <p14:creationId xmlns:p14="http://schemas.microsoft.com/office/powerpoint/2010/main" val="328418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Discussion question: </a:t>
            </a:r>
            <a:r>
              <a:rPr lang="en-US" sz="1200" b="0" i="0" u="none" strike="noStrike" kern="1200" dirty="0" smtClean="0">
                <a:solidFill>
                  <a:schemeClr val="tx1"/>
                </a:solidFill>
                <a:effectLst/>
                <a:latin typeface="+mn-lt"/>
                <a:ea typeface="+mn-ea"/>
                <a:cs typeface="+mn-cs"/>
              </a:rPr>
              <a:t>Think of a situation where you might have become angry at someone for something. What were the hostile attributions you had? Then, using the same situation, think about possible non-hostile attributions/thoughts that could be had for the same situation. How does this increase/change your ability to want to be empathetic towards the individual?</a:t>
            </a:r>
          </a:p>
          <a:p>
            <a:endParaRPr lang="en-US" dirty="0"/>
          </a:p>
        </p:txBody>
      </p:sp>
      <p:sp>
        <p:nvSpPr>
          <p:cNvPr id="4" name="Slide Number Placeholder 3"/>
          <p:cNvSpPr>
            <a:spLocks noGrp="1"/>
          </p:cNvSpPr>
          <p:nvPr>
            <p:ph type="sldNum" sz="quarter" idx="10"/>
          </p:nvPr>
        </p:nvSpPr>
        <p:spPr/>
        <p:txBody>
          <a:bodyPr/>
          <a:lstStyle/>
          <a:p>
            <a:fld id="{BBD7C135-FECF-4F96-8785-46DE2B9DD66D}" type="slidenum">
              <a:rPr lang="en-US" smtClean="0"/>
              <a:t>10</a:t>
            </a:fld>
            <a:endParaRPr lang="en-US"/>
          </a:p>
        </p:txBody>
      </p:sp>
    </p:spTree>
    <p:extLst>
      <p:ext uri="{BB962C8B-B14F-4D97-AF65-F5344CB8AC3E}">
        <p14:creationId xmlns:p14="http://schemas.microsoft.com/office/powerpoint/2010/main" val="144680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Activity: </a:t>
            </a:r>
            <a:r>
              <a:rPr lang="en-US" dirty="0" smtClean="0"/>
              <a:t>Chair</a:t>
            </a:r>
            <a:r>
              <a:rPr lang="en-US" baseline="0" dirty="0" smtClean="0"/>
              <a:t> yoga; positive psychology mindfulness exercises</a:t>
            </a:r>
            <a:endParaRPr lang="en-US" dirty="0"/>
          </a:p>
        </p:txBody>
      </p:sp>
      <p:sp>
        <p:nvSpPr>
          <p:cNvPr id="4" name="Slide Number Placeholder 3"/>
          <p:cNvSpPr>
            <a:spLocks noGrp="1"/>
          </p:cNvSpPr>
          <p:nvPr>
            <p:ph type="sldNum" sz="quarter" idx="10"/>
          </p:nvPr>
        </p:nvSpPr>
        <p:spPr/>
        <p:txBody>
          <a:bodyPr/>
          <a:lstStyle/>
          <a:p>
            <a:fld id="{BBD7C135-FECF-4F96-8785-46DE2B9DD66D}" type="slidenum">
              <a:rPr lang="en-US" smtClean="0"/>
              <a:t>11</a:t>
            </a:fld>
            <a:endParaRPr lang="en-US"/>
          </a:p>
        </p:txBody>
      </p:sp>
    </p:spTree>
    <p:extLst>
      <p:ext uri="{BB962C8B-B14F-4D97-AF65-F5344CB8AC3E}">
        <p14:creationId xmlns:p14="http://schemas.microsoft.com/office/powerpoint/2010/main" val="405544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89897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56134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315380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77650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187357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A642A6-AA1E-43A4-B971-AB0011541545}"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349445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A642A6-AA1E-43A4-B971-AB0011541545}" type="datetimeFigureOut">
              <a:rPr lang="en-US" smtClean="0"/>
              <a:t>10/16/2019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182449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A642A6-AA1E-43A4-B971-AB0011541545}" type="datetimeFigureOut">
              <a:rPr lang="en-US" smtClean="0"/>
              <a:t>10/16/2019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265664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642A6-AA1E-43A4-B971-AB0011541545}" type="datetimeFigureOut">
              <a:rPr lang="en-US" smtClean="0"/>
              <a:t>10/16/2019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155746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642A6-AA1E-43A4-B971-AB0011541545}"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354218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642A6-AA1E-43A4-B971-AB0011541545}"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388561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642A6-AA1E-43A4-B971-AB0011541545}" type="datetimeFigureOut">
              <a:rPr lang="en-US" smtClean="0"/>
              <a:t>10/16/2019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D6769-2481-4077-BF62-37365F87CDE6}" type="slidenum">
              <a:rPr lang="en-US" smtClean="0"/>
              <a:t>‹#›</a:t>
            </a:fld>
            <a:endParaRPr lang="en-US"/>
          </a:p>
        </p:txBody>
      </p:sp>
    </p:spTree>
    <p:extLst>
      <p:ext uri="{BB962C8B-B14F-4D97-AF65-F5344CB8AC3E}">
        <p14:creationId xmlns:p14="http://schemas.microsoft.com/office/powerpoint/2010/main" val="145066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99D1D0"/>
          </a:solidFill>
        </p:spPr>
        <p:txBody>
          <a:bodyPr wrap="square" lIns="0" tIns="0" rIns="0" bIns="0" rtlCol="0"/>
          <a:lstStyle/>
          <a:p>
            <a:endParaRPr sz="1688" dirty="0"/>
          </a:p>
        </p:txBody>
      </p:sp>
      <p:sp>
        <p:nvSpPr>
          <p:cNvPr id="3" name="object 3"/>
          <p:cNvSpPr/>
          <p:nvPr/>
        </p:nvSpPr>
        <p:spPr>
          <a:xfrm>
            <a:off x="826475" y="635598"/>
            <a:ext cx="692944" cy="289323"/>
          </a:xfrm>
          <a:custGeom>
            <a:avLst/>
            <a:gdLst/>
            <a:ahLst/>
            <a:cxnLst/>
            <a:rect l="l" t="t" r="r" b="b"/>
            <a:pathLst>
              <a:path w="739140" h="308609">
                <a:moveTo>
                  <a:pt x="0" y="308063"/>
                </a:moveTo>
                <a:lnTo>
                  <a:pt x="0" y="211931"/>
                </a:lnTo>
                <a:lnTo>
                  <a:pt x="369269" y="0"/>
                </a:lnTo>
                <a:lnTo>
                  <a:pt x="738538" y="211931"/>
                </a:lnTo>
                <a:lnTo>
                  <a:pt x="738538" y="308063"/>
                </a:lnTo>
                <a:lnTo>
                  <a:pt x="718531" y="308063"/>
                </a:lnTo>
                <a:lnTo>
                  <a:pt x="718531" y="223460"/>
                </a:lnTo>
                <a:lnTo>
                  <a:pt x="369269" y="23058"/>
                </a:lnTo>
                <a:lnTo>
                  <a:pt x="20006" y="223460"/>
                </a:lnTo>
                <a:lnTo>
                  <a:pt x="20006" y="308063"/>
                </a:lnTo>
                <a:lnTo>
                  <a:pt x="0" y="308063"/>
                </a:lnTo>
                <a:close/>
              </a:path>
            </a:pathLst>
          </a:custGeom>
          <a:solidFill>
            <a:srgbClr val="FBFBF4"/>
          </a:solidFill>
        </p:spPr>
        <p:txBody>
          <a:bodyPr wrap="square" lIns="0" tIns="0" rIns="0" bIns="0" rtlCol="0"/>
          <a:lstStyle/>
          <a:p>
            <a:endParaRPr sz="1688"/>
          </a:p>
        </p:txBody>
      </p:sp>
      <p:sp>
        <p:nvSpPr>
          <p:cNvPr id="4" name="object 4"/>
          <p:cNvSpPr/>
          <p:nvPr/>
        </p:nvSpPr>
        <p:spPr>
          <a:xfrm>
            <a:off x="835853" y="922819"/>
            <a:ext cx="0" cy="217289"/>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sz="1688"/>
          </a:p>
        </p:txBody>
      </p:sp>
      <p:sp>
        <p:nvSpPr>
          <p:cNvPr id="5" name="object 5"/>
          <p:cNvSpPr/>
          <p:nvPr/>
        </p:nvSpPr>
        <p:spPr>
          <a:xfrm>
            <a:off x="1509475" y="922819"/>
            <a:ext cx="0" cy="217289"/>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sz="1688"/>
          </a:p>
        </p:txBody>
      </p:sp>
      <p:sp>
        <p:nvSpPr>
          <p:cNvPr id="6" name="object 6"/>
          <p:cNvSpPr/>
          <p:nvPr/>
        </p:nvSpPr>
        <p:spPr>
          <a:xfrm>
            <a:off x="826475" y="1138352"/>
            <a:ext cx="692944" cy="289323"/>
          </a:xfrm>
          <a:custGeom>
            <a:avLst/>
            <a:gdLst/>
            <a:ahLst/>
            <a:cxnLst/>
            <a:rect l="l" t="t" r="r" b="b"/>
            <a:pathLst>
              <a:path w="739140" h="308609">
                <a:moveTo>
                  <a:pt x="0" y="96132"/>
                </a:moveTo>
                <a:lnTo>
                  <a:pt x="0" y="0"/>
                </a:lnTo>
                <a:lnTo>
                  <a:pt x="20006" y="0"/>
                </a:lnTo>
                <a:lnTo>
                  <a:pt x="20006" y="84602"/>
                </a:lnTo>
                <a:lnTo>
                  <a:pt x="369269" y="285005"/>
                </a:lnTo>
                <a:lnTo>
                  <a:pt x="718531" y="84602"/>
                </a:lnTo>
                <a:lnTo>
                  <a:pt x="718531" y="0"/>
                </a:lnTo>
                <a:lnTo>
                  <a:pt x="738538" y="0"/>
                </a:lnTo>
                <a:lnTo>
                  <a:pt x="738538" y="96132"/>
                </a:lnTo>
                <a:lnTo>
                  <a:pt x="369269" y="308063"/>
                </a:lnTo>
                <a:lnTo>
                  <a:pt x="0" y="96132"/>
                </a:lnTo>
                <a:close/>
              </a:path>
            </a:pathLst>
          </a:custGeom>
          <a:solidFill>
            <a:srgbClr val="FBFBF4"/>
          </a:solidFill>
        </p:spPr>
        <p:txBody>
          <a:bodyPr wrap="square" lIns="0" tIns="0" rIns="0" bIns="0" rtlCol="0"/>
          <a:lstStyle/>
          <a:p>
            <a:endParaRPr sz="1688"/>
          </a:p>
        </p:txBody>
      </p:sp>
      <p:sp>
        <p:nvSpPr>
          <p:cNvPr id="7" name="object 7"/>
          <p:cNvSpPr txBox="1"/>
          <p:nvPr/>
        </p:nvSpPr>
        <p:spPr>
          <a:xfrm>
            <a:off x="1036889" y="858547"/>
            <a:ext cx="233957" cy="389466"/>
          </a:xfrm>
          <a:prstGeom prst="rect">
            <a:avLst/>
          </a:prstGeom>
        </p:spPr>
        <p:txBody>
          <a:bodyPr vert="horz" wrap="square" lIns="0" tIns="0" rIns="0" bIns="0" rtlCol="0">
            <a:spAutoFit/>
          </a:bodyPr>
          <a:lstStyle/>
          <a:p>
            <a:pPr marL="11906"/>
            <a:r>
              <a:rPr sz="2531" spc="231" dirty="0">
                <a:solidFill>
                  <a:srgbClr val="FBFBF4"/>
                </a:solidFill>
                <a:latin typeface="Akzidenz-Grotesk Pro Regular" panose="02000503030000020003" pitchFamily="50" charset="0"/>
                <a:cs typeface="Tahoma"/>
              </a:rPr>
              <a:t>E</a:t>
            </a:r>
            <a:endParaRPr sz="2531" dirty="0">
              <a:latin typeface="Akzidenz-Grotesk Pro Regular" panose="02000503030000020003" pitchFamily="50" charset="0"/>
              <a:cs typeface="Tahoma"/>
            </a:endParaRPr>
          </a:p>
        </p:txBody>
      </p:sp>
      <p:sp>
        <p:nvSpPr>
          <p:cNvPr id="8" name="object 8"/>
          <p:cNvSpPr txBox="1"/>
          <p:nvPr/>
        </p:nvSpPr>
        <p:spPr>
          <a:xfrm>
            <a:off x="1720455" y="766047"/>
            <a:ext cx="3014663" cy="593496"/>
          </a:xfrm>
          <a:prstGeom prst="rect">
            <a:avLst/>
          </a:prstGeom>
        </p:spPr>
        <p:txBody>
          <a:bodyPr vert="horz" wrap="square" lIns="0" tIns="0" rIns="0" bIns="0" rtlCol="0">
            <a:spAutoFit/>
          </a:bodyPr>
          <a:lstStyle/>
          <a:p>
            <a:pPr marL="11906"/>
            <a:r>
              <a:rPr sz="1595" spc="383" dirty="0">
                <a:solidFill>
                  <a:srgbClr val="FBFBF4"/>
                </a:solidFill>
                <a:latin typeface="Akzidenz-Grotesk Pro Light"/>
                <a:cs typeface="Akzidenz-Grotesk Pro Light"/>
              </a:rPr>
              <a:t>U</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N</a:t>
            </a:r>
            <a:r>
              <a:rPr sz="1595" spc="71" dirty="0">
                <a:solidFill>
                  <a:srgbClr val="FBFBF4"/>
                </a:solidFill>
                <a:latin typeface="Akzidenz-Grotesk Pro Light"/>
                <a:cs typeface="Akzidenz-Grotesk Pro Light"/>
              </a:rPr>
              <a:t> </a:t>
            </a:r>
            <a:r>
              <a:rPr sz="1595" spc="383" dirty="0">
                <a:solidFill>
                  <a:srgbClr val="FBFBF4"/>
                </a:solidFill>
                <a:latin typeface="Akzidenz-Grotesk Pro Light"/>
                <a:cs typeface="Akzidenz-Grotesk Pro Light"/>
              </a:rPr>
              <a:t>D</a:t>
            </a:r>
            <a:r>
              <a:rPr sz="1595" spc="71" dirty="0">
                <a:solidFill>
                  <a:srgbClr val="FBFBF4"/>
                </a:solidFill>
                <a:latin typeface="Akzidenz-Grotesk Pro Light"/>
                <a:cs typeface="Akzidenz-Grotesk Pro Light"/>
              </a:rPr>
              <a:t> </a:t>
            </a:r>
            <a:r>
              <a:rPr sz="1595" spc="339" dirty="0">
                <a:solidFill>
                  <a:srgbClr val="FBFBF4"/>
                </a:solidFill>
                <a:latin typeface="Akzidenz-Grotesk Pro Light"/>
                <a:cs typeface="Akzidenz-Grotesk Pro Light"/>
              </a:rPr>
              <a:t>E</a:t>
            </a:r>
            <a:r>
              <a:rPr sz="1595" spc="71" dirty="0">
                <a:solidFill>
                  <a:srgbClr val="FBFBF4"/>
                </a:solidFill>
                <a:latin typeface="Akzidenz-Grotesk Pro Light"/>
                <a:cs typeface="Akzidenz-Grotesk Pro Light"/>
              </a:rPr>
              <a:t> </a:t>
            </a:r>
            <a:r>
              <a:rPr sz="1595" spc="361" dirty="0">
                <a:solidFill>
                  <a:srgbClr val="FBFBF4"/>
                </a:solidFill>
                <a:latin typeface="Akzidenz-Grotesk Pro Light"/>
                <a:cs typeface="Akzidenz-Grotesk Pro Light"/>
              </a:rPr>
              <a:t>R</a:t>
            </a:r>
            <a:r>
              <a:rPr sz="1595" spc="71" dirty="0">
                <a:solidFill>
                  <a:srgbClr val="FBFBF4"/>
                </a:solidFill>
                <a:latin typeface="Akzidenz-Grotesk Pro Light"/>
                <a:cs typeface="Akzidenz-Grotesk Pro Light"/>
              </a:rPr>
              <a:t> </a:t>
            </a:r>
            <a:r>
              <a:rPr sz="1595" spc="339" dirty="0">
                <a:solidFill>
                  <a:srgbClr val="FBFBF4"/>
                </a:solidFill>
                <a:latin typeface="Akzidenz-Grotesk Pro Light"/>
                <a:cs typeface="Akzidenz-Grotesk Pro Light"/>
              </a:rPr>
              <a:t>S</a:t>
            </a:r>
            <a:r>
              <a:rPr sz="1595" spc="71" dirty="0">
                <a:solidFill>
                  <a:srgbClr val="FBFBF4"/>
                </a:solidFill>
                <a:latin typeface="Akzidenz-Grotesk Pro Light"/>
                <a:cs typeface="Akzidenz-Grotesk Pro Light"/>
              </a:rPr>
              <a:t> </a:t>
            </a:r>
            <a:r>
              <a:rPr sz="1595" spc="305" dirty="0">
                <a:solidFill>
                  <a:srgbClr val="FBFBF4"/>
                </a:solidFill>
                <a:latin typeface="Akzidenz-Grotesk Pro Light"/>
                <a:cs typeface="Akzidenz-Grotesk Pro Light"/>
              </a:rPr>
              <a:t>T</a:t>
            </a:r>
            <a:r>
              <a:rPr sz="1595" spc="71" dirty="0">
                <a:solidFill>
                  <a:srgbClr val="FBFBF4"/>
                </a:solidFill>
                <a:latin typeface="Akzidenz-Grotesk Pro Light"/>
                <a:cs typeface="Akzidenz-Grotesk Pro Light"/>
              </a:rPr>
              <a:t> </a:t>
            </a:r>
            <a:r>
              <a:rPr sz="1595" spc="361" dirty="0">
                <a:solidFill>
                  <a:srgbClr val="FBFBF4"/>
                </a:solidFill>
                <a:latin typeface="Akzidenz-Grotesk Pro Light"/>
                <a:cs typeface="Akzidenz-Grotesk Pro Light"/>
              </a:rPr>
              <a:t>A</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N</a:t>
            </a:r>
            <a:r>
              <a:rPr sz="1595" spc="71" dirty="0">
                <a:solidFill>
                  <a:srgbClr val="FBFBF4"/>
                </a:solidFill>
                <a:latin typeface="Akzidenz-Grotesk Pro Light"/>
                <a:cs typeface="Akzidenz-Grotesk Pro Light"/>
              </a:rPr>
              <a:t> </a:t>
            </a:r>
            <a:r>
              <a:rPr sz="1595" spc="383" dirty="0">
                <a:solidFill>
                  <a:srgbClr val="FBFBF4"/>
                </a:solidFill>
                <a:latin typeface="Akzidenz-Grotesk Pro Light"/>
                <a:cs typeface="Akzidenz-Grotesk Pro Light"/>
              </a:rPr>
              <a:t>D</a:t>
            </a:r>
            <a:r>
              <a:rPr sz="1595" spc="71" dirty="0">
                <a:solidFill>
                  <a:srgbClr val="FBFBF4"/>
                </a:solidFill>
                <a:latin typeface="Akzidenz-Grotesk Pro Light"/>
                <a:cs typeface="Akzidenz-Grotesk Pro Light"/>
              </a:rPr>
              <a:t> </a:t>
            </a:r>
            <a:r>
              <a:rPr sz="1595" spc="127" dirty="0">
                <a:solidFill>
                  <a:srgbClr val="FBFBF4"/>
                </a:solidFill>
                <a:latin typeface="Akzidenz-Grotesk Pro Light"/>
                <a:cs typeface="Akzidenz-Grotesk Pro Light"/>
              </a:rPr>
              <a:t>I</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N</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G</a:t>
            </a:r>
            <a:endParaRPr sz="1595" dirty="0">
              <a:latin typeface="Akzidenz-Grotesk Pro Light"/>
              <a:cs typeface="Akzidenz-Grotesk Pro Light"/>
            </a:endParaRPr>
          </a:p>
          <a:p>
            <a:pPr marL="11906">
              <a:spcBef>
                <a:spcPts val="759"/>
              </a:spcBef>
            </a:pPr>
            <a:r>
              <a:rPr sz="1595" spc="339" dirty="0">
                <a:solidFill>
                  <a:srgbClr val="FBFBF4"/>
                </a:solidFill>
                <a:latin typeface="Akzidenz-Grotesk Pro Light"/>
                <a:cs typeface="Akzidenz-Grotesk Pro Light"/>
              </a:rPr>
              <a:t>E</a:t>
            </a:r>
            <a:r>
              <a:rPr sz="1595" spc="67" dirty="0">
                <a:solidFill>
                  <a:srgbClr val="FBFBF4"/>
                </a:solidFill>
                <a:latin typeface="Akzidenz-Grotesk Pro Light"/>
                <a:cs typeface="Akzidenz-Grotesk Pro Light"/>
              </a:rPr>
              <a:t> </a:t>
            </a:r>
            <a:r>
              <a:rPr sz="1595" spc="441" dirty="0">
                <a:solidFill>
                  <a:srgbClr val="FBFBF4"/>
                </a:solidFill>
                <a:latin typeface="Akzidenz-Grotesk Pro Light"/>
                <a:cs typeface="Akzidenz-Grotesk Pro Light"/>
              </a:rPr>
              <a:t>M</a:t>
            </a:r>
            <a:r>
              <a:rPr sz="1595" spc="67" dirty="0">
                <a:solidFill>
                  <a:srgbClr val="FBFBF4"/>
                </a:solidFill>
                <a:latin typeface="Akzidenz-Grotesk Pro Light"/>
                <a:cs typeface="Akzidenz-Grotesk Pro Light"/>
              </a:rPr>
              <a:t> </a:t>
            </a:r>
            <a:r>
              <a:rPr sz="1595" spc="347" dirty="0">
                <a:solidFill>
                  <a:srgbClr val="FBFBF4"/>
                </a:solidFill>
                <a:latin typeface="Akzidenz-Grotesk Pro Light"/>
                <a:cs typeface="Akzidenz-Grotesk Pro Light"/>
              </a:rPr>
              <a:t>P</a:t>
            </a:r>
            <a:r>
              <a:rPr sz="1595" spc="67" dirty="0">
                <a:solidFill>
                  <a:srgbClr val="FBFBF4"/>
                </a:solidFill>
                <a:latin typeface="Akzidenz-Grotesk Pro Light"/>
                <a:cs typeface="Akzidenz-Grotesk Pro Light"/>
              </a:rPr>
              <a:t> </a:t>
            </a:r>
            <a:r>
              <a:rPr sz="1595" spc="361" dirty="0">
                <a:solidFill>
                  <a:srgbClr val="FBFBF4"/>
                </a:solidFill>
                <a:latin typeface="Akzidenz-Grotesk Pro Light"/>
                <a:cs typeface="Akzidenz-Grotesk Pro Light"/>
              </a:rPr>
              <a:t>A</a:t>
            </a:r>
            <a:r>
              <a:rPr sz="1595" spc="67" dirty="0">
                <a:solidFill>
                  <a:srgbClr val="FBFBF4"/>
                </a:solidFill>
                <a:latin typeface="Akzidenz-Grotesk Pro Light"/>
                <a:cs typeface="Akzidenz-Grotesk Pro Light"/>
              </a:rPr>
              <a:t> </a:t>
            </a:r>
            <a:r>
              <a:rPr sz="1595" spc="305" dirty="0">
                <a:solidFill>
                  <a:srgbClr val="FBFBF4"/>
                </a:solidFill>
                <a:latin typeface="Akzidenz-Grotesk Pro Light"/>
                <a:cs typeface="Akzidenz-Grotesk Pro Light"/>
              </a:rPr>
              <a:t>T</a:t>
            </a:r>
            <a:r>
              <a:rPr sz="1595" spc="67" dirty="0">
                <a:solidFill>
                  <a:srgbClr val="FBFBF4"/>
                </a:solidFill>
                <a:latin typeface="Akzidenz-Grotesk Pro Light"/>
                <a:cs typeface="Akzidenz-Grotesk Pro Light"/>
              </a:rPr>
              <a:t> </a:t>
            </a:r>
            <a:r>
              <a:rPr sz="1595" spc="407" dirty="0">
                <a:solidFill>
                  <a:srgbClr val="FBFBF4"/>
                </a:solidFill>
                <a:latin typeface="Akzidenz-Grotesk Pro Light"/>
                <a:cs typeface="Akzidenz-Grotesk Pro Light"/>
              </a:rPr>
              <a:t>H</a:t>
            </a:r>
            <a:r>
              <a:rPr sz="1595" spc="67" dirty="0">
                <a:solidFill>
                  <a:srgbClr val="FBFBF4"/>
                </a:solidFill>
                <a:latin typeface="Akzidenz-Grotesk Pro Light"/>
                <a:cs typeface="Akzidenz-Grotesk Pro Light"/>
              </a:rPr>
              <a:t> </a:t>
            </a:r>
            <a:r>
              <a:rPr sz="1595" spc="347" dirty="0">
                <a:solidFill>
                  <a:srgbClr val="FBFBF4"/>
                </a:solidFill>
                <a:latin typeface="Akzidenz-Grotesk Pro Light"/>
                <a:cs typeface="Akzidenz-Grotesk Pro Light"/>
              </a:rPr>
              <a:t>Y</a:t>
            </a:r>
            <a:endParaRPr sz="1595" dirty="0">
              <a:latin typeface="Akzidenz-Grotesk Pro Light"/>
              <a:cs typeface="Akzidenz-Grotesk Pro Light"/>
            </a:endParaRPr>
          </a:p>
        </p:txBody>
      </p:sp>
      <p:sp>
        <p:nvSpPr>
          <p:cNvPr id="9" name="object 9"/>
          <p:cNvSpPr txBox="1"/>
          <p:nvPr/>
        </p:nvSpPr>
        <p:spPr>
          <a:xfrm>
            <a:off x="773906" y="2221352"/>
            <a:ext cx="6655595" cy="1125373"/>
          </a:xfrm>
          <a:prstGeom prst="rect">
            <a:avLst/>
          </a:prstGeom>
        </p:spPr>
        <p:txBody>
          <a:bodyPr vert="horz" wrap="square" lIns="0" tIns="0" rIns="0" bIns="0" rtlCol="0">
            <a:spAutoFit/>
          </a:bodyPr>
          <a:lstStyle/>
          <a:p>
            <a:pPr marL="11906"/>
            <a:r>
              <a:rPr lang="en-US" sz="7313" spc="389" dirty="0">
                <a:solidFill>
                  <a:srgbClr val="FBFBF4"/>
                </a:solidFill>
                <a:latin typeface="Akzidenz-Grotesk Pro Super" panose="02000503050000020004" pitchFamily="50" charset="0"/>
                <a:cs typeface="Arial"/>
              </a:rPr>
              <a:t>MODULE </a:t>
            </a:r>
            <a:r>
              <a:rPr lang="en-US" sz="7313" spc="389" dirty="0" smtClean="0">
                <a:solidFill>
                  <a:srgbClr val="FBFBF4"/>
                </a:solidFill>
                <a:latin typeface="Akzidenz-Grotesk Pro Super" panose="02000503050000020004" pitchFamily="50" charset="0"/>
                <a:cs typeface="Arial"/>
              </a:rPr>
              <a:t>2.2</a:t>
            </a:r>
            <a:endParaRPr sz="7313" dirty="0">
              <a:latin typeface="Akzidenz-Grotesk Pro Super" panose="02000503050000020004" pitchFamily="50" charset="0"/>
              <a:cs typeface="Arial"/>
            </a:endParaRPr>
          </a:p>
        </p:txBody>
      </p:sp>
      <p:sp>
        <p:nvSpPr>
          <p:cNvPr id="11" name="Rectangle 10"/>
          <p:cNvSpPr/>
          <p:nvPr/>
        </p:nvSpPr>
        <p:spPr>
          <a:xfrm>
            <a:off x="826478" y="4140336"/>
            <a:ext cx="4226719" cy="10715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12" name="TextBox 11"/>
          <p:cNvSpPr txBox="1"/>
          <p:nvPr/>
        </p:nvSpPr>
        <p:spPr>
          <a:xfrm>
            <a:off x="1036889" y="4507224"/>
            <a:ext cx="3824887" cy="337785"/>
          </a:xfrm>
          <a:prstGeom prst="rect">
            <a:avLst/>
          </a:prstGeom>
          <a:noFill/>
        </p:spPr>
        <p:txBody>
          <a:bodyPr wrap="square" rtlCol="0">
            <a:spAutoFit/>
          </a:bodyPr>
          <a:lstStyle/>
          <a:p>
            <a:pPr marL="11906"/>
            <a:r>
              <a:rPr lang="en-US" sz="1595" spc="383" dirty="0" smtClean="0">
                <a:solidFill>
                  <a:srgbClr val="FBFBF4"/>
                </a:solidFill>
                <a:latin typeface="Akzidenz-Grotesk Pro Light"/>
                <a:cs typeface="Akzidenz-Grotesk Pro Light"/>
              </a:rPr>
              <a:t>Empathy and Physiology</a:t>
            </a:r>
            <a:endParaRPr lang="en-US" sz="1595" spc="383" dirty="0">
              <a:solidFill>
                <a:srgbClr val="FBFBF4"/>
              </a:solidFill>
              <a:latin typeface="Akzidenz-Grotesk Pro Light"/>
              <a:cs typeface="Akzidenz-Grotesk Pro Light"/>
            </a:endParaRPr>
          </a:p>
        </p:txBody>
      </p:sp>
    </p:spTree>
    <p:extLst>
      <p:ext uri="{BB962C8B-B14F-4D97-AF65-F5344CB8AC3E}">
        <p14:creationId xmlns:p14="http://schemas.microsoft.com/office/powerpoint/2010/main" val="1134939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394" r="21555"/>
          <a:stretch/>
        </p:blipFill>
        <p:spPr>
          <a:xfrm>
            <a:off x="-41565" y="0"/>
            <a:ext cx="4890655" cy="6858000"/>
          </a:xfrm>
          <a:prstGeom prst="rect">
            <a:avLst/>
          </a:prstGeom>
        </p:spPr>
      </p:pic>
      <p:sp>
        <p:nvSpPr>
          <p:cNvPr id="6" name="Rectangle 5"/>
          <p:cNvSpPr/>
          <p:nvPr/>
        </p:nvSpPr>
        <p:spPr>
          <a:xfrm>
            <a:off x="5306291" y="1679138"/>
            <a:ext cx="3297382" cy="4401205"/>
          </a:xfrm>
          <a:prstGeom prst="rect">
            <a:avLst/>
          </a:prstGeom>
        </p:spPr>
        <p:txBody>
          <a:bodyPr wrap="square">
            <a:spAutoFit/>
          </a:bodyPr>
          <a:lstStyle/>
          <a:p>
            <a:r>
              <a:rPr lang="en-US" sz="2000" dirty="0">
                <a:solidFill>
                  <a:srgbClr val="3A3F54"/>
                </a:solidFill>
                <a:latin typeface="Akzidenz-Grotesk Pro Regular" panose="02000503030000020003" pitchFamily="50" charset="0"/>
              </a:rPr>
              <a:t>Helpful if individuals are able to identify that he/she is likely to respond to a stressful situation with extreme </a:t>
            </a:r>
            <a:r>
              <a:rPr lang="en-US" sz="2000" dirty="0" smtClean="0">
                <a:solidFill>
                  <a:srgbClr val="3A3F54"/>
                </a:solidFill>
                <a:latin typeface="Akzidenz-Grotesk Pro Regular" panose="02000503030000020003" pitchFamily="50" charset="0"/>
              </a:rPr>
              <a:t>emotion.</a:t>
            </a:r>
            <a:endParaRPr lang="en-US" sz="2000" dirty="0" smtClean="0">
              <a:solidFill>
                <a:srgbClr val="3A3F54"/>
              </a:solidFill>
              <a:latin typeface="Akzidenz-Grotesk Pro Regular" panose="02000503030000020003" pitchFamily="50" charset="0"/>
            </a:endParaRPr>
          </a:p>
          <a:p>
            <a:endParaRPr lang="en-US" sz="2000" dirty="0">
              <a:solidFill>
                <a:srgbClr val="3A3F54"/>
              </a:solidFill>
              <a:latin typeface="Akzidenz-Grotesk Pro Regular" panose="02000503030000020003" pitchFamily="50" charset="0"/>
            </a:endParaRPr>
          </a:p>
          <a:p>
            <a:r>
              <a:rPr lang="en-US" sz="2000" dirty="0">
                <a:solidFill>
                  <a:srgbClr val="3A3F54"/>
                </a:solidFill>
                <a:latin typeface="Akzidenz-Grotesk Pro Regular" panose="02000503030000020003" pitchFamily="50" charset="0"/>
              </a:rPr>
              <a:t>Individuals should refrain from reacting to the situation until their emotions have subsided or decreased in intensity in order to promote empathic responding. </a:t>
            </a:r>
          </a:p>
          <a:p>
            <a:r>
              <a:rPr lang="en-US" sz="2000" dirty="0">
                <a:solidFill>
                  <a:srgbClr val="3A3F54"/>
                </a:solidFill>
                <a:latin typeface="Akzidenz-Grotesk Pro Regular" panose="02000503030000020003" pitchFamily="50" charset="0"/>
              </a:rPr>
              <a:t/>
            </a:r>
            <a:br>
              <a:rPr lang="en-US" sz="2000" dirty="0">
                <a:solidFill>
                  <a:srgbClr val="3A3F54"/>
                </a:solidFill>
                <a:latin typeface="Akzidenz-Grotesk Pro Regular" panose="02000503030000020003" pitchFamily="50" charset="0"/>
              </a:rPr>
            </a:br>
            <a:endParaRPr lang="en-US" sz="2000" dirty="0">
              <a:solidFill>
                <a:srgbClr val="3A3F54"/>
              </a:solidFill>
              <a:latin typeface="Akzidenz-Grotesk Pro Regular" panose="02000503030000020003" pitchFamily="50" charset="0"/>
            </a:endParaRPr>
          </a:p>
        </p:txBody>
      </p:sp>
      <p:grpSp>
        <p:nvGrpSpPr>
          <p:cNvPr id="7" name="Group 6"/>
          <p:cNvGrpSpPr/>
          <p:nvPr/>
        </p:nvGrpSpPr>
        <p:grpSpPr>
          <a:xfrm>
            <a:off x="4570642" y="2278711"/>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4570642" y="4405795"/>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3489989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6790" y="3"/>
            <a:ext cx="3571875" cy="6857999"/>
          </a:xfrm>
          <a:prstGeom prst="rect">
            <a:avLst/>
          </a:prstGeom>
          <a:blipFill>
            <a:blip r:embed="rId3" cstate="print"/>
            <a:stretch>
              <a:fillRect/>
            </a:stretch>
          </a:blipFill>
        </p:spPr>
        <p:txBody>
          <a:bodyPr wrap="square" lIns="0" tIns="0" rIns="0" bIns="0" rtlCol="0"/>
          <a:lstStyle/>
          <a:p>
            <a:endParaRPr sz="1688"/>
          </a:p>
        </p:txBody>
      </p:sp>
      <p:sp>
        <p:nvSpPr>
          <p:cNvPr id="4" name="object 4"/>
          <p:cNvSpPr txBox="1"/>
          <p:nvPr/>
        </p:nvSpPr>
        <p:spPr>
          <a:xfrm>
            <a:off x="4364509" y="1269436"/>
            <a:ext cx="4567833" cy="4620496"/>
          </a:xfrm>
          <a:prstGeom prst="rect">
            <a:avLst/>
          </a:prstGeom>
        </p:spPr>
        <p:txBody>
          <a:bodyPr vert="horz" wrap="square" lIns="0" tIns="0" rIns="0" bIns="0" rtlCol="0">
            <a:spAutoFit/>
          </a:bodyPr>
          <a:lstStyle/>
          <a:p>
            <a:pPr marL="11906" marR="4763">
              <a:lnSpc>
                <a:spcPts val="3000"/>
              </a:lnSpc>
            </a:pPr>
            <a:r>
              <a:rPr lang="en-US" sz="3000" spc="-95" dirty="0" smtClean="0">
                <a:solidFill>
                  <a:srgbClr val="99D1D0"/>
                </a:solidFill>
                <a:latin typeface="Akzidenz-Grotesk Pro Super" panose="02000503050000020004" pitchFamily="50" charset="0"/>
                <a:cs typeface="Verdana"/>
              </a:rPr>
              <a:t>Centering</a:t>
            </a:r>
            <a:r>
              <a:rPr lang="en-US" sz="3000" spc="-95" dirty="0" smtClean="0">
                <a:solidFill>
                  <a:srgbClr val="99D1D0"/>
                </a:solidFill>
                <a:latin typeface="Akzidenz-Grotesk Pro Bold" panose="02000803050000020004" pitchFamily="50" charset="0"/>
                <a:cs typeface="Verdana"/>
              </a:rPr>
              <a:t> </a:t>
            </a:r>
            <a:r>
              <a:rPr lang="en-US" sz="3000" spc="-95" dirty="0" smtClean="0">
                <a:solidFill>
                  <a:srgbClr val="393E53"/>
                </a:solidFill>
                <a:latin typeface="Akzidenz-Grotesk Pro Bold" panose="02000803050000020004" pitchFamily="50" charset="0"/>
                <a:cs typeface="Verdana"/>
              </a:rPr>
              <a:t>practices,  </a:t>
            </a:r>
            <a:r>
              <a:rPr lang="en-US" sz="3000" spc="-95" dirty="0">
                <a:solidFill>
                  <a:srgbClr val="99D1D0"/>
                </a:solidFill>
                <a:latin typeface="Akzidenz-Grotesk Pro Super" panose="02000503050000020004" pitchFamily="50" charset="0"/>
                <a:cs typeface="Verdana"/>
              </a:rPr>
              <a:t>mindfulness</a:t>
            </a:r>
            <a:r>
              <a:rPr lang="en-US" sz="3000" spc="-95" dirty="0" smtClean="0">
                <a:solidFill>
                  <a:srgbClr val="99D1D0"/>
                </a:solidFill>
                <a:latin typeface="Akzidenz-Grotesk Pro Bold" panose="02000803050000020004" pitchFamily="50" charset="0"/>
                <a:cs typeface="Verdana"/>
              </a:rPr>
              <a:t> </a:t>
            </a:r>
            <a:r>
              <a:rPr lang="en-US" sz="3000" spc="-95" dirty="0" smtClean="0">
                <a:solidFill>
                  <a:srgbClr val="393E53"/>
                </a:solidFill>
                <a:latin typeface="Akzidenz-Grotesk Pro Bold" panose="02000803050000020004" pitchFamily="50" charset="0"/>
                <a:cs typeface="Verdana"/>
              </a:rPr>
              <a:t>activities, and </a:t>
            </a:r>
            <a:r>
              <a:rPr lang="en-US" sz="3000" spc="-95" dirty="0">
                <a:solidFill>
                  <a:srgbClr val="99D1D0"/>
                </a:solidFill>
                <a:latin typeface="Akzidenz-Grotesk Pro Super" panose="02000503050000020004" pitchFamily="50" charset="0"/>
                <a:cs typeface="Verdana"/>
              </a:rPr>
              <a:t>deep breathing </a:t>
            </a:r>
            <a:r>
              <a:rPr lang="en-US" sz="3000" spc="-95" dirty="0" smtClean="0">
                <a:solidFill>
                  <a:srgbClr val="393E53"/>
                </a:solidFill>
                <a:latin typeface="Akzidenz-Grotesk Pro Bold" panose="02000803050000020004" pitchFamily="50" charset="0"/>
                <a:cs typeface="Verdana"/>
              </a:rPr>
              <a:t>can  lessen the effect of the sympathetic nervous system to engage in a </a:t>
            </a:r>
            <a:r>
              <a:rPr lang="en-US" sz="3000" spc="-95" dirty="0">
                <a:solidFill>
                  <a:srgbClr val="99D1D0"/>
                </a:solidFill>
                <a:latin typeface="Akzidenz-Grotesk Pro Super" panose="02000503050000020004" pitchFamily="50" charset="0"/>
                <a:cs typeface="Verdana"/>
              </a:rPr>
              <a:t>flight or fight </a:t>
            </a:r>
            <a:r>
              <a:rPr lang="en-US" sz="3000" spc="-95" dirty="0" smtClean="0">
                <a:solidFill>
                  <a:srgbClr val="393E53"/>
                </a:solidFill>
                <a:latin typeface="Akzidenz-Grotesk Pro Bold" panose="02000803050000020004" pitchFamily="50" charset="0"/>
                <a:cs typeface="Verdana"/>
              </a:rPr>
              <a:t>response, and  strengthen the effect of the parasympathetic  nervous system which supports an empathetic state of mind.</a:t>
            </a:r>
            <a:endParaRPr lang="en-US" sz="3000" spc="-95" dirty="0">
              <a:latin typeface="Akzidenz-Grotesk Pro Bold" panose="02000803050000020004" pitchFamily="50" charset="0"/>
              <a:cs typeface="Verdana"/>
            </a:endParaRPr>
          </a:p>
        </p:txBody>
      </p:sp>
    </p:spTree>
    <p:extLst>
      <p:ext uri="{BB962C8B-B14F-4D97-AF65-F5344CB8AC3E}">
        <p14:creationId xmlns:p14="http://schemas.microsoft.com/office/powerpoint/2010/main" val="95722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88495" y="979370"/>
            <a:ext cx="4114800" cy="5899051"/>
          </a:xfrm>
          <a:prstGeom prst="rect">
            <a:avLst/>
          </a:prstGeom>
        </p:spPr>
        <p:txBody>
          <a:bodyPr vert="horz" wrap="square" lIns="0" tIns="0" rIns="0" bIns="0" rtlCol="0">
            <a:spAutoFit/>
          </a:bodyPr>
          <a:lstStyle/>
          <a:p>
            <a:pPr marL="11906" marR="4763">
              <a:lnSpc>
                <a:spcPts val="2000"/>
              </a:lnSpc>
            </a:pPr>
            <a:r>
              <a:rPr sz="2000" spc="28" dirty="0">
                <a:solidFill>
                  <a:srgbClr val="393E53"/>
                </a:solidFill>
                <a:latin typeface="Akzidenz-Grotesk Pro Regular" panose="02000503030000020003" pitchFamily="50" charset="0"/>
                <a:cs typeface="Akzidenz-Grotesk Pro Regular"/>
              </a:rPr>
              <a:t>Mirror </a:t>
            </a:r>
            <a:r>
              <a:rPr sz="2000" spc="33" dirty="0">
                <a:solidFill>
                  <a:srgbClr val="393E53"/>
                </a:solidFill>
                <a:latin typeface="Akzidenz-Grotesk Pro Regular" panose="02000503030000020003" pitchFamily="50" charset="0"/>
                <a:cs typeface="Akzidenz-Grotesk Pro Regular"/>
              </a:rPr>
              <a:t>neurons: </a:t>
            </a:r>
            <a:r>
              <a:rPr sz="2000" spc="28" dirty="0">
                <a:solidFill>
                  <a:srgbClr val="393E53"/>
                </a:solidFill>
                <a:latin typeface="Akzidenz-Grotesk Pro Regular" panose="02000503030000020003" pitchFamily="50" charset="0"/>
                <a:cs typeface="Akzidenz-Grotesk Pro Regular"/>
              </a:rPr>
              <a:t>brain cells that promote  mimicry </a:t>
            </a:r>
            <a:r>
              <a:rPr sz="2000" spc="9" dirty="0">
                <a:solidFill>
                  <a:srgbClr val="393E53"/>
                </a:solidFill>
                <a:latin typeface="Akzidenz-Grotesk Pro Regular" panose="02000503030000020003" pitchFamily="50" charset="0"/>
                <a:cs typeface="Akzidenz-Grotesk Pro Regular"/>
              </a:rPr>
              <a:t>of </a:t>
            </a:r>
            <a:r>
              <a:rPr sz="2000" spc="33" dirty="0">
                <a:solidFill>
                  <a:srgbClr val="393E53"/>
                </a:solidFill>
                <a:latin typeface="Akzidenz-Grotesk Pro Regular" panose="02000503030000020003" pitchFamily="50" charset="0"/>
                <a:cs typeface="Akzidenz-Grotesk Pro Regular"/>
              </a:rPr>
              <a:t>others. </a:t>
            </a:r>
            <a:endParaRPr lang="en-US" sz="2000" spc="33" dirty="0">
              <a:solidFill>
                <a:srgbClr val="393E53"/>
              </a:solidFill>
              <a:latin typeface="Akzidenz-Grotesk Pro Regular" panose="02000503030000020003" pitchFamily="50" charset="0"/>
              <a:cs typeface="Akzidenz-Grotesk Pro Regular"/>
            </a:endParaRPr>
          </a:p>
          <a:p>
            <a:pPr marL="11906" marR="4763">
              <a:lnSpc>
                <a:spcPts val="2000"/>
              </a:lnSpc>
            </a:pPr>
            <a:endParaRPr lang="en-US" sz="2000" spc="33" dirty="0">
              <a:solidFill>
                <a:srgbClr val="393E53"/>
              </a:solidFill>
              <a:latin typeface="Akzidenz-Grotesk Pro Regular" panose="02000503030000020003" pitchFamily="50" charset="0"/>
              <a:cs typeface="Akzidenz-Grotesk Pro Regular"/>
            </a:endParaRPr>
          </a:p>
          <a:p>
            <a:pPr marL="11906" marR="4763">
              <a:lnSpc>
                <a:spcPts val="2000"/>
              </a:lnSpc>
            </a:pPr>
            <a:r>
              <a:rPr sz="2000" spc="28" dirty="0">
                <a:solidFill>
                  <a:srgbClr val="393E53"/>
                </a:solidFill>
                <a:latin typeface="Akzidenz-Grotesk Pro Regular" panose="02000503030000020003" pitchFamily="50" charset="0"/>
                <a:cs typeface="Akzidenz-Grotesk Pro Regular"/>
              </a:rPr>
              <a:t>Through mirror  </a:t>
            </a:r>
            <a:r>
              <a:rPr sz="2000" spc="33" dirty="0">
                <a:solidFill>
                  <a:srgbClr val="393E53"/>
                </a:solidFill>
                <a:latin typeface="Akzidenz-Grotesk Pro Regular" panose="02000503030000020003" pitchFamily="50" charset="0"/>
                <a:cs typeface="Akzidenz-Grotesk Pro Regular"/>
              </a:rPr>
              <a:t>neurons, </a:t>
            </a:r>
            <a:r>
              <a:rPr sz="2000" spc="9" dirty="0">
                <a:solidFill>
                  <a:srgbClr val="393E53"/>
                </a:solidFill>
                <a:latin typeface="Akzidenz-Grotesk Pro Regular" panose="02000503030000020003" pitchFamily="50" charset="0"/>
                <a:cs typeface="Akzidenz-Grotesk Pro Regular"/>
              </a:rPr>
              <a:t>an </a:t>
            </a:r>
            <a:r>
              <a:rPr sz="2000" spc="33" dirty="0">
                <a:solidFill>
                  <a:srgbClr val="393E53"/>
                </a:solidFill>
                <a:latin typeface="Akzidenz-Grotesk Pro Regular" panose="02000503030000020003" pitchFamily="50" charset="0"/>
                <a:cs typeface="Akzidenz-Grotesk Pro Regular"/>
              </a:rPr>
              <a:t>individual </a:t>
            </a:r>
            <a:r>
              <a:rPr sz="2000" spc="28" dirty="0">
                <a:solidFill>
                  <a:srgbClr val="393E53"/>
                </a:solidFill>
                <a:latin typeface="Akzidenz-Grotesk Pro Regular" panose="02000503030000020003" pitchFamily="50" charset="0"/>
                <a:cs typeface="Akzidenz-Grotesk Pro Regular"/>
              </a:rPr>
              <a:t>observes another  </a:t>
            </a:r>
            <a:r>
              <a:rPr sz="2000" spc="37" dirty="0">
                <a:solidFill>
                  <a:srgbClr val="393E53"/>
                </a:solidFill>
                <a:latin typeface="Akzidenz-Grotesk Pro Regular" panose="02000503030000020003" pitchFamily="50" charset="0"/>
                <a:cs typeface="Akzidenz-Grotesk Pro Regular"/>
              </a:rPr>
              <a:t>individual, </a:t>
            </a:r>
            <a:r>
              <a:rPr sz="2000" spc="19" dirty="0">
                <a:solidFill>
                  <a:srgbClr val="393E53"/>
                </a:solidFill>
                <a:latin typeface="Akzidenz-Grotesk Pro Regular" panose="02000503030000020003" pitchFamily="50" charset="0"/>
                <a:cs typeface="Akzidenz-Grotesk Pro Regular"/>
              </a:rPr>
              <a:t>and </a:t>
            </a:r>
            <a:r>
              <a:rPr sz="2000" spc="28" dirty="0">
                <a:solidFill>
                  <a:srgbClr val="393E53"/>
                </a:solidFill>
                <a:latin typeface="Akzidenz-Grotesk Pro Regular" panose="02000503030000020003" pitchFamily="50" charset="0"/>
                <a:cs typeface="Akzidenz-Grotesk Pro Regular"/>
              </a:rPr>
              <a:t>that </a:t>
            </a:r>
            <a:r>
              <a:rPr sz="2000" spc="33" dirty="0">
                <a:solidFill>
                  <a:srgbClr val="393E53"/>
                </a:solidFill>
                <a:latin typeface="Akzidenz-Grotesk Pro Regular" panose="02000503030000020003" pitchFamily="50" charset="0"/>
                <a:cs typeface="Akzidenz-Grotesk Pro Regular"/>
              </a:rPr>
              <a:t>information </a:t>
            </a:r>
            <a:r>
              <a:rPr sz="2000" spc="15" dirty="0">
                <a:solidFill>
                  <a:srgbClr val="393E53"/>
                </a:solidFill>
                <a:latin typeface="Akzidenz-Grotesk Pro Regular" panose="02000503030000020003" pitchFamily="50" charset="0"/>
                <a:cs typeface="Akzidenz-Grotesk Pro Regular"/>
              </a:rPr>
              <a:t>is  </a:t>
            </a:r>
            <a:r>
              <a:rPr sz="2000" spc="28" dirty="0">
                <a:solidFill>
                  <a:srgbClr val="393E53"/>
                </a:solidFill>
                <a:latin typeface="Akzidenz-Grotesk Pro Regular" panose="02000503030000020003" pitchFamily="50" charset="0"/>
                <a:cs typeface="Akzidenz-Grotesk Pro Regular"/>
              </a:rPr>
              <a:t>processed within </a:t>
            </a:r>
            <a:r>
              <a:rPr sz="2000" spc="19" dirty="0">
                <a:solidFill>
                  <a:srgbClr val="393E53"/>
                </a:solidFill>
                <a:latin typeface="Akzidenz-Grotesk Pro Regular" panose="02000503030000020003" pitchFamily="50" charset="0"/>
                <a:cs typeface="Akzidenz-Grotesk Pro Regular"/>
              </a:rPr>
              <a:t>the </a:t>
            </a:r>
            <a:r>
              <a:rPr sz="2000" spc="28" dirty="0">
                <a:solidFill>
                  <a:srgbClr val="393E53"/>
                </a:solidFill>
                <a:latin typeface="Akzidenz-Grotesk Pro Regular" panose="02000503030000020003" pitchFamily="50" charset="0"/>
                <a:cs typeface="Akzidenz-Grotesk Pro Regular"/>
              </a:rPr>
              <a:t>rest </a:t>
            </a:r>
            <a:r>
              <a:rPr sz="2000" spc="9" dirty="0">
                <a:solidFill>
                  <a:srgbClr val="393E53"/>
                </a:solidFill>
                <a:latin typeface="Akzidenz-Grotesk Pro Regular" panose="02000503030000020003" pitchFamily="50" charset="0"/>
                <a:cs typeface="Akzidenz-Grotesk Pro Regular"/>
              </a:rPr>
              <a:t>of </a:t>
            </a:r>
            <a:r>
              <a:rPr sz="2000" spc="19" dirty="0">
                <a:solidFill>
                  <a:srgbClr val="393E53"/>
                </a:solidFill>
                <a:latin typeface="Akzidenz-Grotesk Pro Regular" panose="02000503030000020003" pitchFamily="50" charset="0"/>
                <a:cs typeface="Akzidenz-Grotesk Pro Regular"/>
              </a:rPr>
              <a:t>the </a:t>
            </a:r>
            <a:r>
              <a:rPr sz="2000" spc="28" dirty="0">
                <a:solidFill>
                  <a:srgbClr val="393E53"/>
                </a:solidFill>
                <a:latin typeface="Akzidenz-Grotesk Pro Regular" panose="02000503030000020003" pitchFamily="50" charset="0"/>
                <a:cs typeface="Akzidenz-Grotesk Pro Regular"/>
              </a:rPr>
              <a:t>brain  </a:t>
            </a:r>
            <a:r>
              <a:rPr sz="2000" spc="23" dirty="0">
                <a:solidFill>
                  <a:srgbClr val="393E53"/>
                </a:solidFill>
                <a:latin typeface="Akzidenz-Grotesk Pro Regular" panose="02000503030000020003" pitchFamily="50" charset="0"/>
                <a:cs typeface="Akzidenz-Grotesk Pro Regular"/>
              </a:rPr>
              <a:t>which </a:t>
            </a:r>
            <a:r>
              <a:rPr sz="2000" spc="33" dirty="0">
                <a:solidFill>
                  <a:srgbClr val="393E53"/>
                </a:solidFill>
                <a:latin typeface="Akzidenz-Grotesk Pro Regular" panose="02000503030000020003" pitchFamily="50" charset="0"/>
                <a:cs typeface="Akzidenz-Grotesk Pro Regular"/>
              </a:rPr>
              <a:t>results </a:t>
            </a:r>
            <a:r>
              <a:rPr sz="2000" spc="15" dirty="0">
                <a:solidFill>
                  <a:srgbClr val="393E53"/>
                </a:solidFill>
                <a:latin typeface="Akzidenz-Grotesk Pro Regular" panose="02000503030000020003" pitchFamily="50" charset="0"/>
                <a:cs typeface="Akzidenz-Grotesk Pro Regular"/>
              </a:rPr>
              <a:t>in </a:t>
            </a:r>
            <a:r>
              <a:rPr sz="2000" spc="33" dirty="0">
                <a:solidFill>
                  <a:srgbClr val="393E53"/>
                </a:solidFill>
                <a:latin typeface="Akzidenz-Grotesk Pro Regular" panose="02000503030000020003" pitchFamily="50" charset="0"/>
                <a:cs typeface="Akzidenz-Grotesk Pro Regular"/>
              </a:rPr>
              <a:t>actions, thoughts, </a:t>
            </a:r>
            <a:r>
              <a:rPr sz="2000" spc="19" dirty="0">
                <a:solidFill>
                  <a:srgbClr val="393E53"/>
                </a:solidFill>
                <a:latin typeface="Akzidenz-Grotesk Pro Regular" panose="02000503030000020003" pitchFamily="50" charset="0"/>
                <a:cs typeface="Akzidenz-Grotesk Pro Regular"/>
              </a:rPr>
              <a:t>and  </a:t>
            </a:r>
            <a:r>
              <a:rPr sz="2000" spc="28" dirty="0">
                <a:solidFill>
                  <a:srgbClr val="393E53"/>
                </a:solidFill>
                <a:latin typeface="Akzidenz-Grotesk Pro Regular" panose="02000503030000020003" pitchFamily="50" charset="0"/>
                <a:cs typeface="Akzidenz-Grotesk Pro Regular"/>
              </a:rPr>
              <a:t>emotions that </a:t>
            </a:r>
            <a:r>
              <a:rPr sz="2000" spc="19" dirty="0">
                <a:solidFill>
                  <a:srgbClr val="393E53"/>
                </a:solidFill>
                <a:latin typeface="Akzidenz-Grotesk Pro Regular" panose="02000503030000020003" pitchFamily="50" charset="0"/>
                <a:cs typeface="Akzidenz-Grotesk Pro Regular"/>
              </a:rPr>
              <a:t>are </a:t>
            </a:r>
            <a:r>
              <a:rPr sz="2000" spc="23" dirty="0">
                <a:solidFill>
                  <a:srgbClr val="393E53"/>
                </a:solidFill>
                <a:latin typeface="Akzidenz-Grotesk Pro Regular" panose="02000503030000020003" pitchFamily="50" charset="0"/>
                <a:cs typeface="Akzidenz-Grotesk Pro Regular"/>
              </a:rPr>
              <a:t>all based </a:t>
            </a:r>
            <a:r>
              <a:rPr sz="2000" spc="9" dirty="0">
                <a:solidFill>
                  <a:srgbClr val="393E53"/>
                </a:solidFill>
                <a:latin typeface="Akzidenz-Grotesk Pro Regular" panose="02000503030000020003" pitchFamily="50" charset="0"/>
                <a:cs typeface="Akzidenz-Grotesk Pro Regular"/>
              </a:rPr>
              <a:t>on </a:t>
            </a:r>
            <a:r>
              <a:rPr sz="2000" spc="19" dirty="0">
                <a:solidFill>
                  <a:srgbClr val="393E53"/>
                </a:solidFill>
                <a:latin typeface="Akzidenz-Grotesk Pro Regular" panose="02000503030000020003" pitchFamily="50" charset="0"/>
                <a:cs typeface="Akzidenz-Grotesk Pro Regular"/>
              </a:rPr>
              <a:t>the  </a:t>
            </a:r>
            <a:r>
              <a:rPr sz="2000" spc="33" dirty="0">
                <a:solidFill>
                  <a:srgbClr val="393E53"/>
                </a:solidFill>
                <a:latin typeface="Akzidenz-Grotesk Pro Regular" panose="02000503030000020003" pitchFamily="50" charset="0"/>
                <a:cs typeface="Akzidenz-Grotesk Pro Regular"/>
              </a:rPr>
              <a:t>original information </a:t>
            </a:r>
            <a:r>
              <a:rPr sz="2000" spc="23" dirty="0">
                <a:solidFill>
                  <a:srgbClr val="393E53"/>
                </a:solidFill>
                <a:latin typeface="Akzidenz-Grotesk Pro Regular" panose="02000503030000020003" pitchFamily="50" charset="0"/>
                <a:cs typeface="Akzidenz-Grotesk Pro Regular"/>
              </a:rPr>
              <a:t>from </a:t>
            </a:r>
            <a:r>
              <a:rPr sz="2000" spc="19" dirty="0">
                <a:solidFill>
                  <a:srgbClr val="393E53"/>
                </a:solidFill>
                <a:latin typeface="Akzidenz-Grotesk Pro Regular" panose="02000503030000020003" pitchFamily="50" charset="0"/>
                <a:cs typeface="Akzidenz-Grotesk Pro Regular"/>
              </a:rPr>
              <a:t>the  </a:t>
            </a:r>
            <a:r>
              <a:rPr sz="2000" spc="33" dirty="0">
                <a:solidFill>
                  <a:srgbClr val="393E53"/>
                </a:solidFill>
                <a:latin typeface="Akzidenz-Grotesk Pro Regular" panose="02000503030000020003" pitchFamily="50" charset="0"/>
                <a:cs typeface="Akzidenz-Grotesk Pro Regular"/>
              </a:rPr>
              <a:t>observation</a:t>
            </a:r>
            <a:r>
              <a:rPr sz="2000" spc="33" dirty="0" smtClean="0">
                <a:solidFill>
                  <a:srgbClr val="393E53"/>
                </a:solidFill>
                <a:latin typeface="Akzidenz-Grotesk Pro Regular" panose="02000503030000020003" pitchFamily="50" charset="0"/>
                <a:cs typeface="Akzidenz-Grotesk Pro Regular"/>
              </a:rPr>
              <a:t>.</a:t>
            </a:r>
            <a:endParaRPr lang="en-US" sz="2000" spc="33" dirty="0" smtClean="0">
              <a:solidFill>
                <a:srgbClr val="393E53"/>
              </a:solidFill>
              <a:latin typeface="Akzidenz-Grotesk Pro Regular" panose="02000503030000020003" pitchFamily="50" charset="0"/>
              <a:cs typeface="Akzidenz-Grotesk Pro Regular"/>
            </a:endParaRPr>
          </a:p>
          <a:p>
            <a:pPr marL="11906" marR="4763">
              <a:lnSpc>
                <a:spcPts val="2000"/>
              </a:lnSpc>
            </a:pPr>
            <a:endParaRPr lang="en-US" sz="2000" spc="33" dirty="0">
              <a:solidFill>
                <a:srgbClr val="393E53"/>
              </a:solidFill>
              <a:latin typeface="Akzidenz-Grotesk Pro Regular" panose="02000503030000020003" pitchFamily="50" charset="0"/>
              <a:cs typeface="Akzidenz-Grotesk Pro Regular"/>
            </a:endParaRPr>
          </a:p>
          <a:p>
            <a:pPr marL="11906" marR="4763">
              <a:lnSpc>
                <a:spcPts val="2000"/>
              </a:lnSpc>
            </a:pPr>
            <a:r>
              <a:rPr lang="en-US" sz="2000" dirty="0">
                <a:solidFill>
                  <a:srgbClr val="393E53"/>
                </a:solidFill>
                <a:latin typeface="Akzidenz-Grotesk Pro Regular"/>
                <a:cs typeface="Akzidenz-Grotesk Pro Regular"/>
              </a:rPr>
              <a:t>We </a:t>
            </a:r>
            <a:r>
              <a:rPr lang="en-US" sz="2000" spc="19" dirty="0">
                <a:solidFill>
                  <a:srgbClr val="393E53"/>
                </a:solidFill>
                <a:latin typeface="Akzidenz-Grotesk Pro Regular"/>
                <a:cs typeface="Akzidenz-Grotesk Pro Regular"/>
              </a:rPr>
              <a:t>use </a:t>
            </a:r>
            <a:r>
              <a:rPr lang="en-US" sz="2000" spc="28" dirty="0">
                <a:solidFill>
                  <a:srgbClr val="393E53"/>
                </a:solidFill>
                <a:latin typeface="Akzidenz-Grotesk Pro Regular"/>
                <a:cs typeface="Akzidenz-Grotesk Pro Regular"/>
              </a:rPr>
              <a:t>mirror neurons </a:t>
            </a:r>
            <a:r>
              <a:rPr lang="en-US" sz="2000" spc="9" dirty="0">
                <a:solidFill>
                  <a:srgbClr val="393E53"/>
                </a:solidFill>
                <a:latin typeface="Akzidenz-Grotesk Pro Regular"/>
                <a:cs typeface="Akzidenz-Grotesk Pro Regular"/>
              </a:rPr>
              <a:t>to </a:t>
            </a:r>
            <a:r>
              <a:rPr lang="en-US" sz="2000" spc="28" dirty="0">
                <a:solidFill>
                  <a:srgbClr val="393E53"/>
                </a:solidFill>
                <a:latin typeface="Akzidenz-Grotesk Pro Regular"/>
                <a:cs typeface="Akzidenz-Grotesk Pro Regular"/>
              </a:rPr>
              <a:t>imagine </a:t>
            </a:r>
            <a:r>
              <a:rPr lang="en-US" sz="2000" spc="15" dirty="0">
                <a:solidFill>
                  <a:srgbClr val="393E53"/>
                </a:solidFill>
                <a:latin typeface="Akzidenz-Grotesk Pro Regular"/>
                <a:cs typeface="Akzidenz-Grotesk Pro Regular"/>
              </a:rPr>
              <a:t>how  </a:t>
            </a:r>
            <a:r>
              <a:rPr lang="en-US" sz="2000" spc="28" dirty="0">
                <a:solidFill>
                  <a:srgbClr val="393E53"/>
                </a:solidFill>
                <a:latin typeface="Akzidenz-Grotesk Pro Regular"/>
                <a:cs typeface="Akzidenz-Grotesk Pro Regular"/>
              </a:rPr>
              <a:t>others </a:t>
            </a:r>
            <a:r>
              <a:rPr lang="en-US" sz="2000" spc="15" dirty="0">
                <a:solidFill>
                  <a:srgbClr val="393E53"/>
                </a:solidFill>
                <a:latin typeface="Akzidenz-Grotesk Pro Regular"/>
                <a:cs typeface="Akzidenz-Grotesk Pro Regular"/>
              </a:rPr>
              <a:t>may </a:t>
            </a:r>
            <a:r>
              <a:rPr lang="en-US" sz="2000" spc="5" dirty="0">
                <a:solidFill>
                  <a:srgbClr val="393E53"/>
                </a:solidFill>
                <a:latin typeface="Akzidenz-Grotesk Pro Regular"/>
                <a:cs typeface="Akzidenz-Grotesk Pro Regular"/>
              </a:rPr>
              <a:t>be </a:t>
            </a:r>
            <a:r>
              <a:rPr lang="en-US" sz="2000" spc="33" dirty="0">
                <a:solidFill>
                  <a:srgbClr val="393E53"/>
                </a:solidFill>
                <a:latin typeface="Akzidenz-Grotesk Pro Regular"/>
                <a:cs typeface="Akzidenz-Grotesk Pro Regular"/>
              </a:rPr>
              <a:t>feeling </a:t>
            </a:r>
            <a:r>
              <a:rPr lang="en-US" sz="2000" spc="19" dirty="0">
                <a:solidFill>
                  <a:srgbClr val="393E53"/>
                </a:solidFill>
                <a:latin typeface="Akzidenz-Grotesk Pro Regular"/>
                <a:cs typeface="Akzidenz-Grotesk Pro Regular"/>
              </a:rPr>
              <a:t>and </a:t>
            </a:r>
            <a:r>
              <a:rPr lang="en-US" sz="2000" spc="15" dirty="0">
                <a:solidFill>
                  <a:srgbClr val="393E53"/>
                </a:solidFill>
                <a:latin typeface="Akzidenz-Grotesk Pro Regular"/>
                <a:cs typeface="Akzidenz-Grotesk Pro Regular"/>
              </a:rPr>
              <a:t>how </a:t>
            </a:r>
            <a:r>
              <a:rPr lang="en-US" sz="2000" spc="5" dirty="0">
                <a:solidFill>
                  <a:srgbClr val="393E53"/>
                </a:solidFill>
                <a:latin typeface="Akzidenz-Grotesk Pro Regular"/>
                <a:cs typeface="Akzidenz-Grotesk Pro Regular"/>
              </a:rPr>
              <a:t>we  </a:t>
            </a:r>
            <a:r>
              <a:rPr lang="en-US" sz="2000" spc="33" dirty="0">
                <a:solidFill>
                  <a:srgbClr val="393E53"/>
                </a:solidFill>
                <a:latin typeface="Akzidenz-Grotesk Pro Regular"/>
                <a:cs typeface="Akzidenz-Grotesk Pro Regular"/>
              </a:rPr>
              <a:t>should/could </a:t>
            </a:r>
            <a:r>
              <a:rPr lang="en-US" sz="2000" spc="28" dirty="0">
                <a:solidFill>
                  <a:srgbClr val="393E53"/>
                </a:solidFill>
                <a:latin typeface="Akzidenz-Grotesk Pro Regular"/>
                <a:cs typeface="Akzidenz-Grotesk Pro Regular"/>
              </a:rPr>
              <a:t>respond </a:t>
            </a:r>
            <a:r>
              <a:rPr lang="en-US" sz="2000" spc="15" dirty="0">
                <a:solidFill>
                  <a:srgbClr val="393E53"/>
                </a:solidFill>
                <a:latin typeface="Akzidenz-Grotesk Pro Regular"/>
                <a:cs typeface="Akzidenz-Grotesk Pro Regular"/>
              </a:rPr>
              <a:t>in </a:t>
            </a:r>
            <a:r>
              <a:rPr lang="en-US" sz="2000" spc="9" dirty="0">
                <a:solidFill>
                  <a:srgbClr val="393E53"/>
                </a:solidFill>
                <a:latin typeface="Akzidenz-Grotesk Pro Regular"/>
                <a:cs typeface="Akzidenz-Grotesk Pro Regular"/>
              </a:rPr>
              <a:t>an </a:t>
            </a:r>
            <a:r>
              <a:rPr lang="en-US" sz="2000" spc="33" dirty="0">
                <a:solidFill>
                  <a:srgbClr val="393E53"/>
                </a:solidFill>
                <a:latin typeface="Akzidenz-Grotesk Pro Regular"/>
                <a:cs typeface="Akzidenz-Grotesk Pro Regular"/>
              </a:rPr>
              <a:t>appropriate  </a:t>
            </a:r>
            <a:r>
              <a:rPr lang="en-US" sz="2000" spc="15" dirty="0">
                <a:solidFill>
                  <a:srgbClr val="393E53"/>
                </a:solidFill>
                <a:latin typeface="Akzidenz-Grotesk Pro Regular"/>
                <a:cs typeface="Akzidenz-Grotesk Pro Regular"/>
              </a:rPr>
              <a:t>way </a:t>
            </a:r>
            <a:r>
              <a:rPr lang="en-US" sz="2000" spc="28" dirty="0">
                <a:solidFill>
                  <a:srgbClr val="393E53"/>
                </a:solidFill>
                <a:latin typeface="Akzidenz-Grotesk Pro Regular"/>
                <a:cs typeface="Akzidenz-Grotesk Pro Regular"/>
              </a:rPr>
              <a:t>that </a:t>
            </a:r>
            <a:r>
              <a:rPr lang="en-US" sz="2000" spc="15" dirty="0">
                <a:solidFill>
                  <a:srgbClr val="393E53"/>
                </a:solidFill>
                <a:latin typeface="Akzidenz-Grotesk Pro Regular"/>
                <a:cs typeface="Akzidenz-Grotesk Pro Regular"/>
              </a:rPr>
              <a:t>is </a:t>
            </a:r>
            <a:r>
              <a:rPr lang="en-US" sz="2000" spc="33" dirty="0">
                <a:solidFill>
                  <a:srgbClr val="393E53"/>
                </a:solidFill>
                <a:latin typeface="Akzidenz-Grotesk Pro Regular"/>
                <a:cs typeface="Akzidenz-Grotesk Pro Regular"/>
              </a:rPr>
              <a:t>related </a:t>
            </a:r>
            <a:r>
              <a:rPr lang="en-US" sz="2000" spc="19" dirty="0">
                <a:solidFill>
                  <a:srgbClr val="393E53"/>
                </a:solidFill>
                <a:latin typeface="Akzidenz-Grotesk Pro Regular"/>
                <a:cs typeface="Akzidenz-Grotesk Pro Regular"/>
              </a:rPr>
              <a:t>the </a:t>
            </a:r>
            <a:r>
              <a:rPr lang="en-US" sz="2000" spc="33" dirty="0">
                <a:solidFill>
                  <a:srgbClr val="393E53"/>
                </a:solidFill>
                <a:latin typeface="Akzidenz-Grotesk Pro Regular"/>
                <a:cs typeface="Akzidenz-Grotesk Pro Regular"/>
              </a:rPr>
              <a:t>other’s feelings. </a:t>
            </a:r>
          </a:p>
          <a:p>
            <a:pPr marL="11906" marR="4763">
              <a:lnSpc>
                <a:spcPts val="2000"/>
              </a:lnSpc>
            </a:pPr>
            <a:endParaRPr lang="en-US" sz="2000" spc="33" dirty="0">
              <a:solidFill>
                <a:srgbClr val="393E53"/>
              </a:solidFill>
              <a:latin typeface="Akzidenz-Grotesk Pro Regular"/>
              <a:cs typeface="Akzidenz-Grotesk Pro Regular"/>
            </a:endParaRPr>
          </a:p>
          <a:p>
            <a:pPr marL="11906" marR="4763">
              <a:lnSpc>
                <a:spcPts val="2000"/>
              </a:lnSpc>
            </a:pPr>
            <a:r>
              <a:rPr lang="en-US" sz="2000" spc="15" dirty="0">
                <a:solidFill>
                  <a:srgbClr val="393E53"/>
                </a:solidFill>
                <a:latin typeface="Akzidenz-Grotesk Pro Regular"/>
                <a:cs typeface="Akzidenz-Grotesk Pro Regular"/>
              </a:rPr>
              <a:t>Our </a:t>
            </a:r>
            <a:r>
              <a:rPr lang="en-US" sz="2000" spc="28" dirty="0">
                <a:solidFill>
                  <a:srgbClr val="393E53"/>
                </a:solidFill>
                <a:latin typeface="Akzidenz-Grotesk Pro Regular"/>
                <a:cs typeface="Akzidenz-Grotesk Pro Regular"/>
              </a:rPr>
              <a:t>response </a:t>
            </a:r>
            <a:r>
              <a:rPr lang="en-US" sz="2000" spc="19" dirty="0">
                <a:solidFill>
                  <a:srgbClr val="393E53"/>
                </a:solidFill>
                <a:latin typeface="Akzidenz-Grotesk Pro Regular"/>
                <a:cs typeface="Akzidenz-Grotesk Pro Regular"/>
              </a:rPr>
              <a:t>can </a:t>
            </a:r>
            <a:r>
              <a:rPr lang="en-US" sz="2000" spc="33" dirty="0">
                <a:solidFill>
                  <a:srgbClr val="393E53"/>
                </a:solidFill>
                <a:latin typeface="Akzidenz-Grotesk Pro Regular"/>
                <a:cs typeface="Akzidenz-Grotesk Pro Regular"/>
              </a:rPr>
              <a:t>include </a:t>
            </a:r>
            <a:r>
              <a:rPr lang="en-US" sz="2000" spc="19" dirty="0">
                <a:solidFill>
                  <a:srgbClr val="393E53"/>
                </a:solidFill>
                <a:latin typeface="Akzidenz-Grotesk Pro Regular"/>
                <a:cs typeface="Akzidenz-Grotesk Pro Regular"/>
              </a:rPr>
              <a:t>our </a:t>
            </a:r>
            <a:r>
              <a:rPr lang="en-US" sz="2000" spc="33" dirty="0">
                <a:solidFill>
                  <a:srgbClr val="393E53"/>
                </a:solidFill>
                <a:latin typeface="Akzidenz-Grotesk Pro Regular"/>
                <a:cs typeface="Akzidenz-Grotesk Pro Regular"/>
              </a:rPr>
              <a:t>facial  expressions, posture, </a:t>
            </a:r>
            <a:r>
              <a:rPr lang="en-US" sz="2000" spc="19" dirty="0">
                <a:solidFill>
                  <a:srgbClr val="393E53"/>
                </a:solidFill>
                <a:latin typeface="Akzidenz-Grotesk Pro Regular"/>
                <a:cs typeface="Akzidenz-Grotesk Pro Regular"/>
              </a:rPr>
              <a:t>and </a:t>
            </a:r>
            <a:r>
              <a:rPr lang="en-US" sz="2000" spc="28" dirty="0">
                <a:solidFill>
                  <a:srgbClr val="393E53"/>
                </a:solidFill>
                <a:latin typeface="Akzidenz-Grotesk Pro Regular"/>
                <a:cs typeface="Akzidenz-Grotesk Pro Regular"/>
              </a:rPr>
              <a:t>speech  </a:t>
            </a:r>
            <a:r>
              <a:rPr lang="en-US" sz="2000" spc="33" dirty="0">
                <a:solidFill>
                  <a:srgbClr val="393E53"/>
                </a:solidFill>
                <a:latin typeface="Akzidenz-Grotesk Pro Regular"/>
                <a:cs typeface="Akzidenz-Grotesk Pro Regular"/>
              </a:rPr>
              <a:t>patterns, </a:t>
            </a:r>
            <a:r>
              <a:rPr lang="en-US" sz="2000" spc="23" dirty="0">
                <a:solidFill>
                  <a:srgbClr val="393E53"/>
                </a:solidFill>
                <a:latin typeface="Akzidenz-Grotesk Pro Regular"/>
                <a:cs typeface="Akzidenz-Grotesk Pro Regular"/>
              </a:rPr>
              <a:t>which </a:t>
            </a:r>
            <a:r>
              <a:rPr lang="en-US" sz="2000" spc="28" dirty="0">
                <a:solidFill>
                  <a:srgbClr val="393E53"/>
                </a:solidFill>
                <a:latin typeface="Akzidenz-Grotesk Pro Regular"/>
                <a:cs typeface="Akzidenz-Grotesk Pro Regular"/>
              </a:rPr>
              <a:t>begin </a:t>
            </a:r>
            <a:r>
              <a:rPr lang="en-US" sz="2000" spc="9" dirty="0">
                <a:solidFill>
                  <a:srgbClr val="393E53"/>
                </a:solidFill>
                <a:latin typeface="Akzidenz-Grotesk Pro Regular"/>
                <a:cs typeface="Akzidenz-Grotesk Pro Regular"/>
              </a:rPr>
              <a:t>to </a:t>
            </a:r>
            <a:r>
              <a:rPr lang="en-US" sz="2000" spc="23" dirty="0">
                <a:solidFill>
                  <a:srgbClr val="393E53"/>
                </a:solidFill>
                <a:latin typeface="Akzidenz-Grotesk Pro Regular"/>
                <a:cs typeface="Akzidenz-Grotesk Pro Regular"/>
              </a:rPr>
              <a:t>mimic </a:t>
            </a:r>
            <a:r>
              <a:rPr lang="en-US" sz="2000" spc="28" dirty="0">
                <a:solidFill>
                  <a:srgbClr val="393E53"/>
                </a:solidFill>
                <a:latin typeface="Akzidenz-Grotesk Pro Regular"/>
                <a:cs typeface="Akzidenz-Grotesk Pro Regular"/>
              </a:rPr>
              <a:t>those </a:t>
            </a:r>
            <a:r>
              <a:rPr lang="en-US" sz="2000" spc="9" dirty="0">
                <a:solidFill>
                  <a:srgbClr val="393E53"/>
                </a:solidFill>
                <a:latin typeface="Akzidenz-Grotesk Pro Regular"/>
                <a:cs typeface="Akzidenz-Grotesk Pro Regular"/>
              </a:rPr>
              <a:t>of  </a:t>
            </a:r>
            <a:r>
              <a:rPr lang="en-US" sz="2000" spc="19" dirty="0">
                <a:solidFill>
                  <a:srgbClr val="393E53"/>
                </a:solidFill>
                <a:latin typeface="Akzidenz-Grotesk Pro Regular"/>
                <a:cs typeface="Akzidenz-Grotesk Pro Regular"/>
              </a:rPr>
              <a:t>the </a:t>
            </a:r>
            <a:r>
              <a:rPr lang="en-US" sz="2000" spc="28" dirty="0">
                <a:solidFill>
                  <a:srgbClr val="393E53"/>
                </a:solidFill>
                <a:latin typeface="Akzidenz-Grotesk Pro Regular"/>
                <a:cs typeface="Akzidenz-Grotesk Pro Regular"/>
              </a:rPr>
              <a:t>other</a:t>
            </a:r>
            <a:r>
              <a:rPr lang="en-US" sz="2000" spc="145" dirty="0">
                <a:solidFill>
                  <a:srgbClr val="393E53"/>
                </a:solidFill>
                <a:latin typeface="Akzidenz-Grotesk Pro Regular"/>
                <a:cs typeface="Akzidenz-Grotesk Pro Regular"/>
              </a:rPr>
              <a:t> </a:t>
            </a:r>
            <a:r>
              <a:rPr lang="en-US" sz="2000" spc="28" dirty="0">
                <a:solidFill>
                  <a:srgbClr val="393E53"/>
                </a:solidFill>
                <a:latin typeface="Akzidenz-Grotesk Pro Regular"/>
                <a:cs typeface="Akzidenz-Grotesk Pro Regular"/>
              </a:rPr>
              <a:t>person.</a:t>
            </a:r>
            <a:endParaRPr lang="en-US" sz="2000" dirty="0">
              <a:latin typeface="Akzidenz-Grotesk Pro Regular"/>
              <a:cs typeface="Akzidenz-Grotesk Pro Regular"/>
            </a:endParaRPr>
          </a:p>
          <a:p>
            <a:pPr marL="11906" marR="4763">
              <a:lnSpc>
                <a:spcPts val="2000"/>
              </a:lnSpc>
            </a:pPr>
            <a:endParaRPr sz="2000" dirty="0">
              <a:latin typeface="Akzidenz-Grotesk Pro Regular" panose="02000503030000020003" pitchFamily="50" charset="0"/>
              <a:cs typeface="Akzidenz-Grotesk Pro Regular"/>
            </a:endParaRPr>
          </a:p>
        </p:txBody>
      </p:sp>
      <p:sp>
        <p:nvSpPr>
          <p:cNvPr id="5" name="object 5"/>
          <p:cNvSpPr/>
          <p:nvPr/>
        </p:nvSpPr>
        <p:spPr>
          <a:xfrm>
            <a:off x="5643563" y="3"/>
            <a:ext cx="3500439" cy="6857999"/>
          </a:xfrm>
          <a:prstGeom prst="rect">
            <a:avLst/>
          </a:prstGeom>
          <a:blipFill>
            <a:blip r:embed="rId3" cstate="print"/>
            <a:stretch>
              <a:fillRect/>
            </a:stretch>
          </a:blipFill>
        </p:spPr>
        <p:txBody>
          <a:bodyPr wrap="square" lIns="0" tIns="0" rIns="0" bIns="0" rtlCol="0"/>
          <a:lstStyle/>
          <a:p>
            <a:endParaRPr sz="1688"/>
          </a:p>
        </p:txBody>
      </p:sp>
      <p:sp>
        <p:nvSpPr>
          <p:cNvPr id="7" name="Rectangle 6"/>
          <p:cNvSpPr/>
          <p:nvPr/>
        </p:nvSpPr>
        <p:spPr>
          <a:xfrm>
            <a:off x="381000" y="339120"/>
            <a:ext cx="4994564" cy="584775"/>
          </a:xfrm>
          <a:prstGeom prst="rect">
            <a:avLst/>
          </a:prstGeom>
        </p:spPr>
        <p:txBody>
          <a:bodyPr wrap="square">
            <a:spAutoFit/>
          </a:bodyPr>
          <a:lstStyle/>
          <a:p>
            <a:r>
              <a:rPr lang="en-US" sz="3200" spc="-120" dirty="0" smtClean="0">
                <a:solidFill>
                  <a:srgbClr val="99D1D0"/>
                </a:solidFill>
                <a:latin typeface="Akzidenz-Grotesk Pro Super" panose="02000503050000020004" pitchFamily="50" charset="0"/>
                <a:ea typeface="+mj-ea"/>
                <a:cs typeface="Arial"/>
              </a:rPr>
              <a:t>Mirror Neurons </a:t>
            </a:r>
            <a:endParaRPr lang="en-US" sz="3200" spc="-120" dirty="0">
              <a:solidFill>
                <a:srgbClr val="99D1D0"/>
              </a:solidFill>
              <a:latin typeface="Akzidenz-Grotesk Pro Super" panose="02000503050000020004" pitchFamily="50" charset="0"/>
              <a:ea typeface="+mj-ea"/>
              <a:cs typeface="Arial"/>
            </a:endParaRPr>
          </a:p>
        </p:txBody>
      </p:sp>
      <p:grpSp>
        <p:nvGrpSpPr>
          <p:cNvPr id="8" name="Group 7"/>
          <p:cNvGrpSpPr/>
          <p:nvPr/>
        </p:nvGrpSpPr>
        <p:grpSpPr>
          <a:xfrm>
            <a:off x="611466" y="1087220"/>
            <a:ext cx="556895" cy="325120"/>
            <a:chOff x="256751" y="2580618"/>
            <a:chExt cx="556895" cy="325120"/>
          </a:xfrm>
        </p:grpSpPr>
        <p:sp>
          <p:nvSpPr>
            <p:cNvPr id="9"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10"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1"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2"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8"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9"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20"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1"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2"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3"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4"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5"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6"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7"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8"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9"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30" name="Group 29"/>
          <p:cNvGrpSpPr/>
          <p:nvPr/>
        </p:nvGrpSpPr>
        <p:grpSpPr>
          <a:xfrm>
            <a:off x="611466" y="2500384"/>
            <a:ext cx="556895" cy="325120"/>
            <a:chOff x="256751" y="2580618"/>
            <a:chExt cx="556895" cy="325120"/>
          </a:xfrm>
        </p:grpSpPr>
        <p:sp>
          <p:nvSpPr>
            <p:cNvPr id="31"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2"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3"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4"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40"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1"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2"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3"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4"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5"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6"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7"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8"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9"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50"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1"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2" name="Group 51"/>
          <p:cNvGrpSpPr/>
          <p:nvPr/>
        </p:nvGrpSpPr>
        <p:grpSpPr>
          <a:xfrm>
            <a:off x="611466" y="4523148"/>
            <a:ext cx="556895" cy="325120"/>
            <a:chOff x="256751" y="2580618"/>
            <a:chExt cx="556895" cy="325120"/>
          </a:xfrm>
        </p:grpSpPr>
        <p:sp>
          <p:nvSpPr>
            <p:cNvPr id="53"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54"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55"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56"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7"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8"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9"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0"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1"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2"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63"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64"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65"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66"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67"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68"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69"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70"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1"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2"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73"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74" name="Group 73"/>
          <p:cNvGrpSpPr/>
          <p:nvPr/>
        </p:nvGrpSpPr>
        <p:grpSpPr>
          <a:xfrm>
            <a:off x="611466" y="5839330"/>
            <a:ext cx="556895" cy="325120"/>
            <a:chOff x="256751" y="2580618"/>
            <a:chExt cx="556895" cy="325120"/>
          </a:xfrm>
        </p:grpSpPr>
        <p:sp>
          <p:nvSpPr>
            <p:cNvPr id="75"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76"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77"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78"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79"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0"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1"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2"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3"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4"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85"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86"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87"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88"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89"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90"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91"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92"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93"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94"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95"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217421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393" r="5352"/>
          <a:stretch/>
        </p:blipFill>
        <p:spPr>
          <a:xfrm>
            <a:off x="0" y="0"/>
            <a:ext cx="9171709" cy="6858000"/>
          </a:xfrm>
          <a:prstGeom prst="rect">
            <a:avLst/>
          </a:prstGeom>
        </p:spPr>
      </p:pic>
      <p:sp>
        <p:nvSpPr>
          <p:cNvPr id="6" name="Rectangle 5"/>
          <p:cNvSpPr/>
          <p:nvPr/>
        </p:nvSpPr>
        <p:spPr>
          <a:xfrm>
            <a:off x="0" y="0"/>
            <a:ext cx="9171709"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2504" y="2766218"/>
            <a:ext cx="7886700" cy="1325563"/>
          </a:xfrm>
          <a:effectLst>
            <a:outerShdw blurRad="50800" dist="38100" dir="2700000" algn="tl" rotWithShape="0">
              <a:prstClr val="black">
                <a:alpha val="40000"/>
              </a:prstClr>
            </a:outerShdw>
          </a:effectLst>
        </p:spPr>
        <p:txBody>
          <a:bodyPr>
            <a:normAutofit fontScale="90000"/>
          </a:bodyPr>
          <a:lstStyle/>
          <a:p>
            <a:pPr>
              <a:lnSpc>
                <a:spcPts val="5000"/>
              </a:lnSpc>
            </a:pPr>
            <a:r>
              <a:rPr lang="en-US" sz="6000" kern="200" spc="-300" dirty="0">
                <a:solidFill>
                  <a:schemeClr val="bg1"/>
                </a:solidFill>
                <a:latin typeface="Akzidenz-Grotesk Pro Bold" panose="02000803050000020004" pitchFamily="50" charset="0"/>
                <a:ea typeface="+mn-ea"/>
                <a:cs typeface="+mn-cs"/>
              </a:rPr>
              <a:t>Oxytocin </a:t>
            </a:r>
            <a:r>
              <a:rPr lang="en-US" sz="6000" kern="200" spc="-300" dirty="0" smtClean="0">
                <a:solidFill>
                  <a:schemeClr val="bg1"/>
                </a:solidFill>
                <a:latin typeface="Akzidenz-Grotesk Pro Bold" panose="02000803050000020004" pitchFamily="50" charset="0"/>
                <a:ea typeface="+mn-ea"/>
                <a:cs typeface="+mn-cs"/>
              </a:rPr>
              <a:t/>
            </a:r>
            <a:br>
              <a:rPr lang="en-US" sz="6000" kern="200" spc="-300" dirty="0" smtClean="0">
                <a:solidFill>
                  <a:schemeClr val="bg1"/>
                </a:solidFill>
                <a:latin typeface="Akzidenz-Grotesk Pro Bold" panose="02000803050000020004" pitchFamily="50" charset="0"/>
                <a:ea typeface="+mn-ea"/>
                <a:cs typeface="+mn-cs"/>
              </a:rPr>
            </a:br>
            <a:r>
              <a:rPr lang="en-US" sz="6000" kern="200" spc="-300" dirty="0" smtClean="0">
                <a:solidFill>
                  <a:schemeClr val="bg1"/>
                </a:solidFill>
                <a:latin typeface="Akzidenz-Grotesk Pro Bold" panose="02000803050000020004" pitchFamily="50" charset="0"/>
                <a:ea typeface="+mn-ea"/>
                <a:cs typeface="+mn-cs"/>
              </a:rPr>
              <a:t>and </a:t>
            </a:r>
            <a:br>
              <a:rPr lang="en-US" sz="6000" kern="200" spc="-300" dirty="0" smtClean="0">
                <a:solidFill>
                  <a:schemeClr val="bg1"/>
                </a:solidFill>
                <a:latin typeface="Akzidenz-Grotesk Pro Bold" panose="02000803050000020004" pitchFamily="50" charset="0"/>
                <a:ea typeface="+mn-ea"/>
                <a:cs typeface="+mn-cs"/>
              </a:rPr>
            </a:br>
            <a:r>
              <a:rPr lang="en-US" sz="6000" kern="200" spc="-300" dirty="0" smtClean="0">
                <a:solidFill>
                  <a:schemeClr val="bg1"/>
                </a:solidFill>
                <a:latin typeface="Akzidenz-Grotesk Pro Bold" panose="02000803050000020004" pitchFamily="50" charset="0"/>
                <a:ea typeface="+mn-ea"/>
                <a:cs typeface="+mn-cs"/>
              </a:rPr>
              <a:t>Empathy</a:t>
            </a:r>
            <a:endParaRPr lang="en-US" sz="6000" kern="200" spc="-300" dirty="0">
              <a:solidFill>
                <a:schemeClr val="bg1"/>
              </a:solidFill>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4013627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409988"/>
            <a:ext cx="3929494" cy="4351338"/>
          </a:xfrm>
        </p:spPr>
        <p:txBody>
          <a:bodyPr>
            <a:normAutofit lnSpcReduction="10000"/>
          </a:bodyPr>
          <a:lstStyle/>
          <a:p>
            <a:pPr marL="0" indent="0">
              <a:buNone/>
            </a:pPr>
            <a:r>
              <a:rPr lang="en-US" sz="2000" dirty="0">
                <a:solidFill>
                  <a:srgbClr val="3A3F54"/>
                </a:solidFill>
                <a:latin typeface="Akzidenz-Grotesk Pro Regular" panose="02000503030000020003" pitchFamily="50" charset="0"/>
              </a:rPr>
              <a:t>Oxytocin is a hormone that plays a critical role in the coordination of social bonds and emotions and the reduction of behavioral reactivity in response to </a:t>
            </a:r>
            <a:r>
              <a:rPr lang="en-US" sz="2000" dirty="0" smtClean="0">
                <a:solidFill>
                  <a:srgbClr val="3A3F54"/>
                </a:solidFill>
                <a:latin typeface="Akzidenz-Grotesk Pro Regular" panose="02000503030000020003" pitchFamily="50" charset="0"/>
              </a:rPr>
              <a:t>stress.</a:t>
            </a:r>
          </a:p>
          <a:p>
            <a:pPr marL="0" indent="0">
              <a:buNone/>
            </a:pPr>
            <a:endParaRPr lang="en-US" sz="2000" dirty="0" smtClean="0">
              <a:solidFill>
                <a:srgbClr val="3A3F54"/>
              </a:solidFill>
              <a:latin typeface="Akzidenz-Grotesk Pro Regular" panose="02000503030000020003" pitchFamily="50" charset="0"/>
            </a:endParaRPr>
          </a:p>
          <a:p>
            <a:pPr marL="0" indent="0">
              <a:buNone/>
            </a:pPr>
            <a:r>
              <a:rPr lang="en-US" sz="2000" dirty="0" smtClean="0">
                <a:solidFill>
                  <a:srgbClr val="3A3F54"/>
                </a:solidFill>
                <a:latin typeface="Akzidenz-Grotesk Pro Regular" panose="02000503030000020003" pitchFamily="50" charset="0"/>
              </a:rPr>
              <a:t>Oxytocin </a:t>
            </a:r>
            <a:r>
              <a:rPr lang="en-US" sz="2000" dirty="0">
                <a:solidFill>
                  <a:srgbClr val="3A3F54"/>
                </a:solidFill>
                <a:latin typeface="Akzidenz-Grotesk Pro Regular" panose="02000503030000020003" pitchFamily="50" charset="0"/>
              </a:rPr>
              <a:t>is related to trust, emotion regulation, and emotion sharing provides a basis for identifying how oxytocin and empathy are </a:t>
            </a:r>
            <a:r>
              <a:rPr lang="en-US" sz="2000" dirty="0" smtClean="0">
                <a:solidFill>
                  <a:srgbClr val="3A3F54"/>
                </a:solidFill>
                <a:latin typeface="Akzidenz-Grotesk Pro Regular" panose="02000503030000020003" pitchFamily="50" charset="0"/>
              </a:rPr>
              <a:t>related; all </a:t>
            </a:r>
            <a:r>
              <a:rPr lang="en-US" sz="2000" dirty="0">
                <a:solidFill>
                  <a:srgbClr val="3A3F54"/>
                </a:solidFill>
                <a:latin typeface="Akzidenz-Grotesk Pro Regular" panose="02000503030000020003" pitchFamily="50" charset="0"/>
              </a:rPr>
              <a:t>of the aforementioned behaviors are important precursors of and foundation for empathic responding.</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906" r="10636"/>
          <a:stretch/>
        </p:blipFill>
        <p:spPr>
          <a:xfrm>
            <a:off x="0" y="0"/>
            <a:ext cx="3588327" cy="6858000"/>
          </a:xfrm>
          <a:prstGeom prst="rect">
            <a:avLst/>
          </a:prstGeom>
        </p:spPr>
      </p:pic>
    </p:spTree>
    <p:extLst>
      <p:ext uri="{BB962C8B-B14F-4D97-AF65-F5344CB8AC3E}">
        <p14:creationId xmlns:p14="http://schemas.microsoft.com/office/powerpoint/2010/main" val="362269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63993" y="2155808"/>
            <a:ext cx="2387203" cy="750205"/>
          </a:xfrm>
          <a:prstGeom prst="rect">
            <a:avLst/>
          </a:prstGeom>
        </p:spPr>
        <p:txBody>
          <a:bodyPr vert="horz" wrap="square" lIns="0" tIns="0" rIns="0" bIns="0" rtlCol="0">
            <a:spAutoFit/>
          </a:bodyPr>
          <a:lstStyle/>
          <a:p>
            <a:pPr marL="11906"/>
            <a:r>
              <a:rPr sz="4875" spc="-95" dirty="0">
                <a:solidFill>
                  <a:srgbClr val="393E53"/>
                </a:solidFill>
                <a:effectLst>
                  <a:outerShdw blurRad="50800" dist="38100" dir="2700000" algn="tl" rotWithShape="0">
                    <a:prstClr val="black">
                      <a:alpha val="40000"/>
                    </a:prstClr>
                  </a:outerShdw>
                </a:effectLst>
                <a:latin typeface="Akzidenz-Grotesk Pro Bold" panose="02000803050000020004" pitchFamily="50" charset="0"/>
                <a:cs typeface="Arial"/>
              </a:rPr>
              <a:t>FLIGHT</a:t>
            </a:r>
          </a:p>
        </p:txBody>
      </p:sp>
      <p:sp>
        <p:nvSpPr>
          <p:cNvPr id="3" name="object 3"/>
          <p:cNvSpPr txBox="1">
            <a:spLocks noGrp="1"/>
          </p:cNvSpPr>
          <p:nvPr>
            <p:ph type="title"/>
          </p:nvPr>
        </p:nvSpPr>
        <p:spPr>
          <a:xfrm>
            <a:off x="424126" y="578472"/>
            <a:ext cx="7927070" cy="615553"/>
          </a:xfrm>
          <a:prstGeom prst="rect">
            <a:avLst/>
          </a:prstGeom>
        </p:spPr>
        <p:txBody>
          <a:bodyPr vert="horz" wrap="square" lIns="0" tIns="0" rIns="0" bIns="0" rtlCol="0" anchor="ctr">
            <a:spAutoFit/>
          </a:bodyPr>
          <a:lstStyle/>
          <a:p>
            <a:pPr marL="11906">
              <a:lnSpc>
                <a:spcPts val="2400"/>
              </a:lnSpc>
            </a:pPr>
            <a:r>
              <a:rPr sz="3200" spc="-120" dirty="0">
                <a:solidFill>
                  <a:srgbClr val="99D1D0"/>
                </a:solidFill>
                <a:latin typeface="Akzidenz-Grotesk Pro Super" panose="02000503050000020004" pitchFamily="50" charset="0"/>
                <a:cs typeface="Arial"/>
              </a:rPr>
              <a:t>Our body's response to perceived threat</a:t>
            </a:r>
          </a:p>
          <a:p>
            <a:pPr marL="11906" marR="1461455">
              <a:lnSpc>
                <a:spcPts val="2400"/>
              </a:lnSpc>
              <a:spcBef>
                <a:spcPts val="0"/>
              </a:spcBef>
            </a:pPr>
            <a:r>
              <a:rPr sz="2000" dirty="0">
                <a:solidFill>
                  <a:srgbClr val="393E53"/>
                </a:solidFill>
                <a:latin typeface="Akzidenz-Grotesk Pro Med" panose="02000603030000020004" pitchFamily="50" charset="0"/>
                <a:cs typeface="Akzidenz-Grotesk Pro Regular"/>
              </a:rPr>
              <a:t>When faced with a perceived threat,  we will either:</a:t>
            </a:r>
            <a:endParaRPr sz="2000" dirty="0">
              <a:latin typeface="Akzidenz-Grotesk Pro Med" panose="02000603030000020004" pitchFamily="50" charset="0"/>
              <a:cs typeface="Akzidenz-Grotesk Pro Regular"/>
            </a:endParaRPr>
          </a:p>
        </p:txBody>
      </p:sp>
      <p:sp>
        <p:nvSpPr>
          <p:cNvPr id="4" name="object 4"/>
          <p:cNvSpPr txBox="1"/>
          <p:nvPr/>
        </p:nvSpPr>
        <p:spPr>
          <a:xfrm>
            <a:off x="963537" y="4845976"/>
            <a:ext cx="1574760" cy="730969"/>
          </a:xfrm>
          <a:prstGeom prst="rect">
            <a:avLst/>
          </a:prstGeom>
        </p:spPr>
        <p:txBody>
          <a:bodyPr vert="horz" wrap="square" lIns="0" tIns="0" rIns="0" bIns="0" rtlCol="0">
            <a:spAutoFit/>
          </a:bodyPr>
          <a:lstStyle/>
          <a:p>
            <a:pPr algn="ctr">
              <a:lnSpc>
                <a:spcPct val="100000"/>
              </a:lnSpc>
            </a:pPr>
            <a:r>
              <a:rPr sz="2000" spc="95" dirty="0">
                <a:solidFill>
                  <a:srgbClr val="393E53"/>
                </a:solidFill>
                <a:latin typeface="Akzidenz-Grotesk Pro Light"/>
                <a:cs typeface="Akzidenz-Grotesk Pro Light"/>
              </a:rPr>
              <a:t>confront</a:t>
            </a:r>
            <a:r>
              <a:rPr sz="2000" spc="61" dirty="0">
                <a:solidFill>
                  <a:srgbClr val="393E53"/>
                </a:solidFill>
                <a:latin typeface="Akzidenz-Grotesk Pro Light"/>
                <a:cs typeface="Akzidenz-Grotesk Pro Light"/>
              </a:rPr>
              <a:t> </a:t>
            </a:r>
            <a:r>
              <a:rPr sz="2000" spc="84" dirty="0">
                <a:solidFill>
                  <a:srgbClr val="393E53"/>
                </a:solidFill>
                <a:latin typeface="Akzidenz-Grotesk Pro Light"/>
                <a:cs typeface="Akzidenz-Grotesk Pro Light"/>
              </a:rPr>
              <a:t>the</a:t>
            </a:r>
            <a:endParaRPr sz="2000" dirty="0">
              <a:latin typeface="Akzidenz-Grotesk Pro Light"/>
              <a:cs typeface="Akzidenz-Grotesk Pro Light"/>
            </a:endParaRPr>
          </a:p>
          <a:p>
            <a:pPr algn="ctr">
              <a:spcBef>
                <a:spcPts val="915"/>
              </a:spcBef>
            </a:pPr>
            <a:r>
              <a:rPr sz="2000" spc="89" dirty="0">
                <a:solidFill>
                  <a:srgbClr val="393E53"/>
                </a:solidFill>
                <a:latin typeface="Akzidenz-Grotesk Pro Light"/>
                <a:cs typeface="Akzidenz-Grotesk Pro Light"/>
              </a:rPr>
              <a:t>situation</a:t>
            </a:r>
            <a:endParaRPr sz="2000" dirty="0">
              <a:latin typeface="Akzidenz-Grotesk Pro Light"/>
              <a:cs typeface="Akzidenz-Grotesk Pro Light"/>
            </a:endParaRPr>
          </a:p>
        </p:txBody>
      </p:sp>
      <p:sp>
        <p:nvSpPr>
          <p:cNvPr id="5" name="object 5"/>
          <p:cNvSpPr txBox="1"/>
          <p:nvPr/>
        </p:nvSpPr>
        <p:spPr>
          <a:xfrm>
            <a:off x="6148036" y="4845976"/>
            <a:ext cx="1692467" cy="730969"/>
          </a:xfrm>
          <a:prstGeom prst="rect">
            <a:avLst/>
          </a:prstGeom>
        </p:spPr>
        <p:txBody>
          <a:bodyPr vert="horz" wrap="square" lIns="0" tIns="0" rIns="0" bIns="0" rtlCol="0">
            <a:spAutoFit/>
          </a:bodyPr>
          <a:lstStyle/>
          <a:p>
            <a:pPr algn="ctr">
              <a:lnSpc>
                <a:spcPct val="100000"/>
              </a:lnSpc>
            </a:pPr>
            <a:r>
              <a:rPr sz="2000" spc="95" dirty="0">
                <a:solidFill>
                  <a:srgbClr val="393E53"/>
                </a:solidFill>
                <a:latin typeface="Akzidenz-Grotesk Pro Light"/>
                <a:cs typeface="Akzidenz-Grotesk Pro Light"/>
              </a:rPr>
              <a:t>avoid/flee</a:t>
            </a:r>
            <a:r>
              <a:rPr sz="2000" spc="56" dirty="0">
                <a:solidFill>
                  <a:srgbClr val="393E53"/>
                </a:solidFill>
                <a:latin typeface="Akzidenz-Grotesk Pro Light"/>
                <a:cs typeface="Akzidenz-Grotesk Pro Light"/>
              </a:rPr>
              <a:t> </a:t>
            </a:r>
            <a:r>
              <a:rPr sz="2000" spc="84" dirty="0">
                <a:solidFill>
                  <a:srgbClr val="393E53"/>
                </a:solidFill>
                <a:latin typeface="Akzidenz-Grotesk Pro Light"/>
                <a:cs typeface="Akzidenz-Grotesk Pro Light"/>
              </a:rPr>
              <a:t>the</a:t>
            </a:r>
            <a:endParaRPr sz="2000" dirty="0">
              <a:latin typeface="Akzidenz-Grotesk Pro Light"/>
              <a:cs typeface="Akzidenz-Grotesk Pro Light"/>
            </a:endParaRPr>
          </a:p>
          <a:p>
            <a:pPr algn="ctr">
              <a:spcBef>
                <a:spcPts val="915"/>
              </a:spcBef>
            </a:pPr>
            <a:r>
              <a:rPr sz="2000" spc="89" dirty="0">
                <a:solidFill>
                  <a:srgbClr val="393E53"/>
                </a:solidFill>
                <a:latin typeface="Akzidenz-Grotesk Pro Light"/>
                <a:cs typeface="Akzidenz-Grotesk Pro Light"/>
              </a:rPr>
              <a:t>situation</a:t>
            </a:r>
            <a:endParaRPr sz="2000" dirty="0">
              <a:latin typeface="Akzidenz-Grotesk Pro Light"/>
              <a:cs typeface="Akzidenz-Grotesk Pro Light"/>
            </a:endParaRPr>
          </a:p>
        </p:txBody>
      </p:sp>
      <p:sp>
        <p:nvSpPr>
          <p:cNvPr id="6" name="object 6"/>
          <p:cNvSpPr/>
          <p:nvPr/>
        </p:nvSpPr>
        <p:spPr>
          <a:xfrm>
            <a:off x="1214839" y="3021840"/>
            <a:ext cx="1072159" cy="1069181"/>
          </a:xfrm>
          <a:custGeom>
            <a:avLst/>
            <a:gdLst/>
            <a:ahLst/>
            <a:cxnLst/>
            <a:rect l="l" t="t" r="r" b="b"/>
            <a:pathLst>
              <a:path w="1143635" h="1140460">
                <a:moveTo>
                  <a:pt x="687870" y="1140186"/>
                </a:moveTo>
                <a:lnTo>
                  <a:pt x="634355" y="1140175"/>
                </a:lnTo>
                <a:lnTo>
                  <a:pt x="580791" y="1139376"/>
                </a:lnTo>
                <a:lnTo>
                  <a:pt x="528022" y="1137149"/>
                </a:lnTo>
                <a:lnTo>
                  <a:pt x="476893" y="1132856"/>
                </a:lnTo>
                <a:lnTo>
                  <a:pt x="428248" y="1125857"/>
                </a:lnTo>
                <a:lnTo>
                  <a:pt x="382932" y="1115514"/>
                </a:lnTo>
                <a:lnTo>
                  <a:pt x="341788" y="1101187"/>
                </a:lnTo>
                <a:lnTo>
                  <a:pt x="305660" y="1082238"/>
                </a:lnTo>
                <a:lnTo>
                  <a:pt x="275394" y="1058027"/>
                </a:lnTo>
                <a:lnTo>
                  <a:pt x="243676" y="1024939"/>
                </a:lnTo>
                <a:lnTo>
                  <a:pt x="212871" y="990031"/>
                </a:lnTo>
                <a:lnTo>
                  <a:pt x="183213" y="953553"/>
                </a:lnTo>
                <a:lnTo>
                  <a:pt x="154937" y="915755"/>
                </a:lnTo>
                <a:lnTo>
                  <a:pt x="128280" y="876886"/>
                </a:lnTo>
                <a:lnTo>
                  <a:pt x="103476" y="837196"/>
                </a:lnTo>
                <a:lnTo>
                  <a:pt x="80761" y="796935"/>
                </a:lnTo>
                <a:lnTo>
                  <a:pt x="60369" y="756352"/>
                </a:lnTo>
                <a:lnTo>
                  <a:pt x="42537" y="715698"/>
                </a:lnTo>
                <a:lnTo>
                  <a:pt x="27499" y="675221"/>
                </a:lnTo>
                <a:lnTo>
                  <a:pt x="15491" y="635172"/>
                </a:lnTo>
                <a:lnTo>
                  <a:pt x="6749" y="595801"/>
                </a:lnTo>
                <a:lnTo>
                  <a:pt x="1506" y="557356"/>
                </a:lnTo>
                <a:lnTo>
                  <a:pt x="0" y="520088"/>
                </a:lnTo>
                <a:lnTo>
                  <a:pt x="2464" y="484247"/>
                </a:lnTo>
                <a:lnTo>
                  <a:pt x="20247" y="417842"/>
                </a:lnTo>
                <a:lnTo>
                  <a:pt x="56738" y="360139"/>
                </a:lnTo>
                <a:lnTo>
                  <a:pt x="113819" y="313135"/>
                </a:lnTo>
                <a:lnTo>
                  <a:pt x="150669" y="294270"/>
                </a:lnTo>
                <a:lnTo>
                  <a:pt x="193373" y="278829"/>
                </a:lnTo>
                <a:lnTo>
                  <a:pt x="197747" y="225429"/>
                </a:lnTo>
                <a:lnTo>
                  <a:pt x="203374" y="179308"/>
                </a:lnTo>
                <a:lnTo>
                  <a:pt x="211001" y="139936"/>
                </a:lnTo>
                <a:lnTo>
                  <a:pt x="235259" y="79306"/>
                </a:lnTo>
                <a:lnTo>
                  <a:pt x="276516" y="39282"/>
                </a:lnTo>
                <a:lnTo>
                  <a:pt x="340771" y="15607"/>
                </a:lnTo>
                <a:lnTo>
                  <a:pt x="383396" y="8569"/>
                </a:lnTo>
                <a:lnTo>
                  <a:pt x="434019" y="4021"/>
                </a:lnTo>
                <a:lnTo>
                  <a:pt x="493389" y="1432"/>
                </a:lnTo>
                <a:lnTo>
                  <a:pt x="562256" y="269"/>
                </a:lnTo>
                <a:lnTo>
                  <a:pt x="641371" y="0"/>
                </a:lnTo>
                <a:lnTo>
                  <a:pt x="704455" y="688"/>
                </a:lnTo>
                <a:lnTo>
                  <a:pt x="762420" y="2927"/>
                </a:lnTo>
                <a:lnTo>
                  <a:pt x="815449" y="6980"/>
                </a:lnTo>
                <a:lnTo>
                  <a:pt x="863726" y="13109"/>
                </a:lnTo>
                <a:lnTo>
                  <a:pt x="907434" y="21577"/>
                </a:lnTo>
                <a:lnTo>
                  <a:pt x="946757" y="32645"/>
                </a:lnTo>
                <a:lnTo>
                  <a:pt x="1012983" y="63635"/>
                </a:lnTo>
                <a:lnTo>
                  <a:pt x="1063873" y="108178"/>
                </a:lnTo>
                <a:lnTo>
                  <a:pt x="1100897" y="168373"/>
                </a:lnTo>
                <a:lnTo>
                  <a:pt x="1114668" y="204996"/>
                </a:lnTo>
                <a:lnTo>
                  <a:pt x="1125523" y="246320"/>
                </a:lnTo>
                <a:lnTo>
                  <a:pt x="1133647" y="292607"/>
                </a:lnTo>
                <a:lnTo>
                  <a:pt x="1139222" y="344119"/>
                </a:lnTo>
                <a:lnTo>
                  <a:pt x="1142432" y="401118"/>
                </a:lnTo>
                <a:lnTo>
                  <a:pt x="1143235" y="450081"/>
                </a:lnTo>
                <a:lnTo>
                  <a:pt x="1143077" y="484247"/>
                </a:lnTo>
                <a:lnTo>
                  <a:pt x="1142346" y="523025"/>
                </a:lnTo>
                <a:lnTo>
                  <a:pt x="1139290" y="577888"/>
                </a:lnTo>
                <a:lnTo>
                  <a:pt x="1134723" y="629298"/>
                </a:lnTo>
                <a:lnTo>
                  <a:pt x="1129078" y="678094"/>
                </a:lnTo>
                <a:lnTo>
                  <a:pt x="1122786" y="725116"/>
                </a:lnTo>
                <a:lnTo>
                  <a:pt x="1116277" y="771204"/>
                </a:lnTo>
                <a:lnTo>
                  <a:pt x="1109985" y="817197"/>
                </a:lnTo>
                <a:lnTo>
                  <a:pt x="1104340" y="863935"/>
                </a:lnTo>
                <a:lnTo>
                  <a:pt x="1099773" y="912258"/>
                </a:lnTo>
                <a:lnTo>
                  <a:pt x="1096717" y="963005"/>
                </a:lnTo>
                <a:lnTo>
                  <a:pt x="1095602" y="1017017"/>
                </a:lnTo>
                <a:lnTo>
                  <a:pt x="1088970" y="1053186"/>
                </a:lnTo>
                <a:lnTo>
                  <a:pt x="1040975" y="1102829"/>
                </a:lnTo>
                <a:lnTo>
                  <a:pt x="1002982" y="1118243"/>
                </a:lnTo>
                <a:lnTo>
                  <a:pt x="957906" y="1128680"/>
                </a:lnTo>
                <a:lnTo>
                  <a:pt x="907434" y="1135109"/>
                </a:lnTo>
                <a:lnTo>
                  <a:pt x="853251" y="1138499"/>
                </a:lnTo>
                <a:lnTo>
                  <a:pt x="797042" y="1139823"/>
                </a:lnTo>
                <a:lnTo>
                  <a:pt x="687870" y="1140186"/>
                </a:lnTo>
                <a:close/>
              </a:path>
            </a:pathLst>
          </a:custGeom>
          <a:solidFill>
            <a:srgbClr val="99D1D0"/>
          </a:solidFill>
        </p:spPr>
        <p:txBody>
          <a:bodyPr wrap="square" lIns="0" tIns="0" rIns="0" bIns="0" rtlCol="0"/>
          <a:lstStyle/>
          <a:p>
            <a:endParaRPr sz="1688"/>
          </a:p>
        </p:txBody>
      </p:sp>
      <p:sp>
        <p:nvSpPr>
          <p:cNvPr id="7" name="object 7"/>
          <p:cNvSpPr/>
          <p:nvPr/>
        </p:nvSpPr>
        <p:spPr>
          <a:xfrm>
            <a:off x="1639345" y="4008934"/>
            <a:ext cx="615553" cy="384571"/>
          </a:xfrm>
          <a:custGeom>
            <a:avLst/>
            <a:gdLst/>
            <a:ahLst/>
            <a:cxnLst/>
            <a:rect l="l" t="t" r="r" b="b"/>
            <a:pathLst>
              <a:path w="656589" h="410210">
                <a:moveTo>
                  <a:pt x="481298" y="410104"/>
                </a:moveTo>
                <a:lnTo>
                  <a:pt x="0" y="410104"/>
                </a:lnTo>
                <a:lnTo>
                  <a:pt x="0" y="0"/>
                </a:lnTo>
                <a:lnTo>
                  <a:pt x="481298" y="0"/>
                </a:lnTo>
                <a:lnTo>
                  <a:pt x="534586" y="4330"/>
                </a:lnTo>
                <a:lnTo>
                  <a:pt x="582341" y="17753"/>
                </a:lnTo>
                <a:lnTo>
                  <a:pt x="620939" y="40916"/>
                </a:lnTo>
                <a:lnTo>
                  <a:pt x="646755" y="74467"/>
                </a:lnTo>
                <a:lnTo>
                  <a:pt x="656166" y="119053"/>
                </a:lnTo>
                <a:lnTo>
                  <a:pt x="656166" y="263368"/>
                </a:lnTo>
                <a:lnTo>
                  <a:pt x="649561" y="303358"/>
                </a:lnTo>
                <a:lnTo>
                  <a:pt x="631144" y="338685"/>
                </a:lnTo>
                <a:lnTo>
                  <a:pt x="603012" y="368186"/>
                </a:lnTo>
                <a:lnTo>
                  <a:pt x="567262" y="390698"/>
                </a:lnTo>
                <a:lnTo>
                  <a:pt x="525991" y="405058"/>
                </a:lnTo>
                <a:lnTo>
                  <a:pt x="481298" y="410104"/>
                </a:lnTo>
                <a:close/>
              </a:path>
            </a:pathLst>
          </a:custGeom>
          <a:solidFill>
            <a:srgbClr val="99AAB5"/>
          </a:solidFill>
        </p:spPr>
        <p:txBody>
          <a:bodyPr wrap="square" lIns="0" tIns="0" rIns="0" bIns="0" rtlCol="0"/>
          <a:lstStyle/>
          <a:p>
            <a:endParaRPr sz="1688"/>
          </a:p>
        </p:txBody>
      </p:sp>
      <p:sp>
        <p:nvSpPr>
          <p:cNvPr id="8" name="object 8"/>
          <p:cNvSpPr/>
          <p:nvPr/>
        </p:nvSpPr>
        <p:spPr>
          <a:xfrm>
            <a:off x="1485554" y="4008934"/>
            <a:ext cx="615553" cy="384571"/>
          </a:xfrm>
          <a:custGeom>
            <a:avLst/>
            <a:gdLst/>
            <a:ahLst/>
            <a:cxnLst/>
            <a:rect l="l" t="t" r="r" b="b"/>
            <a:pathLst>
              <a:path w="656589" h="410210">
                <a:moveTo>
                  <a:pt x="465099" y="410104"/>
                </a:moveTo>
                <a:lnTo>
                  <a:pt x="164369" y="410104"/>
                </a:lnTo>
                <a:lnTo>
                  <a:pt x="108613" y="402894"/>
                </a:lnTo>
                <a:lnTo>
                  <a:pt x="63017" y="382606"/>
                </a:lnTo>
                <a:lnTo>
                  <a:pt x="28862" y="351249"/>
                </a:lnTo>
                <a:lnTo>
                  <a:pt x="7429" y="310834"/>
                </a:lnTo>
                <a:lnTo>
                  <a:pt x="0" y="263368"/>
                </a:lnTo>
                <a:lnTo>
                  <a:pt x="0" y="119053"/>
                </a:lnTo>
                <a:lnTo>
                  <a:pt x="7429" y="74467"/>
                </a:lnTo>
                <a:lnTo>
                  <a:pt x="28862" y="40916"/>
                </a:lnTo>
                <a:lnTo>
                  <a:pt x="63017" y="17753"/>
                </a:lnTo>
                <a:lnTo>
                  <a:pt x="108613" y="4330"/>
                </a:lnTo>
                <a:lnTo>
                  <a:pt x="164369" y="0"/>
                </a:lnTo>
                <a:lnTo>
                  <a:pt x="465099" y="0"/>
                </a:lnTo>
                <a:lnTo>
                  <a:pt x="514196" y="2994"/>
                </a:lnTo>
                <a:lnTo>
                  <a:pt x="559363" y="12228"/>
                </a:lnTo>
                <a:lnTo>
                  <a:pt x="598372" y="28076"/>
                </a:lnTo>
                <a:lnTo>
                  <a:pt x="628994" y="50913"/>
                </a:lnTo>
                <a:lnTo>
                  <a:pt x="656166" y="119053"/>
                </a:lnTo>
                <a:lnTo>
                  <a:pt x="656166" y="263368"/>
                </a:lnTo>
                <a:lnTo>
                  <a:pt x="649002" y="303358"/>
                </a:lnTo>
                <a:lnTo>
                  <a:pt x="628994" y="338685"/>
                </a:lnTo>
                <a:lnTo>
                  <a:pt x="598372" y="368186"/>
                </a:lnTo>
                <a:lnTo>
                  <a:pt x="559363" y="390698"/>
                </a:lnTo>
                <a:lnTo>
                  <a:pt x="514196" y="405058"/>
                </a:lnTo>
                <a:lnTo>
                  <a:pt x="465099" y="410104"/>
                </a:lnTo>
                <a:close/>
              </a:path>
            </a:pathLst>
          </a:custGeom>
          <a:solidFill>
            <a:srgbClr val="CCD5DD"/>
          </a:solidFill>
        </p:spPr>
        <p:txBody>
          <a:bodyPr wrap="square" lIns="0" tIns="0" rIns="0" bIns="0" rtlCol="0"/>
          <a:lstStyle/>
          <a:p>
            <a:endParaRPr sz="1688"/>
          </a:p>
        </p:txBody>
      </p:sp>
      <p:sp>
        <p:nvSpPr>
          <p:cNvPr id="9" name="object 9"/>
          <p:cNvSpPr/>
          <p:nvPr/>
        </p:nvSpPr>
        <p:spPr>
          <a:xfrm>
            <a:off x="1227651" y="3283282"/>
            <a:ext cx="212527" cy="487561"/>
          </a:xfrm>
          <a:custGeom>
            <a:avLst/>
            <a:gdLst/>
            <a:ahLst/>
            <a:cxnLst/>
            <a:rect l="l" t="t" r="r" b="b"/>
            <a:pathLst>
              <a:path w="226694" h="520064">
                <a:moveTo>
                  <a:pt x="0" y="156741"/>
                </a:moveTo>
                <a:lnTo>
                  <a:pt x="18185" y="116137"/>
                </a:lnTo>
                <a:lnTo>
                  <a:pt x="44710" y="79594"/>
                </a:lnTo>
                <a:lnTo>
                  <a:pt x="80116" y="47679"/>
                </a:lnTo>
                <a:lnTo>
                  <a:pt x="124948" y="20958"/>
                </a:lnTo>
                <a:lnTo>
                  <a:pt x="179748" y="0"/>
                </a:lnTo>
                <a:lnTo>
                  <a:pt x="180389" y="59593"/>
                </a:lnTo>
                <a:lnTo>
                  <a:pt x="182705" y="132038"/>
                </a:lnTo>
                <a:lnTo>
                  <a:pt x="51847" y="132038"/>
                </a:lnTo>
                <a:lnTo>
                  <a:pt x="24635" y="139336"/>
                </a:lnTo>
                <a:lnTo>
                  <a:pt x="0" y="156741"/>
                </a:lnTo>
                <a:close/>
              </a:path>
              <a:path w="226694" h="520064">
                <a:moveTo>
                  <a:pt x="224404" y="519497"/>
                </a:moveTo>
                <a:lnTo>
                  <a:pt x="186833" y="462146"/>
                </a:lnTo>
                <a:lnTo>
                  <a:pt x="168129" y="422841"/>
                </a:lnTo>
                <a:lnTo>
                  <a:pt x="148542" y="375966"/>
                </a:lnTo>
                <a:lnTo>
                  <a:pt x="129397" y="323033"/>
                </a:lnTo>
                <a:lnTo>
                  <a:pt x="112017" y="265557"/>
                </a:lnTo>
                <a:lnTo>
                  <a:pt x="97727" y="205052"/>
                </a:lnTo>
                <a:lnTo>
                  <a:pt x="77567" y="149169"/>
                </a:lnTo>
                <a:lnTo>
                  <a:pt x="51847" y="132038"/>
                </a:lnTo>
                <a:lnTo>
                  <a:pt x="182705" y="132038"/>
                </a:lnTo>
                <a:lnTo>
                  <a:pt x="184874" y="199925"/>
                </a:lnTo>
                <a:lnTo>
                  <a:pt x="197049" y="363326"/>
                </a:lnTo>
                <a:lnTo>
                  <a:pt x="220822" y="492366"/>
                </a:lnTo>
                <a:lnTo>
                  <a:pt x="226334" y="513381"/>
                </a:lnTo>
                <a:lnTo>
                  <a:pt x="224404" y="519497"/>
                </a:lnTo>
                <a:close/>
              </a:path>
            </a:pathLst>
          </a:custGeom>
          <a:solidFill>
            <a:srgbClr val="393E53"/>
          </a:solidFill>
        </p:spPr>
        <p:txBody>
          <a:bodyPr wrap="square" lIns="0" tIns="0" rIns="0" bIns="0" rtlCol="0"/>
          <a:lstStyle/>
          <a:p>
            <a:endParaRPr sz="1688"/>
          </a:p>
        </p:txBody>
      </p:sp>
      <p:sp>
        <p:nvSpPr>
          <p:cNvPr id="10" name="object 10"/>
          <p:cNvSpPr/>
          <p:nvPr/>
        </p:nvSpPr>
        <p:spPr>
          <a:xfrm>
            <a:off x="1639343" y="4085829"/>
            <a:ext cx="346472" cy="230980"/>
          </a:xfrm>
          <a:custGeom>
            <a:avLst/>
            <a:gdLst/>
            <a:ahLst/>
            <a:cxnLst/>
            <a:rect l="l" t="t" r="r" b="b"/>
            <a:pathLst>
              <a:path w="369569" h="246379">
                <a:moveTo>
                  <a:pt x="273703" y="246062"/>
                </a:moveTo>
                <a:lnTo>
                  <a:pt x="68651" y="246062"/>
                </a:lnTo>
                <a:lnTo>
                  <a:pt x="38823" y="243627"/>
                </a:lnTo>
                <a:lnTo>
                  <a:pt x="17347" y="235440"/>
                </a:lnTo>
                <a:lnTo>
                  <a:pt x="4359" y="220179"/>
                </a:lnTo>
                <a:lnTo>
                  <a:pt x="0" y="196521"/>
                </a:lnTo>
                <a:lnTo>
                  <a:pt x="0" y="59834"/>
                </a:lnTo>
                <a:lnTo>
                  <a:pt x="4359" y="34550"/>
                </a:lnTo>
                <a:lnTo>
                  <a:pt x="17347" y="15753"/>
                </a:lnTo>
                <a:lnTo>
                  <a:pt x="38824" y="4037"/>
                </a:lnTo>
                <a:lnTo>
                  <a:pt x="68651" y="0"/>
                </a:lnTo>
                <a:lnTo>
                  <a:pt x="273703" y="0"/>
                </a:lnTo>
                <a:lnTo>
                  <a:pt x="307726" y="4037"/>
                </a:lnTo>
                <a:lnTo>
                  <a:pt x="338392" y="15753"/>
                </a:lnTo>
                <a:lnTo>
                  <a:pt x="360561" y="34550"/>
                </a:lnTo>
                <a:lnTo>
                  <a:pt x="369093" y="59834"/>
                </a:lnTo>
                <a:lnTo>
                  <a:pt x="369093" y="196521"/>
                </a:lnTo>
                <a:lnTo>
                  <a:pt x="360561" y="220179"/>
                </a:lnTo>
                <a:lnTo>
                  <a:pt x="338392" y="235440"/>
                </a:lnTo>
                <a:lnTo>
                  <a:pt x="307725" y="243627"/>
                </a:lnTo>
                <a:lnTo>
                  <a:pt x="273703" y="246062"/>
                </a:lnTo>
                <a:close/>
              </a:path>
            </a:pathLst>
          </a:custGeom>
          <a:solidFill>
            <a:srgbClr val="E0E8EC"/>
          </a:solidFill>
        </p:spPr>
        <p:txBody>
          <a:bodyPr wrap="square" lIns="0" tIns="0" rIns="0" bIns="0" rtlCol="0"/>
          <a:lstStyle/>
          <a:p>
            <a:endParaRPr sz="1688"/>
          </a:p>
        </p:txBody>
      </p:sp>
      <p:sp>
        <p:nvSpPr>
          <p:cNvPr id="11" name="object 11"/>
          <p:cNvSpPr/>
          <p:nvPr/>
        </p:nvSpPr>
        <p:spPr>
          <a:xfrm>
            <a:off x="6245577" y="3010039"/>
            <a:ext cx="1824037" cy="1545431"/>
          </a:xfrm>
          <a:custGeom>
            <a:avLst/>
            <a:gdLst/>
            <a:ahLst/>
            <a:cxnLst/>
            <a:rect l="l" t="t" r="r" b="b"/>
            <a:pathLst>
              <a:path w="1945640" h="1648460">
                <a:moveTo>
                  <a:pt x="1780374" y="704373"/>
                </a:moveTo>
                <a:lnTo>
                  <a:pt x="648227" y="704373"/>
                </a:lnTo>
                <a:lnTo>
                  <a:pt x="870030" y="698901"/>
                </a:lnTo>
                <a:lnTo>
                  <a:pt x="819265" y="532384"/>
                </a:lnTo>
                <a:lnTo>
                  <a:pt x="698211" y="532384"/>
                </a:lnTo>
                <a:lnTo>
                  <a:pt x="692902" y="530222"/>
                </a:lnTo>
                <a:lnTo>
                  <a:pt x="681224" y="521244"/>
                </a:lnTo>
                <a:lnTo>
                  <a:pt x="669546" y="501712"/>
                </a:lnTo>
                <a:lnTo>
                  <a:pt x="664237" y="467888"/>
                </a:lnTo>
                <a:lnTo>
                  <a:pt x="670217" y="434510"/>
                </a:lnTo>
                <a:lnTo>
                  <a:pt x="683372" y="416340"/>
                </a:lnTo>
                <a:lnTo>
                  <a:pt x="696527" y="408797"/>
                </a:lnTo>
                <a:lnTo>
                  <a:pt x="702506" y="407301"/>
                </a:lnTo>
                <a:lnTo>
                  <a:pt x="772796" y="407301"/>
                </a:lnTo>
                <a:lnTo>
                  <a:pt x="597853" y="0"/>
                </a:lnTo>
                <a:lnTo>
                  <a:pt x="777091" y="29707"/>
                </a:lnTo>
                <a:lnTo>
                  <a:pt x="1264043" y="701246"/>
                </a:lnTo>
                <a:lnTo>
                  <a:pt x="1760215" y="701246"/>
                </a:lnTo>
                <a:lnTo>
                  <a:pt x="1774033" y="703201"/>
                </a:lnTo>
                <a:lnTo>
                  <a:pt x="1780374" y="704373"/>
                </a:lnTo>
                <a:close/>
              </a:path>
              <a:path w="1945640" h="1648460">
                <a:moveTo>
                  <a:pt x="111292" y="1114020"/>
                </a:moveTo>
                <a:lnTo>
                  <a:pt x="56622" y="1110111"/>
                </a:lnTo>
                <a:lnTo>
                  <a:pt x="126911" y="891607"/>
                </a:lnTo>
                <a:lnTo>
                  <a:pt x="21867" y="855645"/>
                </a:lnTo>
                <a:lnTo>
                  <a:pt x="18451" y="854363"/>
                </a:lnTo>
                <a:lnTo>
                  <a:pt x="10933" y="849782"/>
                </a:lnTo>
                <a:lnTo>
                  <a:pt x="3416" y="840804"/>
                </a:lnTo>
                <a:lnTo>
                  <a:pt x="0" y="826329"/>
                </a:lnTo>
                <a:lnTo>
                  <a:pt x="3416" y="811976"/>
                </a:lnTo>
                <a:lnTo>
                  <a:pt x="10933" y="803267"/>
                </a:lnTo>
                <a:lnTo>
                  <a:pt x="18451" y="798955"/>
                </a:lnTo>
                <a:lnTo>
                  <a:pt x="21867" y="797795"/>
                </a:lnTo>
                <a:lnTo>
                  <a:pt x="126912" y="764569"/>
                </a:lnTo>
                <a:lnTo>
                  <a:pt x="56622" y="546065"/>
                </a:lnTo>
                <a:lnTo>
                  <a:pt x="111292" y="542156"/>
                </a:lnTo>
                <a:lnTo>
                  <a:pt x="271005" y="748543"/>
                </a:lnTo>
                <a:lnTo>
                  <a:pt x="1890704" y="748543"/>
                </a:lnTo>
                <a:lnTo>
                  <a:pt x="1928598" y="785995"/>
                </a:lnTo>
                <a:lnTo>
                  <a:pt x="1945072" y="827111"/>
                </a:lnTo>
                <a:lnTo>
                  <a:pt x="1944638" y="838129"/>
                </a:lnTo>
                <a:lnTo>
                  <a:pt x="1940727" y="850173"/>
                </a:lnTo>
                <a:lnTo>
                  <a:pt x="1929421" y="866908"/>
                </a:lnTo>
                <a:lnTo>
                  <a:pt x="1906803" y="891998"/>
                </a:lnTo>
                <a:lnTo>
                  <a:pt x="1888992" y="907633"/>
                </a:lnTo>
                <a:lnTo>
                  <a:pt x="271005" y="907633"/>
                </a:lnTo>
                <a:lnTo>
                  <a:pt x="111292" y="1114020"/>
                </a:lnTo>
                <a:close/>
              </a:path>
              <a:path w="1945640" h="1648460">
                <a:moveTo>
                  <a:pt x="1760215" y="701246"/>
                </a:moveTo>
                <a:lnTo>
                  <a:pt x="1264043" y="701246"/>
                </a:lnTo>
                <a:lnTo>
                  <a:pt x="1616663" y="688738"/>
                </a:lnTo>
                <a:lnTo>
                  <a:pt x="1648171" y="689184"/>
                </a:lnTo>
                <a:lnTo>
                  <a:pt x="1686269" y="692012"/>
                </a:lnTo>
                <a:lnTo>
                  <a:pt x="1728906" y="696818"/>
                </a:lnTo>
                <a:lnTo>
                  <a:pt x="1760215" y="701246"/>
                </a:lnTo>
                <a:close/>
              </a:path>
              <a:path w="1945640" h="1648460">
                <a:moveTo>
                  <a:pt x="1890704" y="748543"/>
                </a:moveTo>
                <a:lnTo>
                  <a:pt x="271005" y="748543"/>
                </a:lnTo>
                <a:lnTo>
                  <a:pt x="287534" y="744634"/>
                </a:lnTo>
                <a:lnTo>
                  <a:pt x="330605" y="735155"/>
                </a:lnTo>
                <a:lnTo>
                  <a:pt x="390443" y="723478"/>
                </a:lnTo>
                <a:lnTo>
                  <a:pt x="457273" y="712973"/>
                </a:lnTo>
                <a:lnTo>
                  <a:pt x="524835" y="706682"/>
                </a:lnTo>
                <a:lnTo>
                  <a:pt x="586284" y="704275"/>
                </a:lnTo>
                <a:lnTo>
                  <a:pt x="630966" y="704068"/>
                </a:lnTo>
                <a:lnTo>
                  <a:pt x="648227" y="704373"/>
                </a:lnTo>
                <a:lnTo>
                  <a:pt x="1780374" y="704373"/>
                </a:lnTo>
                <a:lnTo>
                  <a:pt x="1814987" y="710774"/>
                </a:lnTo>
                <a:lnTo>
                  <a:pt x="1848326" y="721279"/>
                </a:lnTo>
                <a:lnTo>
                  <a:pt x="1877711" y="737501"/>
                </a:lnTo>
                <a:lnTo>
                  <a:pt x="1890704" y="748543"/>
                </a:lnTo>
                <a:close/>
              </a:path>
              <a:path w="1945640" h="1648460">
                <a:moveTo>
                  <a:pt x="586430" y="951119"/>
                </a:moveTo>
                <a:lnTo>
                  <a:pt x="525000" y="948981"/>
                </a:lnTo>
                <a:lnTo>
                  <a:pt x="457273" y="942813"/>
                </a:lnTo>
                <a:lnTo>
                  <a:pt x="390278" y="932369"/>
                </a:lnTo>
                <a:lnTo>
                  <a:pt x="330459" y="920825"/>
                </a:lnTo>
                <a:lnTo>
                  <a:pt x="287479" y="911481"/>
                </a:lnTo>
                <a:lnTo>
                  <a:pt x="271005" y="907633"/>
                </a:lnTo>
                <a:lnTo>
                  <a:pt x="1888992" y="907633"/>
                </a:lnTo>
                <a:lnTo>
                  <a:pt x="1848472" y="934018"/>
                </a:lnTo>
                <a:lnTo>
                  <a:pt x="1784405" y="950630"/>
                </a:lnTo>
                <a:lnTo>
                  <a:pt x="648227" y="950630"/>
                </a:lnTo>
                <a:lnTo>
                  <a:pt x="631020" y="951058"/>
                </a:lnTo>
                <a:lnTo>
                  <a:pt x="586430" y="951119"/>
                </a:lnTo>
                <a:close/>
              </a:path>
              <a:path w="1945640" h="1648460">
                <a:moveTo>
                  <a:pt x="597462" y="1648359"/>
                </a:moveTo>
                <a:lnTo>
                  <a:pt x="772796" y="1232458"/>
                </a:lnTo>
                <a:lnTo>
                  <a:pt x="702506" y="1232458"/>
                </a:lnTo>
                <a:lnTo>
                  <a:pt x="696527" y="1231878"/>
                </a:lnTo>
                <a:lnTo>
                  <a:pt x="683372" y="1226351"/>
                </a:lnTo>
                <a:lnTo>
                  <a:pt x="670217" y="1210196"/>
                </a:lnTo>
                <a:lnTo>
                  <a:pt x="664237" y="1177734"/>
                </a:lnTo>
                <a:lnTo>
                  <a:pt x="669546" y="1144662"/>
                </a:lnTo>
                <a:lnTo>
                  <a:pt x="681224" y="1127164"/>
                </a:lnTo>
                <a:lnTo>
                  <a:pt x="692902" y="1120293"/>
                </a:lnTo>
                <a:lnTo>
                  <a:pt x="698211" y="1119102"/>
                </a:lnTo>
                <a:lnTo>
                  <a:pt x="819265" y="1119102"/>
                </a:lnTo>
                <a:lnTo>
                  <a:pt x="870030" y="954930"/>
                </a:lnTo>
                <a:lnTo>
                  <a:pt x="648227" y="950630"/>
                </a:lnTo>
                <a:lnTo>
                  <a:pt x="1784405" y="950630"/>
                </a:lnTo>
                <a:lnTo>
                  <a:pt x="1774033" y="952585"/>
                </a:lnTo>
                <a:lnTo>
                  <a:pt x="1760296" y="954539"/>
                </a:lnTo>
                <a:lnTo>
                  <a:pt x="1264043" y="954539"/>
                </a:lnTo>
                <a:lnTo>
                  <a:pt x="776701" y="1624515"/>
                </a:lnTo>
                <a:lnTo>
                  <a:pt x="597462" y="1648359"/>
                </a:lnTo>
                <a:close/>
              </a:path>
              <a:path w="1945640" h="1648460">
                <a:moveTo>
                  <a:pt x="1616663" y="967439"/>
                </a:moveTo>
                <a:lnTo>
                  <a:pt x="1264043" y="954539"/>
                </a:lnTo>
                <a:lnTo>
                  <a:pt x="1760296" y="954539"/>
                </a:lnTo>
                <a:lnTo>
                  <a:pt x="1728742" y="959028"/>
                </a:lnTo>
                <a:lnTo>
                  <a:pt x="1686122" y="963969"/>
                </a:lnTo>
                <a:lnTo>
                  <a:pt x="1648116" y="966932"/>
                </a:lnTo>
                <a:lnTo>
                  <a:pt x="1616663" y="967439"/>
                </a:lnTo>
                <a:close/>
              </a:path>
            </a:pathLst>
          </a:custGeom>
          <a:solidFill>
            <a:srgbClr val="99D1D0"/>
          </a:solidFill>
        </p:spPr>
        <p:txBody>
          <a:bodyPr wrap="square" lIns="0" tIns="0" rIns="0" bIns="0" rtlCol="0"/>
          <a:lstStyle/>
          <a:p>
            <a:endParaRPr sz="1688"/>
          </a:p>
        </p:txBody>
      </p:sp>
      <p:sp>
        <p:nvSpPr>
          <p:cNvPr id="12" name="object 12"/>
          <p:cNvSpPr/>
          <p:nvPr/>
        </p:nvSpPr>
        <p:spPr>
          <a:xfrm>
            <a:off x="7905806" y="3695675"/>
            <a:ext cx="94655" cy="179189"/>
          </a:xfrm>
          <a:custGeom>
            <a:avLst/>
            <a:gdLst/>
            <a:ahLst/>
            <a:cxnLst/>
            <a:rect l="l" t="t" r="r" b="b"/>
            <a:pathLst>
              <a:path w="100965" h="191135">
                <a:moveTo>
                  <a:pt x="0" y="191142"/>
                </a:moveTo>
                <a:lnTo>
                  <a:pt x="3233" y="180857"/>
                </a:lnTo>
                <a:lnTo>
                  <a:pt x="10348" y="155767"/>
                </a:lnTo>
                <a:lnTo>
                  <a:pt x="17462" y="124521"/>
                </a:lnTo>
                <a:lnTo>
                  <a:pt x="20696" y="95766"/>
                </a:lnTo>
                <a:lnTo>
                  <a:pt x="17462" y="66951"/>
                </a:lnTo>
                <a:lnTo>
                  <a:pt x="10348" y="35570"/>
                </a:lnTo>
                <a:lnTo>
                  <a:pt x="3233" y="10346"/>
                </a:lnTo>
                <a:lnTo>
                  <a:pt x="0" y="0"/>
                </a:lnTo>
                <a:lnTo>
                  <a:pt x="60527" y="28534"/>
                </a:lnTo>
                <a:lnTo>
                  <a:pt x="66750" y="32724"/>
                </a:lnTo>
                <a:lnTo>
                  <a:pt x="80442" y="45342"/>
                </a:lnTo>
                <a:lnTo>
                  <a:pt x="94134" y="66462"/>
                </a:lnTo>
                <a:lnTo>
                  <a:pt x="100358" y="96157"/>
                </a:lnTo>
                <a:lnTo>
                  <a:pt x="94134" y="125791"/>
                </a:lnTo>
                <a:lnTo>
                  <a:pt x="80442" y="146777"/>
                </a:lnTo>
                <a:lnTo>
                  <a:pt x="66750" y="159261"/>
                </a:lnTo>
                <a:lnTo>
                  <a:pt x="60527" y="163389"/>
                </a:lnTo>
                <a:lnTo>
                  <a:pt x="0" y="191142"/>
                </a:lnTo>
                <a:close/>
              </a:path>
            </a:pathLst>
          </a:custGeom>
          <a:solidFill>
            <a:srgbClr val="393E53"/>
          </a:solidFill>
        </p:spPr>
        <p:txBody>
          <a:bodyPr wrap="square" lIns="0" tIns="0" rIns="0" bIns="0" rtlCol="0"/>
          <a:lstStyle/>
          <a:p>
            <a:endParaRPr sz="1688"/>
          </a:p>
        </p:txBody>
      </p:sp>
      <p:sp>
        <p:nvSpPr>
          <p:cNvPr id="13" name="object 13"/>
          <p:cNvSpPr/>
          <p:nvPr/>
        </p:nvSpPr>
        <p:spPr>
          <a:xfrm>
            <a:off x="6882211" y="3414490"/>
            <a:ext cx="32743" cy="77987"/>
          </a:xfrm>
          <a:custGeom>
            <a:avLst/>
            <a:gdLst/>
            <a:ahLst/>
            <a:cxnLst/>
            <a:rect l="l" t="t" r="r" b="b"/>
            <a:pathLst>
              <a:path w="34925" h="83185">
                <a:moveTo>
                  <a:pt x="28994" y="83166"/>
                </a:moveTo>
                <a:lnTo>
                  <a:pt x="17181" y="80693"/>
                </a:lnTo>
                <a:lnTo>
                  <a:pt x="5369" y="68911"/>
                </a:lnTo>
                <a:lnTo>
                  <a:pt x="0" y="41555"/>
                </a:lnTo>
                <a:lnTo>
                  <a:pt x="5369" y="14365"/>
                </a:lnTo>
                <a:lnTo>
                  <a:pt x="17181" y="2565"/>
                </a:lnTo>
                <a:lnTo>
                  <a:pt x="28994" y="0"/>
                </a:lnTo>
                <a:lnTo>
                  <a:pt x="34363" y="513"/>
                </a:lnTo>
                <a:lnTo>
                  <a:pt x="34363" y="82598"/>
                </a:lnTo>
                <a:lnTo>
                  <a:pt x="28994" y="83166"/>
                </a:lnTo>
                <a:close/>
              </a:path>
            </a:pathLst>
          </a:custGeom>
          <a:solidFill>
            <a:srgbClr val="393E53"/>
          </a:solidFill>
        </p:spPr>
        <p:txBody>
          <a:bodyPr wrap="square" lIns="0" tIns="0" rIns="0" bIns="0" rtlCol="0"/>
          <a:lstStyle/>
          <a:p>
            <a:endParaRPr sz="1688"/>
          </a:p>
        </p:txBody>
      </p:sp>
      <p:sp>
        <p:nvSpPr>
          <p:cNvPr id="14" name="object 14"/>
          <p:cNvSpPr/>
          <p:nvPr/>
        </p:nvSpPr>
        <p:spPr>
          <a:xfrm>
            <a:off x="6882211" y="4075206"/>
            <a:ext cx="32743" cy="77987"/>
          </a:xfrm>
          <a:custGeom>
            <a:avLst/>
            <a:gdLst/>
            <a:ahLst/>
            <a:cxnLst/>
            <a:rect l="l" t="t" r="r" b="b"/>
            <a:pathLst>
              <a:path w="34925" h="83185">
                <a:moveTo>
                  <a:pt x="28994" y="83166"/>
                </a:moveTo>
                <a:lnTo>
                  <a:pt x="17181" y="80693"/>
                </a:lnTo>
                <a:lnTo>
                  <a:pt x="5369" y="68911"/>
                </a:lnTo>
                <a:lnTo>
                  <a:pt x="0" y="41555"/>
                </a:lnTo>
                <a:lnTo>
                  <a:pt x="5369" y="14364"/>
                </a:lnTo>
                <a:lnTo>
                  <a:pt x="17181" y="2565"/>
                </a:lnTo>
                <a:lnTo>
                  <a:pt x="28994" y="0"/>
                </a:lnTo>
                <a:lnTo>
                  <a:pt x="34363" y="513"/>
                </a:lnTo>
                <a:lnTo>
                  <a:pt x="34363" y="82598"/>
                </a:lnTo>
                <a:lnTo>
                  <a:pt x="28994" y="83166"/>
                </a:lnTo>
                <a:close/>
              </a:path>
            </a:pathLst>
          </a:custGeom>
          <a:solidFill>
            <a:srgbClr val="393E53"/>
          </a:solidFill>
        </p:spPr>
        <p:txBody>
          <a:bodyPr wrap="square" lIns="0" tIns="0" rIns="0" bIns="0" rtlCol="0"/>
          <a:lstStyle/>
          <a:p>
            <a:endParaRPr sz="1688"/>
          </a:p>
        </p:txBody>
      </p:sp>
      <p:sp>
        <p:nvSpPr>
          <p:cNvPr id="15" name="object 15"/>
          <p:cNvSpPr/>
          <p:nvPr/>
        </p:nvSpPr>
        <p:spPr>
          <a:xfrm>
            <a:off x="6869397" y="3094324"/>
            <a:ext cx="378619" cy="525661"/>
          </a:xfrm>
          <a:custGeom>
            <a:avLst/>
            <a:gdLst/>
            <a:ahLst/>
            <a:cxnLst/>
            <a:rect l="l" t="t" r="r" b="b"/>
            <a:pathLst>
              <a:path w="403859" h="560704">
                <a:moveTo>
                  <a:pt x="403384" y="560137"/>
                </a:moveTo>
                <a:lnTo>
                  <a:pt x="226489" y="560137"/>
                </a:lnTo>
                <a:lnTo>
                  <a:pt x="0" y="0"/>
                </a:lnTo>
                <a:lnTo>
                  <a:pt x="403384" y="560137"/>
                </a:lnTo>
                <a:close/>
              </a:path>
            </a:pathLst>
          </a:custGeom>
          <a:solidFill>
            <a:srgbClr val="000000">
              <a:alpha val="29803"/>
            </a:srgbClr>
          </a:solidFill>
        </p:spPr>
        <p:txBody>
          <a:bodyPr wrap="square" lIns="0" tIns="0" rIns="0" bIns="0" rtlCol="0"/>
          <a:lstStyle/>
          <a:p>
            <a:endParaRPr sz="1688"/>
          </a:p>
        </p:txBody>
      </p:sp>
      <p:sp>
        <p:nvSpPr>
          <p:cNvPr id="16" name="object 16"/>
          <p:cNvSpPr/>
          <p:nvPr/>
        </p:nvSpPr>
        <p:spPr>
          <a:xfrm>
            <a:off x="6869397" y="3952925"/>
            <a:ext cx="378619" cy="525661"/>
          </a:xfrm>
          <a:custGeom>
            <a:avLst/>
            <a:gdLst/>
            <a:ahLst/>
            <a:cxnLst/>
            <a:rect l="l" t="t" r="r" b="b"/>
            <a:pathLst>
              <a:path w="403859" h="560704">
                <a:moveTo>
                  <a:pt x="0" y="560137"/>
                </a:moveTo>
                <a:lnTo>
                  <a:pt x="226489" y="0"/>
                </a:lnTo>
                <a:lnTo>
                  <a:pt x="403384" y="0"/>
                </a:lnTo>
                <a:lnTo>
                  <a:pt x="0" y="560137"/>
                </a:lnTo>
                <a:close/>
              </a:path>
            </a:pathLst>
          </a:custGeom>
          <a:solidFill>
            <a:srgbClr val="000000">
              <a:alpha val="29803"/>
            </a:srgbClr>
          </a:solidFill>
        </p:spPr>
        <p:txBody>
          <a:bodyPr wrap="square" lIns="0" tIns="0" rIns="0" bIns="0" rtlCol="0"/>
          <a:lstStyle/>
          <a:p>
            <a:endParaRPr sz="1688"/>
          </a:p>
        </p:txBody>
      </p:sp>
      <p:sp>
        <p:nvSpPr>
          <p:cNvPr id="17" name="object 17"/>
          <p:cNvSpPr/>
          <p:nvPr/>
        </p:nvSpPr>
        <p:spPr>
          <a:xfrm>
            <a:off x="6809723" y="3016268"/>
            <a:ext cx="369095" cy="500659"/>
          </a:xfrm>
          <a:custGeom>
            <a:avLst/>
            <a:gdLst/>
            <a:ahLst/>
            <a:cxnLst/>
            <a:rect l="l" t="t" r="r" b="b"/>
            <a:pathLst>
              <a:path w="393700" h="534035">
                <a:moveTo>
                  <a:pt x="393622" y="533948"/>
                </a:moveTo>
                <a:lnTo>
                  <a:pt x="349886" y="533948"/>
                </a:lnTo>
                <a:lnTo>
                  <a:pt x="0" y="0"/>
                </a:lnTo>
                <a:lnTo>
                  <a:pt x="49593" y="7426"/>
                </a:lnTo>
                <a:lnTo>
                  <a:pt x="393622" y="533948"/>
                </a:lnTo>
                <a:close/>
              </a:path>
            </a:pathLst>
          </a:custGeom>
          <a:solidFill>
            <a:srgbClr val="FBFBF4"/>
          </a:solidFill>
        </p:spPr>
        <p:txBody>
          <a:bodyPr wrap="square" lIns="0" tIns="0" rIns="0" bIns="0" rtlCol="0"/>
          <a:lstStyle/>
          <a:p>
            <a:endParaRPr sz="1688"/>
          </a:p>
        </p:txBody>
      </p:sp>
      <p:sp>
        <p:nvSpPr>
          <p:cNvPr id="18" name="object 18"/>
          <p:cNvSpPr/>
          <p:nvPr/>
        </p:nvSpPr>
        <p:spPr>
          <a:xfrm>
            <a:off x="6809723" y="4055532"/>
            <a:ext cx="369095" cy="500063"/>
          </a:xfrm>
          <a:custGeom>
            <a:avLst/>
            <a:gdLst/>
            <a:ahLst/>
            <a:cxnLst/>
            <a:rect l="l" t="t" r="r" b="b"/>
            <a:pathLst>
              <a:path w="393700" h="533400">
                <a:moveTo>
                  <a:pt x="0" y="533166"/>
                </a:moveTo>
                <a:lnTo>
                  <a:pt x="349886" y="0"/>
                </a:lnTo>
                <a:lnTo>
                  <a:pt x="393622" y="0"/>
                </a:lnTo>
                <a:lnTo>
                  <a:pt x="49593" y="525348"/>
                </a:lnTo>
                <a:lnTo>
                  <a:pt x="0" y="533166"/>
                </a:lnTo>
                <a:close/>
              </a:path>
            </a:pathLst>
          </a:custGeom>
          <a:solidFill>
            <a:srgbClr val="FBFBF4"/>
          </a:solidFill>
        </p:spPr>
        <p:txBody>
          <a:bodyPr wrap="square" lIns="0" tIns="0" rIns="0" bIns="0" rtlCol="0"/>
          <a:lstStyle/>
          <a:p>
            <a:endParaRPr sz="1688"/>
          </a:p>
        </p:txBody>
      </p:sp>
      <p:sp>
        <p:nvSpPr>
          <p:cNvPr id="19" name="object 19"/>
          <p:cNvSpPr/>
          <p:nvPr/>
        </p:nvSpPr>
        <p:spPr>
          <a:xfrm>
            <a:off x="6245577" y="3784722"/>
            <a:ext cx="1824037" cy="770931"/>
          </a:xfrm>
          <a:custGeom>
            <a:avLst/>
            <a:gdLst/>
            <a:ahLst/>
            <a:cxnLst/>
            <a:rect l="l" t="t" r="r" b="b"/>
            <a:pathLst>
              <a:path w="1945640" h="822325">
                <a:moveTo>
                  <a:pt x="111292" y="287690"/>
                </a:moveTo>
                <a:lnTo>
                  <a:pt x="56622" y="283782"/>
                </a:lnTo>
                <a:lnTo>
                  <a:pt x="126911" y="65277"/>
                </a:lnTo>
                <a:lnTo>
                  <a:pt x="21867" y="29316"/>
                </a:lnTo>
                <a:lnTo>
                  <a:pt x="18451" y="28033"/>
                </a:lnTo>
                <a:lnTo>
                  <a:pt x="10933" y="23453"/>
                </a:lnTo>
                <a:lnTo>
                  <a:pt x="3416" y="14474"/>
                </a:lnTo>
                <a:lnTo>
                  <a:pt x="0" y="0"/>
                </a:lnTo>
                <a:lnTo>
                  <a:pt x="1945072" y="390"/>
                </a:lnTo>
                <a:lnTo>
                  <a:pt x="1929421" y="40187"/>
                </a:lnTo>
                <a:lnTo>
                  <a:pt x="1888547" y="81303"/>
                </a:lnTo>
                <a:lnTo>
                  <a:pt x="271005" y="81303"/>
                </a:lnTo>
                <a:lnTo>
                  <a:pt x="111292" y="287690"/>
                </a:lnTo>
                <a:close/>
              </a:path>
              <a:path w="1945640" h="822325">
                <a:moveTo>
                  <a:pt x="586430" y="124789"/>
                </a:moveTo>
                <a:lnTo>
                  <a:pt x="525000" y="122652"/>
                </a:lnTo>
                <a:lnTo>
                  <a:pt x="457273" y="116483"/>
                </a:lnTo>
                <a:lnTo>
                  <a:pt x="390278" y="106039"/>
                </a:lnTo>
                <a:lnTo>
                  <a:pt x="330459" y="94496"/>
                </a:lnTo>
                <a:lnTo>
                  <a:pt x="287479" y="85151"/>
                </a:lnTo>
                <a:lnTo>
                  <a:pt x="271005" y="81303"/>
                </a:lnTo>
                <a:lnTo>
                  <a:pt x="1888547" y="81303"/>
                </a:lnTo>
                <a:lnTo>
                  <a:pt x="1848472" y="107297"/>
                </a:lnTo>
                <a:lnTo>
                  <a:pt x="1782330" y="124301"/>
                </a:lnTo>
                <a:lnTo>
                  <a:pt x="648227" y="124301"/>
                </a:lnTo>
                <a:lnTo>
                  <a:pt x="631020" y="124728"/>
                </a:lnTo>
                <a:lnTo>
                  <a:pt x="586430" y="124789"/>
                </a:lnTo>
                <a:close/>
              </a:path>
              <a:path w="1945640" h="822325">
                <a:moveTo>
                  <a:pt x="597462" y="822029"/>
                </a:moveTo>
                <a:lnTo>
                  <a:pt x="772796" y="406128"/>
                </a:lnTo>
                <a:lnTo>
                  <a:pt x="702506" y="406128"/>
                </a:lnTo>
                <a:lnTo>
                  <a:pt x="696527" y="405548"/>
                </a:lnTo>
                <a:lnTo>
                  <a:pt x="683372" y="400021"/>
                </a:lnTo>
                <a:lnTo>
                  <a:pt x="670217" y="383866"/>
                </a:lnTo>
                <a:lnTo>
                  <a:pt x="664237" y="351405"/>
                </a:lnTo>
                <a:lnTo>
                  <a:pt x="669546" y="318332"/>
                </a:lnTo>
                <a:lnTo>
                  <a:pt x="681224" y="300834"/>
                </a:lnTo>
                <a:lnTo>
                  <a:pt x="692902" y="293963"/>
                </a:lnTo>
                <a:lnTo>
                  <a:pt x="698211" y="292772"/>
                </a:lnTo>
                <a:lnTo>
                  <a:pt x="819265" y="292772"/>
                </a:lnTo>
                <a:lnTo>
                  <a:pt x="870030" y="128601"/>
                </a:lnTo>
                <a:lnTo>
                  <a:pt x="648227" y="124301"/>
                </a:lnTo>
                <a:lnTo>
                  <a:pt x="1782330" y="124301"/>
                </a:lnTo>
                <a:lnTo>
                  <a:pt x="1774034" y="125864"/>
                </a:lnTo>
                <a:lnTo>
                  <a:pt x="1760296" y="127819"/>
                </a:lnTo>
                <a:lnTo>
                  <a:pt x="1264043" y="127819"/>
                </a:lnTo>
                <a:lnTo>
                  <a:pt x="776701" y="798185"/>
                </a:lnTo>
                <a:lnTo>
                  <a:pt x="597462" y="822029"/>
                </a:lnTo>
                <a:close/>
              </a:path>
              <a:path w="1945640" h="822325">
                <a:moveTo>
                  <a:pt x="1616663" y="140718"/>
                </a:moveTo>
                <a:lnTo>
                  <a:pt x="1264043" y="127819"/>
                </a:lnTo>
                <a:lnTo>
                  <a:pt x="1760296" y="127819"/>
                </a:lnTo>
                <a:lnTo>
                  <a:pt x="1728742" y="132308"/>
                </a:lnTo>
                <a:lnTo>
                  <a:pt x="1686123" y="137249"/>
                </a:lnTo>
                <a:lnTo>
                  <a:pt x="1648116" y="140211"/>
                </a:lnTo>
                <a:lnTo>
                  <a:pt x="1616663" y="140718"/>
                </a:lnTo>
                <a:close/>
              </a:path>
            </a:pathLst>
          </a:custGeom>
          <a:solidFill>
            <a:srgbClr val="000000">
              <a:alpha val="29803"/>
            </a:srgbClr>
          </a:solidFill>
        </p:spPr>
        <p:txBody>
          <a:bodyPr wrap="square" lIns="0" tIns="0" rIns="0" bIns="0" rtlCol="0"/>
          <a:lstStyle/>
          <a:p>
            <a:endParaRPr sz="1688"/>
          </a:p>
        </p:txBody>
      </p:sp>
      <p:sp>
        <p:nvSpPr>
          <p:cNvPr id="20" name="object 20"/>
          <p:cNvSpPr txBox="1"/>
          <p:nvPr/>
        </p:nvSpPr>
        <p:spPr>
          <a:xfrm>
            <a:off x="692452" y="2189331"/>
            <a:ext cx="2116931" cy="750205"/>
          </a:xfrm>
          <a:prstGeom prst="rect">
            <a:avLst/>
          </a:prstGeom>
        </p:spPr>
        <p:txBody>
          <a:bodyPr vert="horz" wrap="square" lIns="0" tIns="0" rIns="0" bIns="0" rtlCol="0">
            <a:spAutoFit/>
          </a:bodyPr>
          <a:lstStyle/>
          <a:p>
            <a:pPr marL="11906"/>
            <a:r>
              <a:rPr sz="4875" spc="-95" dirty="0">
                <a:solidFill>
                  <a:srgbClr val="393E53"/>
                </a:solidFill>
                <a:effectLst>
                  <a:outerShdw blurRad="50800" dist="38100" dir="2700000" algn="tl" rotWithShape="0">
                    <a:prstClr val="black">
                      <a:alpha val="40000"/>
                    </a:prstClr>
                  </a:outerShdw>
                </a:effectLst>
                <a:latin typeface="Akzidenz-Grotesk Pro Bold" panose="02000803050000020004" pitchFamily="50" charset="0"/>
                <a:cs typeface="Arial"/>
              </a:rPr>
              <a:t>FIGHT</a:t>
            </a:r>
            <a:endParaRPr sz="4875" spc="-95" dirty="0">
              <a:effectLst>
                <a:outerShdw blurRad="50800" dist="38100" dir="2700000" algn="tl" rotWithShape="0">
                  <a:prstClr val="black">
                    <a:alpha val="40000"/>
                  </a:prstClr>
                </a:outerShdw>
              </a:effectLst>
              <a:latin typeface="Akzidenz-Grotesk Pro Bold" panose="02000803050000020004" pitchFamily="50" charset="0"/>
              <a:cs typeface="Arial"/>
            </a:endParaRPr>
          </a:p>
        </p:txBody>
      </p:sp>
      <p:sp>
        <p:nvSpPr>
          <p:cNvPr id="21" name="object 21"/>
          <p:cNvSpPr txBox="1"/>
          <p:nvPr/>
        </p:nvSpPr>
        <p:spPr>
          <a:xfrm>
            <a:off x="3970157" y="2223133"/>
            <a:ext cx="835007" cy="615553"/>
          </a:xfrm>
          <a:prstGeom prst="rect">
            <a:avLst/>
          </a:prstGeom>
        </p:spPr>
        <p:txBody>
          <a:bodyPr vert="horz" wrap="square" lIns="0" tIns="0" rIns="0" bIns="0" rtlCol="0">
            <a:spAutoFit/>
          </a:bodyPr>
          <a:lstStyle/>
          <a:p>
            <a:pPr marL="56553"/>
            <a:r>
              <a:rPr sz="4000" spc="-95" dirty="0">
                <a:solidFill>
                  <a:srgbClr val="393E53"/>
                </a:solidFill>
                <a:latin typeface="Akzidenz-Grotesk Pro Regular" panose="02000503030000020003" pitchFamily="50" charset="0"/>
                <a:cs typeface="Arial"/>
              </a:rPr>
              <a:t>or</a:t>
            </a:r>
            <a:endParaRPr sz="4000" spc="-95" dirty="0">
              <a:latin typeface="Akzidenz-Grotesk Pro Regular" panose="02000503030000020003" pitchFamily="50" charset="0"/>
              <a:cs typeface="Arial"/>
            </a:endParaRPr>
          </a:p>
        </p:txBody>
      </p:sp>
      <p:cxnSp>
        <p:nvCxnSpPr>
          <p:cNvPr id="24" name="Straight Connector 23"/>
          <p:cNvCxnSpPr/>
          <p:nvPr/>
        </p:nvCxnSpPr>
        <p:spPr>
          <a:xfrm flipV="1">
            <a:off x="2907772" y="2212417"/>
            <a:ext cx="2687782" cy="3421137"/>
          </a:xfrm>
          <a:prstGeom prst="line">
            <a:avLst/>
          </a:prstGeom>
          <a:ln w="76200">
            <a:solidFill>
              <a:srgbClr val="99D1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79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94454" y="2294931"/>
            <a:ext cx="4801952" cy="2378023"/>
          </a:xfrm>
          <a:prstGeom prst="rect">
            <a:avLst/>
          </a:prstGeom>
        </p:spPr>
        <p:txBody>
          <a:bodyPr vert="horz" wrap="square" lIns="0" tIns="0" rIns="0" bIns="0" rtlCol="0">
            <a:spAutoFit/>
          </a:bodyPr>
          <a:lstStyle/>
          <a:p>
            <a:pPr marL="11906" marR="4763">
              <a:lnSpc>
                <a:spcPts val="2000"/>
              </a:lnSpc>
            </a:pPr>
            <a:r>
              <a:rPr sz="2000" spc="-120" dirty="0">
                <a:solidFill>
                  <a:srgbClr val="393E53"/>
                </a:solidFill>
                <a:latin typeface="Akzidenz-Grotesk Pro Regular"/>
                <a:cs typeface="Akzidenz-Grotesk Pro Regular"/>
              </a:rPr>
              <a:t>When we enter this fight/flight  response, our body releases adrenaline  to prepare for our response which </a:t>
            </a:r>
            <a:r>
              <a:rPr sz="2000" spc="-120" dirty="0" smtClean="0">
                <a:solidFill>
                  <a:srgbClr val="393E53"/>
                </a:solidFill>
                <a:latin typeface="Akzidenz-Grotesk Pro Regular"/>
                <a:cs typeface="Akzidenz-Grotesk Pro Regular"/>
              </a:rPr>
              <a:t>changes </a:t>
            </a:r>
            <a:r>
              <a:rPr sz="2000" spc="-120" dirty="0">
                <a:solidFill>
                  <a:srgbClr val="393E53"/>
                </a:solidFill>
                <a:latin typeface="Akzidenz-Grotesk Pro Regular"/>
                <a:cs typeface="Akzidenz-Grotesk Pro Regular"/>
              </a:rPr>
              <a:t>our physiological functioning. </a:t>
            </a:r>
            <a:endParaRPr lang="en-US" sz="2000" spc="-120" dirty="0" smtClean="0">
              <a:solidFill>
                <a:srgbClr val="393E53"/>
              </a:solidFill>
              <a:latin typeface="Akzidenz-Grotesk Pro Regular"/>
              <a:cs typeface="Akzidenz-Grotesk Pro Regular"/>
            </a:endParaRPr>
          </a:p>
          <a:p>
            <a:pPr marL="11906" marR="4763">
              <a:lnSpc>
                <a:spcPts val="2000"/>
              </a:lnSpc>
            </a:pPr>
            <a:endParaRPr lang="en-US" sz="2000" spc="-120" dirty="0">
              <a:solidFill>
                <a:srgbClr val="393E53"/>
              </a:solidFill>
              <a:latin typeface="Akzidenz-Grotesk Pro Regular"/>
              <a:cs typeface="Akzidenz-Grotesk Pro Regular"/>
            </a:endParaRPr>
          </a:p>
          <a:p>
            <a:pPr marL="11906" marR="4763">
              <a:lnSpc>
                <a:spcPts val="2000"/>
              </a:lnSpc>
            </a:pPr>
            <a:r>
              <a:rPr sz="2000" spc="-120" dirty="0" smtClean="0">
                <a:solidFill>
                  <a:srgbClr val="393E53"/>
                </a:solidFill>
                <a:latin typeface="Akzidenz-Grotesk Pro Regular"/>
                <a:cs typeface="Akzidenz-Grotesk Pro Regular"/>
              </a:rPr>
              <a:t> </a:t>
            </a:r>
            <a:r>
              <a:rPr sz="2000" spc="-120" dirty="0">
                <a:solidFill>
                  <a:srgbClr val="393E53"/>
                </a:solidFill>
                <a:latin typeface="Akzidenz-Grotesk Pro Regular"/>
                <a:cs typeface="Akzidenz-Grotesk Pro Regular"/>
              </a:rPr>
              <a:t>It also results in more mental alertness  and our cognitions become </a:t>
            </a:r>
            <a:r>
              <a:rPr sz="2000" spc="-120" dirty="0" smtClean="0">
                <a:solidFill>
                  <a:srgbClr val="393E53"/>
                </a:solidFill>
                <a:latin typeface="Akzidenz-Grotesk Pro Regular"/>
                <a:cs typeface="Akzidenz-Grotesk Pro Regular"/>
              </a:rPr>
              <a:t>more</a:t>
            </a:r>
            <a:r>
              <a:rPr lang="en-US" sz="2000" spc="-120" dirty="0">
                <a:latin typeface="Akzidenz-Grotesk Pro Regular"/>
                <a:cs typeface="Akzidenz-Grotesk Pro Regular"/>
              </a:rPr>
              <a:t> </a:t>
            </a:r>
            <a:r>
              <a:rPr sz="2000" spc="-120" dirty="0" smtClean="0">
                <a:solidFill>
                  <a:srgbClr val="393E53"/>
                </a:solidFill>
                <a:latin typeface="Akzidenz-Grotesk Pro Regular"/>
                <a:cs typeface="Akzidenz-Grotesk Pro Regular"/>
              </a:rPr>
              <a:t>goal-oriented and</a:t>
            </a:r>
            <a:r>
              <a:rPr lang="en-US" sz="2000" spc="-120" dirty="0" smtClean="0">
                <a:solidFill>
                  <a:srgbClr val="393E53"/>
                </a:solidFill>
                <a:latin typeface="Akzidenz-Grotesk Pro Regular"/>
                <a:cs typeface="Akzidenz-Grotesk Pro Regular"/>
              </a:rPr>
              <a:t> </a:t>
            </a:r>
            <a:r>
              <a:rPr sz="2000" spc="-120" dirty="0" smtClean="0">
                <a:solidFill>
                  <a:srgbClr val="393E53"/>
                </a:solidFill>
                <a:latin typeface="Akzidenz-Grotesk Pro Regular"/>
                <a:cs typeface="Akzidenz-Grotesk Pro Regular"/>
              </a:rPr>
              <a:t>focused</a:t>
            </a:r>
            <a:r>
              <a:rPr sz="2000" spc="-120" dirty="0">
                <a:solidFill>
                  <a:srgbClr val="393E53"/>
                </a:solidFill>
                <a:latin typeface="Akzidenz-Grotesk Pro Regular"/>
                <a:cs typeface="Akzidenz-Grotesk Pro Regular"/>
              </a:rPr>
              <a:t>, </a:t>
            </a:r>
            <a:r>
              <a:rPr sz="2000" spc="-120" dirty="0" smtClean="0">
                <a:solidFill>
                  <a:srgbClr val="393E53"/>
                </a:solidFill>
                <a:latin typeface="Akzidenz-Grotesk Pro Regular"/>
                <a:cs typeface="Akzidenz-Grotesk Pro Regular"/>
              </a:rPr>
              <a:t>which</a:t>
            </a:r>
            <a:r>
              <a:rPr lang="en-US" sz="2000" spc="-120" dirty="0">
                <a:latin typeface="Akzidenz-Grotesk Pro Regular"/>
                <a:cs typeface="Akzidenz-Grotesk Pro Regular"/>
              </a:rPr>
              <a:t> </a:t>
            </a:r>
            <a:r>
              <a:rPr sz="2000" spc="-120" dirty="0" smtClean="0">
                <a:solidFill>
                  <a:srgbClr val="393E53"/>
                </a:solidFill>
                <a:latin typeface="Akzidenz-Grotesk Pro Regular"/>
                <a:cs typeface="Akzidenz-Grotesk Pro Regular"/>
              </a:rPr>
              <a:t>results in reduced perspective taking,  therefore compromising our ability to  be empathetic.</a:t>
            </a:r>
            <a:endParaRPr sz="2000" spc="-120" dirty="0">
              <a:latin typeface="Akzidenz-Grotesk Pro Regular"/>
              <a:cs typeface="Akzidenz-Grotesk Pro Regular"/>
            </a:endParaRPr>
          </a:p>
        </p:txBody>
      </p:sp>
      <p:sp>
        <p:nvSpPr>
          <p:cNvPr id="4" name="object 4"/>
          <p:cNvSpPr/>
          <p:nvPr/>
        </p:nvSpPr>
        <p:spPr>
          <a:xfrm>
            <a:off x="2" y="2"/>
            <a:ext cx="3446859" cy="2205633"/>
          </a:xfrm>
          <a:prstGeom prst="rect">
            <a:avLst/>
          </a:prstGeom>
          <a:blipFill>
            <a:blip r:embed="rId3" cstate="print"/>
            <a:stretch>
              <a:fillRect/>
            </a:stretch>
          </a:blipFill>
        </p:spPr>
        <p:txBody>
          <a:bodyPr wrap="square" lIns="0" tIns="0" rIns="0" bIns="0" rtlCol="0"/>
          <a:lstStyle/>
          <a:p>
            <a:endParaRPr sz="1688"/>
          </a:p>
        </p:txBody>
      </p:sp>
      <p:sp>
        <p:nvSpPr>
          <p:cNvPr id="5" name="object 5"/>
          <p:cNvSpPr/>
          <p:nvPr/>
        </p:nvSpPr>
        <p:spPr>
          <a:xfrm>
            <a:off x="2" y="2294931"/>
            <a:ext cx="3446859" cy="2277071"/>
          </a:xfrm>
          <a:prstGeom prst="rect">
            <a:avLst/>
          </a:prstGeom>
          <a:blipFill>
            <a:blip r:embed="rId4" cstate="print"/>
            <a:stretch>
              <a:fillRect/>
            </a:stretch>
          </a:blipFill>
        </p:spPr>
        <p:txBody>
          <a:bodyPr wrap="square" lIns="0" tIns="0" rIns="0" bIns="0" rtlCol="0"/>
          <a:lstStyle/>
          <a:p>
            <a:endParaRPr sz="1688"/>
          </a:p>
        </p:txBody>
      </p:sp>
      <p:sp>
        <p:nvSpPr>
          <p:cNvPr id="6" name="object 6"/>
          <p:cNvSpPr/>
          <p:nvPr/>
        </p:nvSpPr>
        <p:spPr>
          <a:xfrm>
            <a:off x="2" y="4661299"/>
            <a:ext cx="3446859" cy="2196703"/>
          </a:xfrm>
          <a:prstGeom prst="rect">
            <a:avLst/>
          </a:prstGeom>
          <a:blipFill>
            <a:blip r:embed="rId5" cstate="print"/>
            <a:stretch>
              <a:fillRect/>
            </a:stretch>
          </a:blipFill>
        </p:spPr>
        <p:txBody>
          <a:bodyPr wrap="square" lIns="0" tIns="0" rIns="0" bIns="0" rtlCol="0"/>
          <a:lstStyle/>
          <a:p>
            <a:endParaRPr sz="1688"/>
          </a:p>
        </p:txBody>
      </p:sp>
    </p:spTree>
    <p:extLst>
      <p:ext uri="{BB962C8B-B14F-4D97-AF65-F5344CB8AC3E}">
        <p14:creationId xmlns:p14="http://schemas.microsoft.com/office/powerpoint/2010/main" val="277527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1324"/>
          <a:stretch/>
        </p:blipFill>
        <p:spPr>
          <a:xfrm flipH="1">
            <a:off x="0" y="0"/>
            <a:ext cx="9157856" cy="6858000"/>
          </a:xfrm>
          <a:prstGeom prst="rect">
            <a:avLst/>
          </a:prstGeom>
        </p:spPr>
      </p:pic>
      <p:sp>
        <p:nvSpPr>
          <p:cNvPr id="7" name="Rectangle 6"/>
          <p:cNvSpPr/>
          <p:nvPr/>
        </p:nvSpPr>
        <p:spPr>
          <a:xfrm>
            <a:off x="0" y="0"/>
            <a:ext cx="9171709"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2504" y="2766218"/>
            <a:ext cx="7886700" cy="1325563"/>
          </a:xfrm>
          <a:effectLst>
            <a:outerShdw blurRad="50800" dist="38100" dir="2700000" algn="tl" rotWithShape="0">
              <a:prstClr val="black">
                <a:alpha val="40000"/>
              </a:prstClr>
            </a:outerShdw>
          </a:effectLst>
        </p:spPr>
        <p:txBody>
          <a:bodyPr>
            <a:normAutofit fontScale="90000"/>
          </a:bodyPr>
          <a:lstStyle/>
          <a:p>
            <a:pPr>
              <a:lnSpc>
                <a:spcPts val="5000"/>
              </a:lnSpc>
            </a:pPr>
            <a:r>
              <a:rPr lang="en-US" sz="6000" kern="200" spc="-300" dirty="0">
                <a:solidFill>
                  <a:schemeClr val="bg1"/>
                </a:solidFill>
                <a:latin typeface="Akzidenz-Grotesk Pro Bold" panose="02000803050000020004" pitchFamily="50" charset="0"/>
                <a:ea typeface="+mn-ea"/>
                <a:cs typeface="+mn-cs"/>
              </a:rPr>
              <a:t>Psychological Functioning and Physiological Arousal</a:t>
            </a:r>
          </a:p>
        </p:txBody>
      </p:sp>
    </p:spTree>
    <p:extLst>
      <p:ext uri="{BB962C8B-B14F-4D97-AF65-F5344CB8AC3E}">
        <p14:creationId xmlns:p14="http://schemas.microsoft.com/office/powerpoint/2010/main" val="297638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060" r="34243"/>
          <a:stretch/>
        </p:blipFill>
        <p:spPr>
          <a:xfrm>
            <a:off x="0" y="0"/>
            <a:ext cx="5001491" cy="6829425"/>
          </a:xfrm>
          <a:prstGeom prst="rect">
            <a:avLst/>
          </a:prstGeom>
        </p:spPr>
      </p:pic>
      <p:sp>
        <p:nvSpPr>
          <p:cNvPr id="5" name="TextBox 4"/>
          <p:cNvSpPr txBox="1"/>
          <p:nvPr/>
        </p:nvSpPr>
        <p:spPr>
          <a:xfrm>
            <a:off x="5181600" y="306168"/>
            <a:ext cx="3782291" cy="5960606"/>
          </a:xfrm>
          <a:prstGeom prst="rect">
            <a:avLst/>
          </a:prstGeom>
          <a:noFill/>
        </p:spPr>
        <p:txBody>
          <a:bodyPr wrap="square" rtlCol="0">
            <a:spAutoFit/>
          </a:bodyPr>
          <a:lstStyle/>
          <a:p>
            <a:r>
              <a:rPr lang="en-US" sz="3200" spc="-100" dirty="0">
                <a:solidFill>
                  <a:srgbClr val="99D1D0"/>
                </a:solidFill>
                <a:latin typeface="Akzidenz-Grotesk Pro Super" panose="02000503050000020004" pitchFamily="50" charset="0"/>
              </a:rPr>
              <a:t>Typical response</a:t>
            </a:r>
          </a:p>
          <a:p>
            <a:pPr>
              <a:lnSpc>
                <a:spcPts val="2000"/>
              </a:lnSpc>
            </a:pPr>
            <a:r>
              <a:rPr lang="en-US" sz="2000" dirty="0">
                <a:solidFill>
                  <a:srgbClr val="3A3F54"/>
                </a:solidFill>
                <a:latin typeface="Akzidenz-Grotesk Pro Regular" panose="02000503030000020003" pitchFamily="50" charset="0"/>
              </a:rPr>
              <a:t>When faced with an acute stressor people </a:t>
            </a:r>
            <a:r>
              <a:rPr lang="en-US" sz="2000" dirty="0" smtClean="0">
                <a:solidFill>
                  <a:srgbClr val="3A3F54"/>
                </a:solidFill>
                <a:latin typeface="Akzidenz-Grotesk Pro Regular" panose="02000503030000020003" pitchFamily="50" charset="0"/>
              </a:rPr>
              <a:t>sometimes </a:t>
            </a:r>
            <a:r>
              <a:rPr lang="en-US" sz="2000" dirty="0">
                <a:solidFill>
                  <a:srgbClr val="3A3F54"/>
                </a:solidFill>
                <a:latin typeface="Akzidenz-Grotesk Pro Regular" panose="02000503030000020003" pitchFamily="50" charset="0"/>
              </a:rPr>
              <a:t>show increased trust/trustworthiness and sharing, immediately following the stressful </a:t>
            </a:r>
            <a:r>
              <a:rPr lang="en-US" sz="2000" dirty="0" smtClean="0">
                <a:solidFill>
                  <a:srgbClr val="3A3F54"/>
                </a:solidFill>
                <a:latin typeface="Akzidenz-Grotesk Pro Regular" panose="02000503030000020003" pitchFamily="50" charset="0"/>
              </a:rPr>
              <a:t>situation.</a:t>
            </a:r>
            <a:endParaRPr lang="en-US" sz="2000" dirty="0">
              <a:solidFill>
                <a:srgbClr val="3A3F54"/>
              </a:solidFill>
              <a:latin typeface="Akzidenz-Grotesk Pro Regular" panose="02000503030000020003" pitchFamily="50" charset="0"/>
            </a:endParaRPr>
          </a:p>
          <a:p>
            <a:endParaRPr lang="en-US" dirty="0"/>
          </a:p>
          <a:p>
            <a:pPr>
              <a:lnSpc>
                <a:spcPts val="3200"/>
              </a:lnSpc>
            </a:pPr>
            <a:r>
              <a:rPr lang="en-US" sz="3200" spc="-100" dirty="0">
                <a:solidFill>
                  <a:srgbClr val="99D1D0"/>
                </a:solidFill>
                <a:latin typeface="Akzidenz-Grotesk Pro Super" panose="02000503050000020004" pitchFamily="50" charset="0"/>
              </a:rPr>
              <a:t>Physiological Arousal triggered by anger/fear</a:t>
            </a:r>
          </a:p>
          <a:p>
            <a:pPr>
              <a:lnSpc>
                <a:spcPts val="2000"/>
              </a:lnSpc>
            </a:pPr>
            <a:r>
              <a:rPr lang="en-US" sz="2000" dirty="0">
                <a:solidFill>
                  <a:srgbClr val="3A3F54"/>
                </a:solidFill>
                <a:latin typeface="Akzidenz-Grotesk Pro Regular" panose="02000503030000020003" pitchFamily="50" charset="0"/>
              </a:rPr>
              <a:t>Anger elicited the arousal, an individual may be more likely to speak or act in ways that are for the greater </a:t>
            </a:r>
            <a:r>
              <a:rPr lang="en-US" sz="2000" dirty="0" smtClean="0">
                <a:solidFill>
                  <a:srgbClr val="3A3F54"/>
                </a:solidFill>
                <a:latin typeface="Akzidenz-Grotesk Pro Regular" panose="02000503030000020003" pitchFamily="50" charset="0"/>
              </a:rPr>
              <a:t>good.</a:t>
            </a:r>
            <a:endParaRPr lang="en-US" sz="2000" dirty="0">
              <a:solidFill>
                <a:srgbClr val="3A3F54"/>
              </a:solidFill>
              <a:latin typeface="Akzidenz-Grotesk Pro Regular" panose="02000503030000020003" pitchFamily="50" charset="0"/>
            </a:endParaRPr>
          </a:p>
          <a:p>
            <a:endParaRPr lang="en-US" dirty="0"/>
          </a:p>
          <a:p>
            <a:pPr>
              <a:lnSpc>
                <a:spcPts val="2000"/>
              </a:lnSpc>
            </a:pPr>
            <a:r>
              <a:rPr lang="en-US" sz="2000" dirty="0">
                <a:solidFill>
                  <a:srgbClr val="3A3F54"/>
                </a:solidFill>
                <a:latin typeface="Akzidenz-Grotesk Pro Regular" panose="02000503030000020003" pitchFamily="50" charset="0"/>
              </a:rPr>
              <a:t>If faced with both anger and fear, one may feel extreme panic or rage; ultimately, this individual will be less likely to think clearly in the </a:t>
            </a:r>
            <a:r>
              <a:rPr lang="en-US" sz="2000" dirty="0" smtClean="0">
                <a:solidFill>
                  <a:srgbClr val="3A3F54"/>
                </a:solidFill>
                <a:latin typeface="Akzidenz-Grotesk Pro Regular" panose="02000503030000020003" pitchFamily="50" charset="0"/>
              </a:rPr>
              <a:t>situation.</a:t>
            </a:r>
            <a:endParaRPr lang="en-US" sz="2000" dirty="0">
              <a:solidFill>
                <a:srgbClr val="3A3F54"/>
              </a:solidFill>
              <a:latin typeface="Akzidenz-Grotesk Pro Regular" panose="02000503030000020003" pitchFamily="50" charset="0"/>
            </a:endParaRPr>
          </a:p>
        </p:txBody>
      </p:sp>
    </p:spTree>
    <p:extLst>
      <p:ext uri="{BB962C8B-B14F-4D97-AF65-F5344CB8AC3E}">
        <p14:creationId xmlns:p14="http://schemas.microsoft.com/office/powerpoint/2010/main" val="391923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21" r="8956"/>
          <a:stretch/>
        </p:blipFill>
        <p:spPr>
          <a:xfrm>
            <a:off x="-1" y="-27709"/>
            <a:ext cx="9194857" cy="6885709"/>
          </a:xfrm>
          <a:prstGeom prst="rect">
            <a:avLst/>
          </a:prstGeom>
        </p:spPr>
      </p:pic>
      <p:sp>
        <p:nvSpPr>
          <p:cNvPr id="6" name="Rectangle 5"/>
          <p:cNvSpPr/>
          <p:nvPr/>
        </p:nvSpPr>
        <p:spPr>
          <a:xfrm>
            <a:off x="0" y="0"/>
            <a:ext cx="9171709"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9377" y="2766218"/>
            <a:ext cx="6908223" cy="1325563"/>
          </a:xfrm>
          <a:effectLst>
            <a:outerShdw blurRad="50800" dist="38100" dir="2700000" algn="tl" rotWithShape="0">
              <a:prstClr val="black">
                <a:alpha val="40000"/>
              </a:prstClr>
            </a:outerShdw>
          </a:effectLst>
        </p:spPr>
        <p:txBody>
          <a:bodyPr>
            <a:normAutofit fontScale="90000"/>
          </a:bodyPr>
          <a:lstStyle/>
          <a:p>
            <a:pPr>
              <a:lnSpc>
                <a:spcPts val="5000"/>
              </a:lnSpc>
            </a:pPr>
            <a:r>
              <a:rPr lang="en-US" sz="6000" kern="200" spc="-300" dirty="0">
                <a:solidFill>
                  <a:schemeClr val="bg1"/>
                </a:solidFill>
                <a:latin typeface="Akzidenz-Grotesk Pro Bold" panose="02000803050000020004" pitchFamily="50" charset="0"/>
                <a:ea typeface="+mn-ea"/>
                <a:cs typeface="+mn-cs"/>
              </a:rPr>
              <a:t>Physiological Arousal and </a:t>
            </a:r>
            <a:r>
              <a:rPr lang="en-US" sz="6000" kern="200" spc="-300" dirty="0" smtClean="0">
                <a:solidFill>
                  <a:schemeClr val="bg1"/>
                </a:solidFill>
                <a:latin typeface="Akzidenz-Grotesk Pro Bold" panose="02000803050000020004" pitchFamily="50" charset="0"/>
                <a:ea typeface="+mn-ea"/>
                <a:cs typeface="+mn-cs"/>
              </a:rPr>
              <a:t/>
            </a:r>
            <a:br>
              <a:rPr lang="en-US" sz="6000" kern="200" spc="-300" dirty="0" smtClean="0">
                <a:solidFill>
                  <a:schemeClr val="bg1"/>
                </a:solidFill>
                <a:latin typeface="Akzidenz-Grotesk Pro Bold" panose="02000803050000020004" pitchFamily="50" charset="0"/>
                <a:ea typeface="+mn-ea"/>
                <a:cs typeface="+mn-cs"/>
              </a:rPr>
            </a:br>
            <a:r>
              <a:rPr lang="en-US" sz="6000" kern="200" spc="-300" dirty="0" smtClean="0">
                <a:solidFill>
                  <a:schemeClr val="bg1"/>
                </a:solidFill>
                <a:latin typeface="Akzidenz-Grotesk Pro Bold" panose="02000803050000020004" pitchFamily="50" charset="0"/>
                <a:ea typeface="+mn-ea"/>
                <a:cs typeface="+mn-cs"/>
              </a:rPr>
              <a:t>Being </a:t>
            </a:r>
            <a:r>
              <a:rPr lang="en-US" sz="6000" kern="200" spc="-300" dirty="0">
                <a:solidFill>
                  <a:schemeClr val="bg1"/>
                </a:solidFill>
                <a:latin typeface="Akzidenz-Grotesk Pro Bold" panose="02000803050000020004" pitchFamily="50" charset="0"/>
                <a:ea typeface="+mn-ea"/>
                <a:cs typeface="+mn-cs"/>
              </a:rPr>
              <a:t>Empathic</a:t>
            </a:r>
          </a:p>
        </p:txBody>
      </p:sp>
    </p:spTree>
    <p:extLst>
      <p:ext uri="{BB962C8B-B14F-4D97-AF65-F5344CB8AC3E}">
        <p14:creationId xmlns:p14="http://schemas.microsoft.com/office/powerpoint/2010/main" val="287461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TotalTime>
  <Words>609</Words>
  <Application>Microsoft Office PowerPoint</Application>
  <PresentationFormat>On-screen Show (4:3)</PresentationFormat>
  <Paragraphs>54</Paragraphs>
  <Slides>11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Akzidenz-Grotesk Pro Regular</vt:lpstr>
      <vt:lpstr>Verdana</vt:lpstr>
      <vt:lpstr>Akzidenz-Grotesk Pro Super</vt:lpstr>
      <vt:lpstr>Calibri</vt:lpstr>
      <vt:lpstr>Arial</vt:lpstr>
      <vt:lpstr>Calibri Light</vt:lpstr>
      <vt:lpstr>Akzidenz-Grotesk Pro Med</vt:lpstr>
      <vt:lpstr>Akzidenz-Grotesk Pro Light</vt:lpstr>
      <vt:lpstr>Akzidenz-Grotesk Pro Bold</vt:lpstr>
      <vt:lpstr>Tahoma</vt:lpstr>
      <vt:lpstr>Office Theme</vt:lpstr>
      <vt:lpstr>PowerPoint Presentation</vt:lpstr>
      <vt:lpstr>PowerPoint Presentation</vt:lpstr>
      <vt:lpstr>Oxytocin  and  Empathy</vt:lpstr>
      <vt:lpstr>PowerPoint Presentation</vt:lpstr>
      <vt:lpstr>Our body's response to perceived threat When faced with a perceived threat,  we will either:</vt:lpstr>
      <vt:lpstr>PowerPoint Presentation</vt:lpstr>
      <vt:lpstr>Psychological Functioning and Physiological Arousal</vt:lpstr>
      <vt:lpstr>PowerPoint Presentation</vt:lpstr>
      <vt:lpstr>Physiological Arousal and  Being Empathic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dc:creator>
  <cp:lastModifiedBy>Cory Gassner</cp:lastModifiedBy>
  <cp:revision>21</cp:revision>
  <dcterms:created xsi:type="dcterms:W3CDTF">2018-11-09T21:24:13Z</dcterms:created>
  <dcterms:modified xsi:type="dcterms:W3CDTF">2019-10-16T20:31:41Z</dcterms:modified>
</cp:coreProperties>
</file>