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9" r:id="rId4"/>
    <p:sldId id="280" r:id="rId5"/>
    <p:sldId id="258" r:id="rId6"/>
    <p:sldId id="260" r:id="rId7"/>
    <p:sldId id="279" r:id="rId8"/>
  </p:sldIdLst>
  <p:sldSz cx="9753600" cy="7315200"/>
  <p:notesSz cx="9753600" cy="7315200"/>
  <p:embeddedFontLst>
    <p:embeddedFont>
      <p:font typeface="Akzidenz-Grotesk Pro Bold" panose="02000803050000020004" pitchFamily="50" charset="0"/>
      <p:bold r:id="rId9"/>
      <p:boldItalic r:id="rId10"/>
    </p:embeddedFont>
    <p:embeddedFont>
      <p:font typeface="Calibri" panose="020F0502020204030204" pitchFamily="34" charset="0"/>
      <p:regular r:id="rId11"/>
      <p:bold r:id="rId12"/>
      <p:italic r:id="rId13"/>
      <p:boldItalic r:id="rId14"/>
    </p:embeddedFont>
    <p:embeddedFont>
      <p:font typeface="Akzidenz-Grotesk Pro Light" panose="02000506040000020003" pitchFamily="50" charset="0"/>
      <p:regular r:id="rId15"/>
      <p:italic r:id="rId16"/>
    </p:embeddedFont>
    <p:embeddedFont>
      <p:font typeface="Akzidenz-Grotesk Pro Regular" panose="02000503030000020003" pitchFamily="50" charset="0"/>
      <p:regular r:id="rId17"/>
      <p:italic r:id="rId18"/>
    </p:embeddedFont>
    <p:embeddedFont>
      <p:font typeface="Akzidenz-Grotesk Pro Super" panose="02000503050000020004" pitchFamily="50" charset="0"/>
      <p:bold r:id="rId19"/>
      <p:boldItalic r:id="rId20"/>
    </p:embeddedFont>
    <p:embeddedFont>
      <p:font typeface="Tahoma" panose="020B0604030504040204" pitchFamily="3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F54"/>
    <a:srgbClr val="FFFFFF"/>
    <a:srgbClr val="FCFCF4"/>
    <a:srgbClr val="99D1D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15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800" b="0" i="0">
                <a:solidFill>
                  <a:srgbClr val="99D1D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100" b="0" i="0">
                <a:solidFill>
                  <a:srgbClr val="393E5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800" b="0" i="0">
                <a:solidFill>
                  <a:srgbClr val="99D1D0"/>
                </a:solidFill>
                <a:latin typeface="Arial"/>
                <a:cs typeface="Arial"/>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753600" cy="119062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0" cy="7315200"/>
          </a:xfrm>
          <a:custGeom>
            <a:avLst/>
            <a:gdLst/>
            <a:ahLst/>
            <a:cxnLst/>
            <a:rect l="l" t="t" r="r" b="b"/>
            <a:pathLst>
              <a:path h="7315200">
                <a:moveTo>
                  <a:pt x="0" y="0"/>
                </a:moveTo>
                <a:lnTo>
                  <a:pt x="0" y="7315199"/>
                </a:lnTo>
                <a:lnTo>
                  <a:pt x="0" y="0"/>
                </a:lnTo>
                <a:close/>
              </a:path>
            </a:pathLst>
          </a:custGeom>
          <a:solidFill>
            <a:srgbClr val="99D1D0">
              <a:alpha val="49803"/>
            </a:srgbClr>
          </a:solidFill>
        </p:spPr>
        <p:txBody>
          <a:bodyPr wrap="square" lIns="0" tIns="0" rIns="0" bIns="0" rtlCol="0"/>
          <a:lstStyle/>
          <a:p>
            <a:endParaRPr/>
          </a:p>
        </p:txBody>
      </p:sp>
      <p:sp>
        <p:nvSpPr>
          <p:cNvPr id="18" name="bk object 18"/>
          <p:cNvSpPr/>
          <p:nvPr/>
        </p:nvSpPr>
        <p:spPr>
          <a:xfrm>
            <a:off x="0" y="0"/>
            <a:ext cx="0" cy="7315200"/>
          </a:xfrm>
          <a:custGeom>
            <a:avLst/>
            <a:gdLst/>
            <a:ahLst/>
            <a:cxnLst/>
            <a:rect l="l" t="t" r="r" b="b"/>
            <a:pathLst>
              <a:path h="7315200">
                <a:moveTo>
                  <a:pt x="0" y="0"/>
                </a:moveTo>
                <a:lnTo>
                  <a:pt x="0" y="7315199"/>
                </a:lnTo>
                <a:lnTo>
                  <a:pt x="0" y="0"/>
                </a:lnTo>
                <a:close/>
              </a:path>
            </a:pathLst>
          </a:custGeom>
          <a:solidFill>
            <a:srgbClr val="FBFBF4">
              <a:alpha val="49803"/>
            </a:srgbClr>
          </a:solidFill>
        </p:spPr>
        <p:txBody>
          <a:bodyPr wrap="square" lIns="0" tIns="0" rIns="0" bIns="0" rtlCol="0"/>
          <a:lstStyle/>
          <a:p>
            <a:endParaRPr/>
          </a:p>
        </p:txBody>
      </p:sp>
      <p:sp>
        <p:nvSpPr>
          <p:cNvPr id="19" name="bk object 19"/>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FBFBF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800" b="0" i="0">
                <a:solidFill>
                  <a:srgbClr val="99D1D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16400" y="183591"/>
            <a:ext cx="2411095" cy="1346835"/>
          </a:xfrm>
          <a:prstGeom prst="rect">
            <a:avLst/>
          </a:prstGeom>
        </p:spPr>
        <p:txBody>
          <a:bodyPr wrap="square" lIns="0" tIns="0" rIns="0" bIns="0">
            <a:spAutoFit/>
          </a:bodyPr>
          <a:lstStyle>
            <a:lvl1pPr>
              <a:defRPr sz="5800" b="0" i="0">
                <a:solidFill>
                  <a:srgbClr val="99D1D0"/>
                </a:solidFill>
                <a:latin typeface="Arial"/>
                <a:cs typeface="Arial"/>
              </a:defRPr>
            </a:lvl1pPr>
          </a:lstStyle>
          <a:p>
            <a:endParaRPr/>
          </a:p>
        </p:txBody>
      </p:sp>
      <p:sp>
        <p:nvSpPr>
          <p:cNvPr id="3" name="Holder 3"/>
          <p:cNvSpPr>
            <a:spLocks noGrp="1"/>
          </p:cNvSpPr>
          <p:nvPr>
            <p:ph type="body" idx="1"/>
          </p:nvPr>
        </p:nvSpPr>
        <p:spPr>
          <a:xfrm>
            <a:off x="554990" y="2224186"/>
            <a:ext cx="8643619" cy="3451225"/>
          </a:xfrm>
          <a:prstGeom prst="rect">
            <a:avLst/>
          </a:prstGeom>
        </p:spPr>
        <p:txBody>
          <a:bodyPr wrap="square" lIns="0" tIns="0" rIns="0" bIns="0">
            <a:spAutoFit/>
          </a:bodyPr>
          <a:lstStyle>
            <a:lvl1pPr>
              <a:defRPr sz="2100" b="0" i="0">
                <a:solidFill>
                  <a:srgbClr val="393E53"/>
                </a:solidFill>
                <a:latin typeface="Arial"/>
                <a:cs typeface="Arial"/>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10/16/2019</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46"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99D1D0"/>
          </a:solidFill>
        </p:spPr>
        <p:txBody>
          <a:bodyPr wrap="square" lIns="0" tIns="0" rIns="0" bIns="0" rtlCol="0"/>
          <a:lstStyle/>
          <a:p>
            <a:endParaRPr dirty="0"/>
          </a:p>
        </p:txBody>
      </p:sp>
      <p:sp>
        <p:nvSpPr>
          <p:cNvPr id="3" name="object 3"/>
          <p:cNvSpPr/>
          <p:nvPr/>
        </p:nvSpPr>
        <p:spPr>
          <a:xfrm>
            <a:off x="881573" y="677970"/>
            <a:ext cx="739140" cy="308610"/>
          </a:xfrm>
          <a:custGeom>
            <a:avLst/>
            <a:gdLst/>
            <a:ahLst/>
            <a:cxnLst/>
            <a:rect l="l" t="t" r="r" b="b"/>
            <a:pathLst>
              <a:path w="739140" h="308609">
                <a:moveTo>
                  <a:pt x="0" y="308063"/>
                </a:moveTo>
                <a:lnTo>
                  <a:pt x="0" y="211931"/>
                </a:lnTo>
                <a:lnTo>
                  <a:pt x="369269" y="0"/>
                </a:lnTo>
                <a:lnTo>
                  <a:pt x="738538" y="211931"/>
                </a:lnTo>
                <a:lnTo>
                  <a:pt x="738538" y="308063"/>
                </a:lnTo>
                <a:lnTo>
                  <a:pt x="718531" y="308063"/>
                </a:lnTo>
                <a:lnTo>
                  <a:pt x="718531" y="223460"/>
                </a:lnTo>
                <a:lnTo>
                  <a:pt x="369269" y="23058"/>
                </a:lnTo>
                <a:lnTo>
                  <a:pt x="20006" y="223460"/>
                </a:lnTo>
                <a:lnTo>
                  <a:pt x="20006" y="308063"/>
                </a:lnTo>
                <a:lnTo>
                  <a:pt x="0" y="308063"/>
                </a:lnTo>
                <a:close/>
              </a:path>
            </a:pathLst>
          </a:custGeom>
          <a:solidFill>
            <a:srgbClr val="FBFBF4"/>
          </a:solidFill>
        </p:spPr>
        <p:txBody>
          <a:bodyPr wrap="square" lIns="0" tIns="0" rIns="0" bIns="0" rtlCol="0"/>
          <a:lstStyle/>
          <a:p>
            <a:endParaRPr/>
          </a:p>
        </p:txBody>
      </p:sp>
      <p:sp>
        <p:nvSpPr>
          <p:cNvPr id="4" name="object 4"/>
          <p:cNvSpPr/>
          <p:nvPr/>
        </p:nvSpPr>
        <p:spPr>
          <a:xfrm>
            <a:off x="891576" y="984338"/>
            <a:ext cx="0" cy="231775"/>
          </a:xfrm>
          <a:custGeom>
            <a:avLst/>
            <a:gdLst/>
            <a:ahLst/>
            <a:cxnLst/>
            <a:rect l="l" t="t" r="r" b="b"/>
            <a:pathLst>
              <a:path h="231775">
                <a:moveTo>
                  <a:pt x="0" y="0"/>
                </a:moveTo>
                <a:lnTo>
                  <a:pt x="0" y="231598"/>
                </a:lnTo>
              </a:path>
            </a:pathLst>
          </a:custGeom>
          <a:ln w="20006">
            <a:solidFill>
              <a:srgbClr val="FBFBF4"/>
            </a:solidFill>
          </a:ln>
        </p:spPr>
        <p:txBody>
          <a:bodyPr wrap="square" lIns="0" tIns="0" rIns="0" bIns="0" rtlCol="0"/>
          <a:lstStyle/>
          <a:p>
            <a:endParaRPr/>
          </a:p>
        </p:txBody>
      </p:sp>
      <p:sp>
        <p:nvSpPr>
          <p:cNvPr id="5" name="object 5"/>
          <p:cNvSpPr/>
          <p:nvPr/>
        </p:nvSpPr>
        <p:spPr>
          <a:xfrm>
            <a:off x="1610107" y="984338"/>
            <a:ext cx="0" cy="231775"/>
          </a:xfrm>
          <a:custGeom>
            <a:avLst/>
            <a:gdLst/>
            <a:ahLst/>
            <a:cxnLst/>
            <a:rect l="l" t="t" r="r" b="b"/>
            <a:pathLst>
              <a:path h="231775">
                <a:moveTo>
                  <a:pt x="0" y="0"/>
                </a:moveTo>
                <a:lnTo>
                  <a:pt x="0" y="231598"/>
                </a:lnTo>
              </a:path>
            </a:pathLst>
          </a:custGeom>
          <a:ln w="20006">
            <a:solidFill>
              <a:srgbClr val="FBFBF4"/>
            </a:solidFill>
          </a:ln>
        </p:spPr>
        <p:txBody>
          <a:bodyPr wrap="square" lIns="0" tIns="0" rIns="0" bIns="0" rtlCol="0"/>
          <a:lstStyle/>
          <a:p>
            <a:endParaRPr/>
          </a:p>
        </p:txBody>
      </p:sp>
      <p:sp>
        <p:nvSpPr>
          <p:cNvPr id="6" name="object 6"/>
          <p:cNvSpPr/>
          <p:nvPr/>
        </p:nvSpPr>
        <p:spPr>
          <a:xfrm>
            <a:off x="881573" y="1214241"/>
            <a:ext cx="739140" cy="308610"/>
          </a:xfrm>
          <a:custGeom>
            <a:avLst/>
            <a:gdLst/>
            <a:ahLst/>
            <a:cxnLst/>
            <a:rect l="l" t="t" r="r" b="b"/>
            <a:pathLst>
              <a:path w="739140" h="308609">
                <a:moveTo>
                  <a:pt x="0" y="96132"/>
                </a:moveTo>
                <a:lnTo>
                  <a:pt x="0" y="0"/>
                </a:lnTo>
                <a:lnTo>
                  <a:pt x="20006" y="0"/>
                </a:lnTo>
                <a:lnTo>
                  <a:pt x="20006" y="84602"/>
                </a:lnTo>
                <a:lnTo>
                  <a:pt x="369269" y="285005"/>
                </a:lnTo>
                <a:lnTo>
                  <a:pt x="718531" y="84602"/>
                </a:lnTo>
                <a:lnTo>
                  <a:pt x="718531" y="0"/>
                </a:lnTo>
                <a:lnTo>
                  <a:pt x="738538" y="0"/>
                </a:lnTo>
                <a:lnTo>
                  <a:pt x="738538" y="96132"/>
                </a:lnTo>
                <a:lnTo>
                  <a:pt x="369269" y="308063"/>
                </a:lnTo>
                <a:lnTo>
                  <a:pt x="0" y="96132"/>
                </a:lnTo>
                <a:close/>
              </a:path>
            </a:pathLst>
          </a:custGeom>
          <a:solidFill>
            <a:srgbClr val="FBFBF4"/>
          </a:solidFill>
        </p:spPr>
        <p:txBody>
          <a:bodyPr wrap="square" lIns="0" tIns="0" rIns="0" bIns="0" rtlCol="0"/>
          <a:lstStyle/>
          <a:p>
            <a:endParaRPr/>
          </a:p>
        </p:txBody>
      </p:sp>
      <p:sp>
        <p:nvSpPr>
          <p:cNvPr id="7" name="object 7"/>
          <p:cNvSpPr txBox="1"/>
          <p:nvPr/>
        </p:nvSpPr>
        <p:spPr>
          <a:xfrm>
            <a:off x="1106014" y="915783"/>
            <a:ext cx="249554" cy="415498"/>
          </a:xfrm>
          <a:prstGeom prst="rect">
            <a:avLst/>
          </a:prstGeom>
        </p:spPr>
        <p:txBody>
          <a:bodyPr vert="horz" wrap="square" lIns="0" tIns="0" rIns="0" bIns="0" rtlCol="0">
            <a:spAutoFit/>
          </a:bodyPr>
          <a:lstStyle/>
          <a:p>
            <a:pPr marL="12700">
              <a:lnSpc>
                <a:spcPct val="100000"/>
              </a:lnSpc>
            </a:pPr>
            <a:r>
              <a:rPr sz="2700" spc="245" dirty="0">
                <a:solidFill>
                  <a:srgbClr val="FBFBF4"/>
                </a:solidFill>
                <a:latin typeface="Akzidenz-Grotesk Pro Regular" panose="02000503030000020003" pitchFamily="50" charset="0"/>
                <a:cs typeface="Tahoma"/>
              </a:rPr>
              <a:t>E</a:t>
            </a:r>
            <a:endParaRPr sz="2700" dirty="0">
              <a:latin typeface="Akzidenz-Grotesk Pro Regular" panose="02000503030000020003" pitchFamily="50" charset="0"/>
              <a:cs typeface="Tahoma"/>
            </a:endParaRPr>
          </a:p>
        </p:txBody>
      </p:sp>
      <p:sp>
        <p:nvSpPr>
          <p:cNvPr id="8" name="object 8"/>
          <p:cNvSpPr txBox="1"/>
          <p:nvPr/>
        </p:nvSpPr>
        <p:spPr>
          <a:xfrm>
            <a:off x="1835150" y="817117"/>
            <a:ext cx="3215640" cy="802005"/>
          </a:xfrm>
          <a:prstGeom prst="rect">
            <a:avLst/>
          </a:prstGeom>
        </p:spPr>
        <p:txBody>
          <a:bodyPr vert="horz" wrap="square" lIns="0" tIns="0" rIns="0" bIns="0" rtlCol="0">
            <a:spAutoFit/>
          </a:bodyPr>
          <a:lstStyle/>
          <a:p>
            <a:pPr marL="12700">
              <a:lnSpc>
                <a:spcPct val="100000"/>
              </a:lnSpc>
            </a:pPr>
            <a:r>
              <a:rPr sz="1700" b="0" spc="409" dirty="0">
                <a:solidFill>
                  <a:srgbClr val="FBFBF4"/>
                </a:solidFill>
                <a:latin typeface="Akzidenz-Grotesk Pro Light"/>
                <a:cs typeface="Akzidenz-Grotesk Pro Light"/>
              </a:rPr>
              <a:t>U</a:t>
            </a:r>
            <a:r>
              <a:rPr sz="1700" b="0" spc="75" dirty="0">
                <a:solidFill>
                  <a:srgbClr val="FBFBF4"/>
                </a:solidFill>
                <a:latin typeface="Akzidenz-Grotesk Pro Light"/>
                <a:cs typeface="Akzidenz-Grotesk Pro Light"/>
              </a:rPr>
              <a:t> </a:t>
            </a:r>
            <a:r>
              <a:rPr sz="1700" b="0" spc="420" dirty="0">
                <a:solidFill>
                  <a:srgbClr val="FBFBF4"/>
                </a:solidFill>
                <a:latin typeface="Akzidenz-Grotesk Pro Light"/>
                <a:cs typeface="Akzidenz-Grotesk Pro Light"/>
              </a:rPr>
              <a:t>N</a:t>
            </a:r>
            <a:r>
              <a:rPr sz="1700" b="0" spc="75" dirty="0">
                <a:solidFill>
                  <a:srgbClr val="FBFBF4"/>
                </a:solidFill>
                <a:latin typeface="Akzidenz-Grotesk Pro Light"/>
                <a:cs typeface="Akzidenz-Grotesk Pro Light"/>
              </a:rPr>
              <a:t> </a:t>
            </a:r>
            <a:r>
              <a:rPr sz="1700" b="0" spc="409" dirty="0">
                <a:solidFill>
                  <a:srgbClr val="FBFBF4"/>
                </a:solidFill>
                <a:latin typeface="Akzidenz-Grotesk Pro Light"/>
                <a:cs typeface="Akzidenz-Grotesk Pro Light"/>
              </a:rPr>
              <a:t>D</a:t>
            </a:r>
            <a:r>
              <a:rPr sz="1700" b="0" spc="75" dirty="0">
                <a:solidFill>
                  <a:srgbClr val="FBFBF4"/>
                </a:solidFill>
                <a:latin typeface="Akzidenz-Grotesk Pro Light"/>
                <a:cs typeface="Akzidenz-Grotesk Pro Light"/>
              </a:rPr>
              <a:t> </a:t>
            </a:r>
            <a:r>
              <a:rPr sz="1700" b="0" spc="360" dirty="0">
                <a:solidFill>
                  <a:srgbClr val="FBFBF4"/>
                </a:solidFill>
                <a:latin typeface="Akzidenz-Grotesk Pro Light"/>
                <a:cs typeface="Akzidenz-Grotesk Pro Light"/>
              </a:rPr>
              <a:t>E</a:t>
            </a:r>
            <a:r>
              <a:rPr sz="1700" b="0" spc="75" dirty="0">
                <a:solidFill>
                  <a:srgbClr val="FBFBF4"/>
                </a:solidFill>
                <a:latin typeface="Akzidenz-Grotesk Pro Light"/>
                <a:cs typeface="Akzidenz-Grotesk Pro Light"/>
              </a:rPr>
              <a:t> </a:t>
            </a:r>
            <a:r>
              <a:rPr sz="1700" b="0" spc="385" dirty="0">
                <a:solidFill>
                  <a:srgbClr val="FBFBF4"/>
                </a:solidFill>
                <a:latin typeface="Akzidenz-Grotesk Pro Light"/>
                <a:cs typeface="Akzidenz-Grotesk Pro Light"/>
              </a:rPr>
              <a:t>R</a:t>
            </a:r>
            <a:r>
              <a:rPr sz="1700" b="0" spc="75" dirty="0">
                <a:solidFill>
                  <a:srgbClr val="FBFBF4"/>
                </a:solidFill>
                <a:latin typeface="Akzidenz-Grotesk Pro Light"/>
                <a:cs typeface="Akzidenz-Grotesk Pro Light"/>
              </a:rPr>
              <a:t> </a:t>
            </a:r>
            <a:r>
              <a:rPr sz="1700" b="0" spc="360" dirty="0">
                <a:solidFill>
                  <a:srgbClr val="FBFBF4"/>
                </a:solidFill>
                <a:latin typeface="Akzidenz-Grotesk Pro Light"/>
                <a:cs typeface="Akzidenz-Grotesk Pro Light"/>
              </a:rPr>
              <a:t>S</a:t>
            </a:r>
            <a:r>
              <a:rPr sz="1700" b="0" spc="75" dirty="0">
                <a:solidFill>
                  <a:srgbClr val="FBFBF4"/>
                </a:solidFill>
                <a:latin typeface="Akzidenz-Grotesk Pro Light"/>
                <a:cs typeface="Akzidenz-Grotesk Pro Light"/>
              </a:rPr>
              <a:t> </a:t>
            </a:r>
            <a:r>
              <a:rPr sz="1700" b="0" spc="325" dirty="0">
                <a:solidFill>
                  <a:srgbClr val="FBFBF4"/>
                </a:solidFill>
                <a:latin typeface="Akzidenz-Grotesk Pro Light"/>
                <a:cs typeface="Akzidenz-Grotesk Pro Light"/>
              </a:rPr>
              <a:t>T</a:t>
            </a:r>
            <a:r>
              <a:rPr sz="1700" b="0" spc="75" dirty="0">
                <a:solidFill>
                  <a:srgbClr val="FBFBF4"/>
                </a:solidFill>
                <a:latin typeface="Akzidenz-Grotesk Pro Light"/>
                <a:cs typeface="Akzidenz-Grotesk Pro Light"/>
              </a:rPr>
              <a:t> </a:t>
            </a:r>
            <a:r>
              <a:rPr sz="1700" b="0" spc="385" dirty="0">
                <a:solidFill>
                  <a:srgbClr val="FBFBF4"/>
                </a:solidFill>
                <a:latin typeface="Akzidenz-Grotesk Pro Light"/>
                <a:cs typeface="Akzidenz-Grotesk Pro Light"/>
              </a:rPr>
              <a:t>A</a:t>
            </a:r>
            <a:r>
              <a:rPr sz="1700" b="0" spc="75" dirty="0">
                <a:solidFill>
                  <a:srgbClr val="FBFBF4"/>
                </a:solidFill>
                <a:latin typeface="Akzidenz-Grotesk Pro Light"/>
                <a:cs typeface="Akzidenz-Grotesk Pro Light"/>
              </a:rPr>
              <a:t> </a:t>
            </a:r>
            <a:r>
              <a:rPr sz="1700" b="0" spc="420" dirty="0">
                <a:solidFill>
                  <a:srgbClr val="FBFBF4"/>
                </a:solidFill>
                <a:latin typeface="Akzidenz-Grotesk Pro Light"/>
                <a:cs typeface="Akzidenz-Grotesk Pro Light"/>
              </a:rPr>
              <a:t>N</a:t>
            </a:r>
            <a:r>
              <a:rPr sz="1700" b="0" spc="75" dirty="0">
                <a:solidFill>
                  <a:srgbClr val="FBFBF4"/>
                </a:solidFill>
                <a:latin typeface="Akzidenz-Grotesk Pro Light"/>
                <a:cs typeface="Akzidenz-Grotesk Pro Light"/>
              </a:rPr>
              <a:t> </a:t>
            </a:r>
            <a:r>
              <a:rPr sz="1700" b="0" spc="409" dirty="0">
                <a:solidFill>
                  <a:srgbClr val="FBFBF4"/>
                </a:solidFill>
                <a:latin typeface="Akzidenz-Grotesk Pro Light"/>
                <a:cs typeface="Akzidenz-Grotesk Pro Light"/>
              </a:rPr>
              <a:t>D</a:t>
            </a:r>
            <a:r>
              <a:rPr sz="1700" b="0" spc="75" dirty="0">
                <a:solidFill>
                  <a:srgbClr val="FBFBF4"/>
                </a:solidFill>
                <a:latin typeface="Akzidenz-Grotesk Pro Light"/>
                <a:cs typeface="Akzidenz-Grotesk Pro Light"/>
              </a:rPr>
              <a:t> </a:t>
            </a:r>
            <a:r>
              <a:rPr sz="1700" b="0" spc="135" dirty="0">
                <a:solidFill>
                  <a:srgbClr val="FBFBF4"/>
                </a:solidFill>
                <a:latin typeface="Akzidenz-Grotesk Pro Light"/>
                <a:cs typeface="Akzidenz-Grotesk Pro Light"/>
              </a:rPr>
              <a:t>I</a:t>
            </a:r>
            <a:r>
              <a:rPr sz="1700" b="0" spc="75" dirty="0">
                <a:solidFill>
                  <a:srgbClr val="FBFBF4"/>
                </a:solidFill>
                <a:latin typeface="Akzidenz-Grotesk Pro Light"/>
                <a:cs typeface="Akzidenz-Grotesk Pro Light"/>
              </a:rPr>
              <a:t> </a:t>
            </a:r>
            <a:r>
              <a:rPr sz="1700" b="0" spc="420" dirty="0">
                <a:solidFill>
                  <a:srgbClr val="FBFBF4"/>
                </a:solidFill>
                <a:latin typeface="Akzidenz-Grotesk Pro Light"/>
                <a:cs typeface="Akzidenz-Grotesk Pro Light"/>
              </a:rPr>
              <a:t>N</a:t>
            </a:r>
            <a:r>
              <a:rPr sz="1700" b="0" spc="75" dirty="0">
                <a:solidFill>
                  <a:srgbClr val="FBFBF4"/>
                </a:solidFill>
                <a:latin typeface="Akzidenz-Grotesk Pro Light"/>
                <a:cs typeface="Akzidenz-Grotesk Pro Light"/>
              </a:rPr>
              <a:t> </a:t>
            </a:r>
            <a:r>
              <a:rPr sz="1700" b="0" spc="420" dirty="0">
                <a:solidFill>
                  <a:srgbClr val="FBFBF4"/>
                </a:solidFill>
                <a:latin typeface="Akzidenz-Grotesk Pro Light"/>
                <a:cs typeface="Akzidenz-Grotesk Pro Light"/>
              </a:rPr>
              <a:t>G</a:t>
            </a:r>
            <a:endParaRPr sz="1700" dirty="0">
              <a:latin typeface="Akzidenz-Grotesk Pro Light"/>
              <a:cs typeface="Akzidenz-Grotesk Pro Light"/>
            </a:endParaRPr>
          </a:p>
          <a:p>
            <a:pPr marL="12700">
              <a:lnSpc>
                <a:spcPct val="100000"/>
              </a:lnSpc>
              <a:spcBef>
                <a:spcPts val="810"/>
              </a:spcBef>
            </a:pPr>
            <a:r>
              <a:rPr sz="1700" b="0" spc="360" dirty="0">
                <a:solidFill>
                  <a:srgbClr val="FBFBF4"/>
                </a:solidFill>
                <a:latin typeface="Akzidenz-Grotesk Pro Light"/>
                <a:cs typeface="Akzidenz-Grotesk Pro Light"/>
              </a:rPr>
              <a:t>E</a:t>
            </a:r>
            <a:r>
              <a:rPr sz="1700" b="0" spc="70" dirty="0">
                <a:solidFill>
                  <a:srgbClr val="FBFBF4"/>
                </a:solidFill>
                <a:latin typeface="Akzidenz-Grotesk Pro Light"/>
                <a:cs typeface="Akzidenz-Grotesk Pro Light"/>
              </a:rPr>
              <a:t> </a:t>
            </a:r>
            <a:r>
              <a:rPr sz="1700" b="0" spc="470" dirty="0">
                <a:solidFill>
                  <a:srgbClr val="FBFBF4"/>
                </a:solidFill>
                <a:latin typeface="Akzidenz-Grotesk Pro Light"/>
                <a:cs typeface="Akzidenz-Grotesk Pro Light"/>
              </a:rPr>
              <a:t>M</a:t>
            </a:r>
            <a:r>
              <a:rPr sz="1700" b="0" spc="70" dirty="0">
                <a:solidFill>
                  <a:srgbClr val="FBFBF4"/>
                </a:solidFill>
                <a:latin typeface="Akzidenz-Grotesk Pro Light"/>
                <a:cs typeface="Akzidenz-Grotesk Pro Light"/>
              </a:rPr>
              <a:t> </a:t>
            </a:r>
            <a:r>
              <a:rPr sz="1700" b="0" spc="370" dirty="0">
                <a:solidFill>
                  <a:srgbClr val="FBFBF4"/>
                </a:solidFill>
                <a:latin typeface="Akzidenz-Grotesk Pro Light"/>
                <a:cs typeface="Akzidenz-Grotesk Pro Light"/>
              </a:rPr>
              <a:t>P</a:t>
            </a:r>
            <a:r>
              <a:rPr sz="1700" b="0" spc="70" dirty="0">
                <a:solidFill>
                  <a:srgbClr val="FBFBF4"/>
                </a:solidFill>
                <a:latin typeface="Akzidenz-Grotesk Pro Light"/>
                <a:cs typeface="Akzidenz-Grotesk Pro Light"/>
              </a:rPr>
              <a:t> </a:t>
            </a:r>
            <a:r>
              <a:rPr sz="1700" b="0" spc="385" dirty="0">
                <a:solidFill>
                  <a:srgbClr val="FBFBF4"/>
                </a:solidFill>
                <a:latin typeface="Akzidenz-Grotesk Pro Light"/>
                <a:cs typeface="Akzidenz-Grotesk Pro Light"/>
              </a:rPr>
              <a:t>A</a:t>
            </a:r>
            <a:r>
              <a:rPr sz="1700" b="0" spc="70" dirty="0">
                <a:solidFill>
                  <a:srgbClr val="FBFBF4"/>
                </a:solidFill>
                <a:latin typeface="Akzidenz-Grotesk Pro Light"/>
                <a:cs typeface="Akzidenz-Grotesk Pro Light"/>
              </a:rPr>
              <a:t> </a:t>
            </a:r>
            <a:r>
              <a:rPr sz="1700" b="0" spc="325" dirty="0">
                <a:solidFill>
                  <a:srgbClr val="FBFBF4"/>
                </a:solidFill>
                <a:latin typeface="Akzidenz-Grotesk Pro Light"/>
                <a:cs typeface="Akzidenz-Grotesk Pro Light"/>
              </a:rPr>
              <a:t>T</a:t>
            </a:r>
            <a:r>
              <a:rPr sz="1700" b="0" spc="70" dirty="0">
                <a:solidFill>
                  <a:srgbClr val="FBFBF4"/>
                </a:solidFill>
                <a:latin typeface="Akzidenz-Grotesk Pro Light"/>
                <a:cs typeface="Akzidenz-Grotesk Pro Light"/>
              </a:rPr>
              <a:t> </a:t>
            </a:r>
            <a:r>
              <a:rPr sz="1700" b="0" spc="434" dirty="0">
                <a:solidFill>
                  <a:srgbClr val="FBFBF4"/>
                </a:solidFill>
                <a:latin typeface="Akzidenz-Grotesk Pro Light"/>
                <a:cs typeface="Akzidenz-Grotesk Pro Light"/>
              </a:rPr>
              <a:t>H</a:t>
            </a:r>
            <a:r>
              <a:rPr sz="1700" b="0" spc="70" dirty="0">
                <a:solidFill>
                  <a:srgbClr val="FBFBF4"/>
                </a:solidFill>
                <a:latin typeface="Akzidenz-Grotesk Pro Light"/>
                <a:cs typeface="Akzidenz-Grotesk Pro Light"/>
              </a:rPr>
              <a:t> </a:t>
            </a:r>
            <a:r>
              <a:rPr sz="1700" b="0" spc="370" dirty="0">
                <a:solidFill>
                  <a:srgbClr val="FBFBF4"/>
                </a:solidFill>
                <a:latin typeface="Akzidenz-Grotesk Pro Light"/>
                <a:cs typeface="Akzidenz-Grotesk Pro Light"/>
              </a:rPr>
              <a:t>Y</a:t>
            </a:r>
            <a:endParaRPr sz="1700" dirty="0">
              <a:latin typeface="Akzidenz-Grotesk Pro Light"/>
              <a:cs typeface="Akzidenz-Grotesk Pro Light"/>
            </a:endParaRPr>
          </a:p>
        </p:txBody>
      </p:sp>
      <p:sp>
        <p:nvSpPr>
          <p:cNvPr id="9" name="object 9"/>
          <p:cNvSpPr txBox="1"/>
          <p:nvPr/>
        </p:nvSpPr>
        <p:spPr>
          <a:xfrm>
            <a:off x="825500" y="2369439"/>
            <a:ext cx="7099300" cy="1200329"/>
          </a:xfrm>
          <a:prstGeom prst="rect">
            <a:avLst/>
          </a:prstGeom>
        </p:spPr>
        <p:txBody>
          <a:bodyPr vert="horz" wrap="square" lIns="0" tIns="0" rIns="0" bIns="0" rtlCol="0">
            <a:spAutoFit/>
          </a:bodyPr>
          <a:lstStyle/>
          <a:p>
            <a:pPr marL="12700">
              <a:lnSpc>
                <a:spcPct val="100000"/>
              </a:lnSpc>
            </a:pPr>
            <a:r>
              <a:rPr lang="en-US" sz="7800" spc="415" dirty="0" smtClean="0">
                <a:solidFill>
                  <a:srgbClr val="FBFBF4"/>
                </a:solidFill>
                <a:latin typeface="Akzidenz-Grotesk Pro Super" panose="02000503050000020004" pitchFamily="50" charset="0"/>
                <a:cs typeface="Arial"/>
              </a:rPr>
              <a:t>MODULE 1.3</a:t>
            </a:r>
            <a:endParaRPr sz="7800" dirty="0">
              <a:latin typeface="Akzidenz-Grotesk Pro Super" panose="02000503050000020004" pitchFamily="50" charset="0"/>
              <a:cs typeface="Arial"/>
            </a:endParaRPr>
          </a:p>
        </p:txBody>
      </p:sp>
      <p:sp>
        <p:nvSpPr>
          <p:cNvPr id="11" name="Rectangle 10"/>
          <p:cNvSpPr/>
          <p:nvPr/>
        </p:nvSpPr>
        <p:spPr>
          <a:xfrm>
            <a:off x="881573" y="4416356"/>
            <a:ext cx="4508500" cy="1143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95883" y="4680079"/>
            <a:ext cx="4079879" cy="615553"/>
          </a:xfrm>
          <a:prstGeom prst="rect">
            <a:avLst/>
          </a:prstGeom>
          <a:noFill/>
        </p:spPr>
        <p:txBody>
          <a:bodyPr wrap="square" rtlCol="0">
            <a:spAutoFit/>
          </a:bodyPr>
          <a:lstStyle/>
          <a:p>
            <a:pPr marL="12700"/>
            <a:r>
              <a:rPr lang="en-US" sz="1700" spc="409" dirty="0" smtClean="0">
                <a:solidFill>
                  <a:srgbClr val="FBFBF4"/>
                </a:solidFill>
                <a:latin typeface="Akzidenz-Grotesk Pro Light"/>
                <a:cs typeface="Akzidenz-Grotesk Pro Light"/>
              </a:rPr>
              <a:t>Importance of and Measuring Empathy</a:t>
            </a:r>
            <a:endParaRPr lang="en-US" sz="1700" spc="409" dirty="0">
              <a:solidFill>
                <a:srgbClr val="FBFBF4"/>
              </a:solidFill>
              <a:latin typeface="Akzidenz-Grotesk Pro Light"/>
              <a:cs typeface="Akzidenz-Grotesk Pro Ligh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861" r="6249"/>
          <a:stretch/>
        </p:blipFill>
        <p:spPr>
          <a:xfrm>
            <a:off x="0" y="9659"/>
            <a:ext cx="9753600" cy="7315200"/>
          </a:xfrm>
          <a:prstGeom prst="rect">
            <a:avLst/>
          </a:prstGeom>
        </p:spPr>
      </p:pic>
      <p:sp>
        <p:nvSpPr>
          <p:cNvPr id="8" name="object 3"/>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A3F54">
              <a:alpha val="49803"/>
            </a:srgbClr>
          </a:solidFill>
        </p:spPr>
        <p:txBody>
          <a:bodyPr wrap="square" lIns="0" tIns="0" rIns="0" bIns="0" rtlCol="0"/>
          <a:lstStyle/>
          <a:p>
            <a:endParaRPr/>
          </a:p>
        </p:txBody>
      </p:sp>
      <p:sp>
        <p:nvSpPr>
          <p:cNvPr id="7" name="Rectangle 6"/>
          <p:cNvSpPr/>
          <p:nvPr/>
        </p:nvSpPr>
        <p:spPr>
          <a:xfrm>
            <a:off x="457200" y="685800"/>
            <a:ext cx="5029200" cy="1374735"/>
          </a:xfrm>
          <a:prstGeom prst="rect">
            <a:avLst/>
          </a:prstGeom>
          <a:effectLst>
            <a:outerShdw blurRad="50800" dist="38100" dir="2700000" algn="tl" rotWithShape="0">
              <a:prstClr val="black">
                <a:alpha val="40000"/>
              </a:prstClr>
            </a:outerShdw>
          </a:effectLst>
        </p:spPr>
        <p:txBody>
          <a:bodyPr wrap="square">
            <a:spAutoFit/>
          </a:bodyPr>
          <a:lstStyle/>
          <a:p>
            <a:pPr>
              <a:lnSpc>
                <a:spcPts val="5000"/>
              </a:lnSpc>
            </a:pPr>
            <a:r>
              <a:rPr lang="en-US" sz="6000" kern="200" spc="-300" dirty="0" smtClean="0">
                <a:solidFill>
                  <a:schemeClr val="bg1"/>
                </a:solidFill>
                <a:latin typeface="Akzidenz-Grotesk Pro Bold" panose="02000803050000020004" pitchFamily="50" charset="0"/>
              </a:rPr>
              <a:t>Importance of Empathy</a:t>
            </a:r>
            <a:endParaRPr lang="en-US" sz="6000" kern="200" spc="-300" dirty="0">
              <a:solidFill>
                <a:schemeClr val="bg1"/>
              </a:solidFill>
              <a:latin typeface="Akzidenz-Grotesk Pro Bold" panose="02000803050000020004"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827"/>
          <a:stretch/>
        </p:blipFill>
        <p:spPr>
          <a:xfrm>
            <a:off x="0" y="0"/>
            <a:ext cx="9784724" cy="7315200"/>
          </a:xfrm>
          <a:prstGeom prst="rect">
            <a:avLst/>
          </a:prstGeom>
        </p:spPr>
      </p:pic>
      <p:sp>
        <p:nvSpPr>
          <p:cNvPr id="177" name="object 3"/>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A3F54">
              <a:alpha val="49803"/>
            </a:srgbClr>
          </a:solidFill>
        </p:spPr>
        <p:txBody>
          <a:bodyPr wrap="square" lIns="0" tIns="0" rIns="0" bIns="0" rtlCol="0"/>
          <a:lstStyle/>
          <a:p>
            <a:endParaRPr/>
          </a:p>
        </p:txBody>
      </p:sp>
      <p:sp>
        <p:nvSpPr>
          <p:cNvPr id="120" name="Rectangle 119"/>
          <p:cNvSpPr/>
          <p:nvPr/>
        </p:nvSpPr>
        <p:spPr>
          <a:xfrm>
            <a:off x="968375" y="137688"/>
            <a:ext cx="184731" cy="369332"/>
          </a:xfrm>
          <a:prstGeom prst="rect">
            <a:avLst/>
          </a:prstGeom>
        </p:spPr>
        <p:txBody>
          <a:bodyPr wrap="none">
            <a:spAutoFit/>
          </a:bodyPr>
          <a:lstStyle/>
          <a:p>
            <a:endParaRPr lang="en-US" dirty="0"/>
          </a:p>
        </p:txBody>
      </p:sp>
      <p:sp>
        <p:nvSpPr>
          <p:cNvPr id="4" name="Rectangle 3"/>
          <p:cNvSpPr/>
          <p:nvPr/>
        </p:nvSpPr>
        <p:spPr>
          <a:xfrm>
            <a:off x="0" y="0"/>
            <a:ext cx="3733800" cy="73152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6622" y="1600200"/>
            <a:ext cx="3423304" cy="1631216"/>
          </a:xfrm>
          <a:prstGeom prst="rect">
            <a:avLst/>
          </a:prstGeom>
        </p:spPr>
        <p:txBody>
          <a:bodyPr wrap="square">
            <a:spAutoFit/>
          </a:bodyPr>
          <a:lstStyle/>
          <a:p>
            <a:pPr marL="22225" marR="605790">
              <a:lnSpc>
                <a:spcPts val="2000"/>
              </a:lnSpc>
            </a:pPr>
            <a:r>
              <a:rPr lang="en-US" sz="2000" spc="30" dirty="0" smtClean="0">
                <a:solidFill>
                  <a:srgbClr val="3A3F54"/>
                </a:solidFill>
                <a:latin typeface="Akzidenz-Grotesk Pro Regular"/>
                <a:cs typeface="Akzidenz-Grotesk Pro Regular"/>
              </a:rPr>
              <a:t>Being empathetic allows us to better predict how others may act in the future due to sharing their emotional and motivational state. </a:t>
            </a:r>
            <a:endParaRPr lang="en-US" sz="2000" spc="30" dirty="0">
              <a:solidFill>
                <a:srgbClr val="3A3F54"/>
              </a:solidFill>
              <a:latin typeface="Akzidenz-Grotesk Pro Regular"/>
              <a:cs typeface="Akzidenz-Grotesk Pro Regular"/>
            </a:endParaRPr>
          </a:p>
        </p:txBody>
      </p:sp>
      <p:sp>
        <p:nvSpPr>
          <p:cNvPr id="176" name="Rectangle 175"/>
          <p:cNvSpPr/>
          <p:nvPr/>
        </p:nvSpPr>
        <p:spPr>
          <a:xfrm>
            <a:off x="336622" y="3723473"/>
            <a:ext cx="3424378" cy="2144177"/>
          </a:xfrm>
          <a:prstGeom prst="rect">
            <a:avLst/>
          </a:prstGeom>
        </p:spPr>
        <p:txBody>
          <a:bodyPr wrap="square">
            <a:spAutoFit/>
          </a:bodyPr>
          <a:lstStyle/>
          <a:p>
            <a:pPr marL="22225" marR="605790">
              <a:lnSpc>
                <a:spcPts val="2000"/>
              </a:lnSpc>
            </a:pPr>
            <a:r>
              <a:rPr lang="en-US" sz="2000" spc="30" dirty="0">
                <a:solidFill>
                  <a:srgbClr val="3A3F54"/>
                </a:solidFill>
                <a:latin typeface="Akzidenz-Grotesk Pro Regular"/>
                <a:cs typeface="Akzidenz-Grotesk Pro Regular"/>
              </a:rPr>
              <a:t>One’s ability to empathize with another may increase the emotional bond between the two individuals, resulting in elevated social </a:t>
            </a:r>
            <a:r>
              <a:rPr lang="en-US" sz="2000" spc="30" dirty="0" smtClean="0">
                <a:solidFill>
                  <a:srgbClr val="3A3F54"/>
                </a:solidFill>
                <a:latin typeface="Akzidenz-Grotesk Pro Regular"/>
                <a:cs typeface="Akzidenz-Grotesk Pro Regular"/>
              </a:rPr>
              <a:t>interactions.</a:t>
            </a:r>
            <a:endParaRPr lang="en-US" sz="2000" spc="30" dirty="0">
              <a:solidFill>
                <a:srgbClr val="3A3F54"/>
              </a:solidFill>
              <a:latin typeface="Akzidenz-Grotesk Pro Regular"/>
              <a:cs typeface="Akzidenz-Grotesk Pro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038" r="9920" b="98"/>
          <a:stretch/>
        </p:blipFill>
        <p:spPr>
          <a:xfrm>
            <a:off x="0" y="0"/>
            <a:ext cx="9777549" cy="7315200"/>
          </a:xfrm>
          <a:prstGeom prst="rect">
            <a:avLst/>
          </a:prstGeom>
        </p:spPr>
      </p:pic>
      <p:sp>
        <p:nvSpPr>
          <p:cNvPr id="177" name="object 3"/>
          <p:cNvSpPr/>
          <p:nvPr/>
        </p:nvSpPr>
        <p:spPr>
          <a:xfrm>
            <a:off x="-2176" y="0"/>
            <a:ext cx="9779726"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A3F54">
              <a:alpha val="49803"/>
            </a:srgbClr>
          </a:solidFill>
        </p:spPr>
        <p:txBody>
          <a:bodyPr wrap="square" lIns="0" tIns="0" rIns="0" bIns="0" rtlCol="0"/>
          <a:lstStyle/>
          <a:p>
            <a:endParaRPr/>
          </a:p>
        </p:txBody>
      </p:sp>
      <p:sp>
        <p:nvSpPr>
          <p:cNvPr id="10" name="Rectangle 9"/>
          <p:cNvSpPr/>
          <p:nvPr/>
        </p:nvSpPr>
        <p:spPr>
          <a:xfrm>
            <a:off x="6063343" y="0"/>
            <a:ext cx="3733800" cy="73152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968375" y="137688"/>
            <a:ext cx="184731" cy="369332"/>
          </a:xfrm>
          <a:prstGeom prst="rect">
            <a:avLst/>
          </a:prstGeom>
        </p:spPr>
        <p:txBody>
          <a:bodyPr wrap="none">
            <a:spAutoFit/>
          </a:bodyPr>
          <a:lstStyle/>
          <a:p>
            <a:endParaRPr lang="en-US" dirty="0"/>
          </a:p>
        </p:txBody>
      </p:sp>
      <p:sp>
        <p:nvSpPr>
          <p:cNvPr id="6" name="Rectangle 5"/>
          <p:cNvSpPr/>
          <p:nvPr/>
        </p:nvSpPr>
        <p:spPr>
          <a:xfrm>
            <a:off x="6553200" y="1524000"/>
            <a:ext cx="3423304" cy="1123834"/>
          </a:xfrm>
          <a:prstGeom prst="rect">
            <a:avLst/>
          </a:prstGeom>
        </p:spPr>
        <p:txBody>
          <a:bodyPr wrap="square">
            <a:spAutoFit/>
          </a:bodyPr>
          <a:lstStyle/>
          <a:p>
            <a:pPr marL="22225" marR="605790">
              <a:lnSpc>
                <a:spcPts val="2000"/>
              </a:lnSpc>
            </a:pPr>
            <a:r>
              <a:rPr lang="en-US" sz="2000" spc="30" dirty="0">
                <a:solidFill>
                  <a:srgbClr val="3A3F54"/>
                </a:solidFill>
                <a:latin typeface="Akzidenz-Grotesk Pro Regular"/>
                <a:cs typeface="Akzidenz-Grotesk Pro Regular"/>
              </a:rPr>
              <a:t>Empathy can be evident in the presence of both negative and positive emotions.</a:t>
            </a:r>
          </a:p>
        </p:txBody>
      </p:sp>
      <p:sp>
        <p:nvSpPr>
          <p:cNvPr id="176" name="Rectangle 175"/>
          <p:cNvSpPr/>
          <p:nvPr/>
        </p:nvSpPr>
        <p:spPr>
          <a:xfrm>
            <a:off x="6561909" y="3200400"/>
            <a:ext cx="3424378" cy="2662717"/>
          </a:xfrm>
          <a:prstGeom prst="rect">
            <a:avLst/>
          </a:prstGeom>
        </p:spPr>
        <p:txBody>
          <a:bodyPr wrap="square">
            <a:spAutoFit/>
          </a:bodyPr>
          <a:lstStyle/>
          <a:p>
            <a:pPr marL="22225" marR="605790">
              <a:lnSpc>
                <a:spcPts val="2000"/>
              </a:lnSpc>
            </a:pPr>
            <a:r>
              <a:rPr lang="en-US" sz="2000" spc="30" dirty="0">
                <a:solidFill>
                  <a:srgbClr val="3A3F54"/>
                </a:solidFill>
                <a:latin typeface="Akzidenz-Grotesk Pro Regular"/>
                <a:cs typeface="Akzidenz-Grotesk Pro Regular"/>
              </a:rPr>
              <a:t>Empathetic behaviors and thinking is applicable in multiple domains. In addition to treating our fellow humans with empathy, animals and the natural environment can also be treated with </a:t>
            </a:r>
            <a:r>
              <a:rPr lang="en-US" sz="2000" spc="30" dirty="0" smtClean="0">
                <a:solidFill>
                  <a:srgbClr val="3A3F54"/>
                </a:solidFill>
                <a:latin typeface="Akzidenz-Grotesk Pro Regular"/>
                <a:cs typeface="Akzidenz-Grotesk Pro Regular"/>
              </a:rPr>
              <a:t>empathy.</a:t>
            </a:r>
            <a:endParaRPr lang="en-US" sz="2000" spc="30" dirty="0">
              <a:solidFill>
                <a:srgbClr val="3A3F54"/>
              </a:solidFill>
              <a:latin typeface="Akzidenz-Grotesk Pro Regular"/>
              <a:cs typeface="Akzidenz-Grotesk Pro Regular"/>
            </a:endParaRPr>
          </a:p>
        </p:txBody>
      </p:sp>
    </p:spTree>
    <p:extLst>
      <p:ext uri="{BB962C8B-B14F-4D97-AF65-F5344CB8AC3E}">
        <p14:creationId xmlns:p14="http://schemas.microsoft.com/office/powerpoint/2010/main" val="3192768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9945"/>
          <a:stretch/>
        </p:blipFill>
        <p:spPr>
          <a:xfrm>
            <a:off x="0" y="0"/>
            <a:ext cx="9753600" cy="7315200"/>
          </a:xfrm>
          <a:prstGeom prst="rect">
            <a:avLst/>
          </a:prstGeom>
        </p:spPr>
      </p:pic>
      <p:sp>
        <p:nvSpPr>
          <p:cNvPr id="7" name="Rectangle 6"/>
          <p:cNvSpPr/>
          <p:nvPr/>
        </p:nvSpPr>
        <p:spPr>
          <a:xfrm>
            <a:off x="0" y="-4817"/>
            <a:ext cx="9765891" cy="7320014"/>
          </a:xfrm>
          <a:prstGeom prst="rect">
            <a:avLst/>
          </a:prstGeom>
          <a:solidFill>
            <a:srgbClr val="3A3F54">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8600" y="2627345"/>
            <a:ext cx="5334000" cy="1414490"/>
          </a:xfrm>
          <a:prstGeom prst="rect">
            <a:avLst/>
          </a:prstGeom>
          <a:effectLst>
            <a:outerShdw blurRad="50800" dist="38100" dir="2700000" algn="tl" rotWithShape="0">
              <a:prstClr val="black">
                <a:alpha val="40000"/>
              </a:prstClr>
            </a:outerShdw>
          </a:effectLst>
        </p:spPr>
        <p:txBody>
          <a:bodyPr wrap="square">
            <a:spAutoFit/>
          </a:bodyPr>
          <a:lstStyle/>
          <a:p>
            <a:pPr>
              <a:lnSpc>
                <a:spcPts val="5000"/>
              </a:lnSpc>
            </a:pPr>
            <a:r>
              <a:rPr lang="en-US" sz="6000" kern="200" spc="-300" dirty="0" smtClean="0">
                <a:solidFill>
                  <a:schemeClr val="bg1"/>
                </a:solidFill>
                <a:latin typeface="Akzidenz-Grotesk Pro Bold" panose="02000803050000020004" pitchFamily="50" charset="0"/>
              </a:rPr>
              <a:t>Measuring Empathy</a:t>
            </a:r>
            <a:endParaRPr lang="en-US" sz="6000" kern="200" spc="-300" dirty="0">
              <a:solidFill>
                <a:schemeClr val="bg1"/>
              </a:solidFill>
              <a:latin typeface="Akzidenz-Grotesk Pro Bold" panose="02000803050000020004" pitchFamily="50"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9862" r="-7748"/>
          <a:stretch/>
        </p:blipFill>
        <p:spPr>
          <a:xfrm>
            <a:off x="0" y="0"/>
            <a:ext cx="10588803" cy="7315200"/>
          </a:xfrm>
          <a:prstGeom prst="rect">
            <a:avLst/>
          </a:prstGeom>
        </p:spPr>
      </p:pic>
      <p:sp>
        <p:nvSpPr>
          <p:cNvPr id="127" name="object 3"/>
          <p:cNvSpPr/>
          <p:nvPr/>
        </p:nvSpPr>
        <p:spPr>
          <a:xfrm>
            <a:off x="1"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solidFill>
            <a:srgbClr val="3A3F54">
              <a:alpha val="30196"/>
            </a:srgbClr>
          </a:solidFill>
        </p:spPr>
        <p:txBody>
          <a:bodyPr wrap="square" lIns="0" tIns="0" rIns="0" bIns="0" rtlCol="0"/>
          <a:lstStyle/>
          <a:p>
            <a:endParaRPr/>
          </a:p>
        </p:txBody>
      </p:sp>
      <p:sp>
        <p:nvSpPr>
          <p:cNvPr id="5" name="Rectangle 4"/>
          <p:cNvSpPr/>
          <p:nvPr/>
        </p:nvSpPr>
        <p:spPr>
          <a:xfrm>
            <a:off x="6022798" y="0"/>
            <a:ext cx="3730802" cy="7315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238460" y="2057400"/>
            <a:ext cx="3178630" cy="1631216"/>
          </a:xfrm>
          <a:prstGeom prst="rect">
            <a:avLst/>
          </a:prstGeom>
          <a:effectLst/>
        </p:spPr>
        <p:txBody>
          <a:bodyPr wrap="square">
            <a:spAutoFit/>
          </a:bodyPr>
          <a:lstStyle/>
          <a:p>
            <a:pPr>
              <a:lnSpc>
                <a:spcPts val="2000"/>
              </a:lnSpc>
            </a:pPr>
            <a:r>
              <a:rPr lang="en-US" sz="2000" spc="-120" dirty="0" smtClean="0">
                <a:solidFill>
                  <a:srgbClr val="3A3F54"/>
                </a:solidFill>
                <a:latin typeface="Akzidenz-Grotesk Pro Regular" panose="02000503030000020003" pitchFamily="50" charset="0"/>
                <a:ea typeface="+mj-ea"/>
                <a:cs typeface="Arial"/>
              </a:rPr>
              <a:t>Empathy </a:t>
            </a:r>
            <a:r>
              <a:rPr lang="en-US" sz="2000" spc="-120" dirty="0">
                <a:solidFill>
                  <a:srgbClr val="3A3F54"/>
                </a:solidFill>
                <a:latin typeface="Akzidenz-Grotesk Pro Regular" panose="02000503030000020003" pitchFamily="50" charset="0"/>
                <a:ea typeface="+mj-ea"/>
                <a:cs typeface="Arial"/>
              </a:rPr>
              <a:t>can be operationally defined a multitude of ways, thus it is important that the choice of measurement aligns with one’s operational definition.</a:t>
            </a:r>
          </a:p>
          <a:p>
            <a:pPr>
              <a:lnSpc>
                <a:spcPts val="2000"/>
              </a:lnSpc>
            </a:pPr>
            <a:endParaRPr lang="en-US" sz="2000" spc="-120" dirty="0">
              <a:solidFill>
                <a:srgbClr val="3A3F54"/>
              </a:solidFill>
              <a:latin typeface="Akzidenz-Grotesk Pro Regular" panose="02000503030000020003" pitchFamily="50" charset="0"/>
              <a:ea typeface="+mj-ea"/>
              <a:cs typeface="Arial"/>
            </a:endParaRPr>
          </a:p>
        </p:txBody>
      </p:sp>
      <p:sp>
        <p:nvSpPr>
          <p:cNvPr id="36" name="Rectangle 35"/>
          <p:cNvSpPr/>
          <p:nvPr/>
        </p:nvSpPr>
        <p:spPr>
          <a:xfrm>
            <a:off x="6238460" y="3677267"/>
            <a:ext cx="3178630" cy="1631216"/>
          </a:xfrm>
          <a:prstGeom prst="rect">
            <a:avLst/>
          </a:prstGeom>
          <a:effectLst/>
        </p:spPr>
        <p:txBody>
          <a:bodyPr wrap="square">
            <a:spAutoFit/>
          </a:bodyPr>
          <a:lstStyle/>
          <a:p>
            <a:pPr>
              <a:lnSpc>
                <a:spcPts val="2000"/>
              </a:lnSpc>
            </a:pPr>
            <a:r>
              <a:rPr lang="en-US" sz="2000" spc="-120" dirty="0">
                <a:solidFill>
                  <a:srgbClr val="3A3F54"/>
                </a:solidFill>
                <a:latin typeface="Akzidenz-Grotesk Pro Regular" panose="02000503030000020003" pitchFamily="50" charset="0"/>
                <a:ea typeface="+mj-ea"/>
                <a:cs typeface="Arial"/>
              </a:rPr>
              <a:t>Approaches to the measurement of empathy include self-report, observational, and physiological approaches.</a:t>
            </a:r>
          </a:p>
          <a:p>
            <a:pPr>
              <a:lnSpc>
                <a:spcPts val="2000"/>
              </a:lnSpc>
            </a:pPr>
            <a:endParaRPr lang="en-US" sz="2000" spc="-120" dirty="0">
              <a:solidFill>
                <a:srgbClr val="3A3F54"/>
              </a:solidFill>
              <a:latin typeface="Akzidenz-Grotesk Pro Regular" panose="02000503030000020003" pitchFamily="50" charset="0"/>
              <a:ea typeface="+mj-ea"/>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 name="Rectangle 125"/>
          <p:cNvSpPr/>
          <p:nvPr/>
        </p:nvSpPr>
        <p:spPr>
          <a:xfrm>
            <a:off x="1905000" y="1027890"/>
            <a:ext cx="7621792" cy="1123834"/>
          </a:xfrm>
          <a:prstGeom prst="rect">
            <a:avLst/>
          </a:prstGeom>
          <a:effectLst/>
        </p:spPr>
        <p:txBody>
          <a:bodyPr wrap="square">
            <a:spAutoFit/>
          </a:bodyPr>
          <a:lstStyle/>
          <a:p>
            <a:pPr>
              <a:lnSpc>
                <a:spcPts val="2000"/>
              </a:lnSpc>
            </a:pPr>
            <a:r>
              <a:rPr lang="en-US" sz="3200" spc="-120" dirty="0" smtClean="0">
                <a:solidFill>
                  <a:srgbClr val="99D1D0"/>
                </a:solidFill>
                <a:latin typeface="Akzidenz-Grotesk Pro Super" panose="02000503050000020004" pitchFamily="50" charset="0"/>
                <a:ea typeface="+mj-ea"/>
                <a:cs typeface="Arial"/>
              </a:rPr>
              <a:t>Self-report </a:t>
            </a:r>
          </a:p>
          <a:p>
            <a:pPr>
              <a:lnSpc>
                <a:spcPts val="2000"/>
              </a:lnSpc>
            </a:pPr>
            <a:r>
              <a:rPr lang="en-US" sz="2000" dirty="0" smtClean="0">
                <a:solidFill>
                  <a:srgbClr val="3A3F54"/>
                </a:solidFill>
                <a:latin typeface="Akzidenz-Grotesk Pro Regular" panose="02000503030000020003" pitchFamily="50" charset="0"/>
              </a:rPr>
              <a:t>Self-report </a:t>
            </a:r>
            <a:r>
              <a:rPr lang="en-US" sz="2000" dirty="0">
                <a:solidFill>
                  <a:srgbClr val="3A3F54"/>
                </a:solidFill>
                <a:latin typeface="Akzidenz-Grotesk Pro Regular" panose="02000503030000020003" pitchFamily="50" charset="0"/>
              </a:rPr>
              <a:t>measures require that the individual is able to both identify and accurately report their feelings and differentiate empathy from other </a:t>
            </a:r>
            <a:r>
              <a:rPr lang="en-US" sz="2000" dirty="0" smtClean="0">
                <a:solidFill>
                  <a:srgbClr val="3A3F54"/>
                </a:solidFill>
                <a:latin typeface="Akzidenz-Grotesk Pro Regular" panose="02000503030000020003" pitchFamily="50" charset="0"/>
              </a:rPr>
              <a:t>emotions.</a:t>
            </a:r>
            <a:endParaRPr lang="en-US" sz="2000" dirty="0">
              <a:solidFill>
                <a:srgbClr val="3A3F54"/>
              </a:solidFill>
              <a:latin typeface="Akzidenz-Grotesk Pro Regular" panose="02000503030000020003" pitchFamily="50" charset="0"/>
            </a:endParaRPr>
          </a:p>
        </p:txBody>
      </p:sp>
      <p:sp>
        <p:nvSpPr>
          <p:cNvPr id="15" name="Rectangle 14"/>
          <p:cNvSpPr/>
          <p:nvPr/>
        </p:nvSpPr>
        <p:spPr>
          <a:xfrm>
            <a:off x="1905000" y="2824105"/>
            <a:ext cx="7621792" cy="1380314"/>
          </a:xfrm>
          <a:prstGeom prst="rect">
            <a:avLst/>
          </a:prstGeom>
          <a:effectLst/>
        </p:spPr>
        <p:txBody>
          <a:bodyPr wrap="square">
            <a:spAutoFit/>
          </a:bodyPr>
          <a:lstStyle/>
          <a:p>
            <a:pPr>
              <a:lnSpc>
                <a:spcPts val="2000"/>
              </a:lnSpc>
            </a:pPr>
            <a:r>
              <a:rPr lang="en-US" sz="3200" spc="-120" dirty="0">
                <a:solidFill>
                  <a:srgbClr val="99D1D0"/>
                </a:solidFill>
                <a:latin typeface="Akzidenz-Grotesk Pro Super" panose="02000503050000020004" pitchFamily="50" charset="0"/>
                <a:ea typeface="+mj-ea"/>
                <a:cs typeface="Arial"/>
              </a:rPr>
              <a:t>Observational</a:t>
            </a:r>
          </a:p>
          <a:p>
            <a:pPr>
              <a:lnSpc>
                <a:spcPts val="2000"/>
              </a:lnSpc>
            </a:pPr>
            <a:r>
              <a:rPr lang="en-US" sz="2000" dirty="0">
                <a:solidFill>
                  <a:srgbClr val="3A3F54"/>
                </a:solidFill>
                <a:latin typeface="Akzidenz-Grotesk Pro Regular" panose="02000503030000020003" pitchFamily="50" charset="0"/>
              </a:rPr>
              <a:t>Focuses on the </a:t>
            </a:r>
            <a:r>
              <a:rPr lang="en-US" sz="2000" dirty="0" smtClean="0">
                <a:solidFill>
                  <a:srgbClr val="3A3F54"/>
                </a:solidFill>
                <a:latin typeface="Akzidenz-Grotesk Pro Regular" panose="02000503030000020003" pitchFamily="50" charset="0"/>
              </a:rPr>
              <a:t>subjects’ </a:t>
            </a:r>
            <a:r>
              <a:rPr lang="en-US" sz="2000" dirty="0">
                <a:solidFill>
                  <a:srgbClr val="3A3F54"/>
                </a:solidFill>
                <a:latin typeface="Akzidenz-Grotesk Pro Regular" panose="02000503030000020003" pitchFamily="50" charset="0"/>
              </a:rPr>
              <a:t>actions and verbalizations. Observational measures are often favored by researchers </a:t>
            </a:r>
            <a:r>
              <a:rPr lang="en-US" sz="2000" dirty="0" smtClean="0">
                <a:solidFill>
                  <a:srgbClr val="3A3F54"/>
                </a:solidFill>
                <a:latin typeface="Akzidenz-Grotesk Pro Regular" panose="02000503030000020003" pitchFamily="50" charset="0"/>
              </a:rPr>
              <a:t>as </a:t>
            </a:r>
            <a:r>
              <a:rPr lang="en-US" sz="2000" dirty="0">
                <a:solidFill>
                  <a:srgbClr val="3A3F54"/>
                </a:solidFill>
                <a:latin typeface="Akzidenz-Grotesk Pro Regular" panose="02000503030000020003" pitchFamily="50" charset="0"/>
              </a:rPr>
              <a:t>they may be more objective because the subject is not being asked to report on </a:t>
            </a:r>
            <a:r>
              <a:rPr lang="en-US" sz="2000" dirty="0" smtClean="0">
                <a:solidFill>
                  <a:srgbClr val="3A3F54"/>
                </a:solidFill>
                <a:latin typeface="Akzidenz-Grotesk Pro Regular" panose="02000503030000020003" pitchFamily="50" charset="0"/>
              </a:rPr>
              <a:t>themselves.</a:t>
            </a:r>
            <a:endParaRPr lang="en-US" sz="2000" dirty="0">
              <a:solidFill>
                <a:srgbClr val="3A3F54"/>
              </a:solidFill>
              <a:latin typeface="Akzidenz-Grotesk Pro Regular" panose="02000503030000020003" pitchFamily="50" charset="0"/>
            </a:endParaRPr>
          </a:p>
        </p:txBody>
      </p:sp>
      <p:sp>
        <p:nvSpPr>
          <p:cNvPr id="16" name="Rectangle 15"/>
          <p:cNvSpPr/>
          <p:nvPr/>
        </p:nvSpPr>
        <p:spPr>
          <a:xfrm>
            <a:off x="1905000" y="4876800"/>
            <a:ext cx="7621792" cy="1380314"/>
          </a:xfrm>
          <a:prstGeom prst="rect">
            <a:avLst/>
          </a:prstGeom>
          <a:effectLst/>
        </p:spPr>
        <p:txBody>
          <a:bodyPr wrap="square">
            <a:spAutoFit/>
          </a:bodyPr>
          <a:lstStyle/>
          <a:p>
            <a:pPr>
              <a:lnSpc>
                <a:spcPts val="2000"/>
              </a:lnSpc>
            </a:pPr>
            <a:r>
              <a:rPr lang="en-US" sz="3200" spc="-120" dirty="0">
                <a:solidFill>
                  <a:srgbClr val="99D1D0"/>
                </a:solidFill>
                <a:latin typeface="Akzidenz-Grotesk Pro Super" panose="02000503050000020004" pitchFamily="50" charset="0"/>
                <a:ea typeface="+mj-ea"/>
                <a:cs typeface="Arial"/>
              </a:rPr>
              <a:t>Physiological</a:t>
            </a:r>
          </a:p>
          <a:p>
            <a:pPr>
              <a:lnSpc>
                <a:spcPts val="2000"/>
              </a:lnSpc>
            </a:pPr>
            <a:r>
              <a:rPr lang="en-US" sz="2000" dirty="0">
                <a:solidFill>
                  <a:srgbClr val="3A3F54"/>
                </a:solidFill>
                <a:latin typeface="Akzidenz-Grotesk Pro Regular" panose="02000503030000020003" pitchFamily="50" charset="0"/>
              </a:rPr>
              <a:t>fMRI and EEG techniques provide insight into the neural processes of empathy by localizing empathetic responses in the brain (fMRI) and by characterizing the neural timing of empathetic responses in reaction to a stimulus (EEG).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32524"/>
            <a:ext cx="1219200" cy="1219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824105"/>
            <a:ext cx="1524000" cy="115609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41" y="4652583"/>
            <a:ext cx="1319718" cy="1530244"/>
          </a:xfrm>
          <a:prstGeom prst="rect">
            <a:avLst/>
          </a:prstGeom>
        </p:spPr>
      </p:pic>
    </p:spTree>
    <p:extLst>
      <p:ext uri="{BB962C8B-B14F-4D97-AF65-F5344CB8AC3E}">
        <p14:creationId xmlns:p14="http://schemas.microsoft.com/office/powerpoint/2010/main" val="2792329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TotalTime>
  <Words>263</Words>
  <Application>Microsoft Office PowerPoint</Application>
  <PresentationFormat>Custom</PresentationFormat>
  <Paragraphs>19</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Akzidenz-Grotesk Pro Bold</vt:lpstr>
      <vt:lpstr>Calibri</vt:lpstr>
      <vt:lpstr>Akzidenz-Grotesk Pro Light</vt:lpstr>
      <vt:lpstr>Arial</vt:lpstr>
      <vt:lpstr>Akzidenz-Grotesk Pro Regular</vt:lpstr>
      <vt:lpstr>Akzidenz-Grotesk Pro Super</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Empathy_PPT</dc:title>
  <dc:creator>Cory Gassner</dc:creator>
  <cp:keywords>DAC78QF4vVI</cp:keywords>
  <cp:lastModifiedBy>Cory Gassner</cp:lastModifiedBy>
  <cp:revision>34</cp:revision>
  <dcterms:created xsi:type="dcterms:W3CDTF">2018-07-02T10:18:45Z</dcterms:created>
  <dcterms:modified xsi:type="dcterms:W3CDTF">2019-10-16T20:21:00Z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2018-06-28T00:00:00Z</vt:filetime>
  </property>
  <property fmtid="{D5CDD505-2E9C-101B-9397-08002B2CF9AE}" pid="3" name="Creator">
    <vt:lpwstr>Canva</vt:lpwstr>
  </property>
  <property fmtid="{D5CDD505-2E9C-101B-9397-08002B2CF9AE}" pid="4" name="LastSaved">
    <vt:filetime>2018-07-02T00:00:00Z</vt:filetime>
  </property>
</Properties>
</file>