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72" r:id="rId2"/>
    <p:sldId id="265" r:id="rId3"/>
    <p:sldId id="266" r:id="rId4"/>
    <p:sldId id="268" r:id="rId5"/>
    <p:sldId id="267" r:id="rId6"/>
    <p:sldId id="269" r:id="rId7"/>
    <p:sldId id="270" r:id="rId8"/>
  </p:sldIdLst>
  <p:sldSz cx="9753600" cy="7315200"/>
  <p:notesSz cx="9753600" cy="7315200"/>
  <p:embeddedFontLst>
    <p:embeddedFont>
      <p:font typeface="Akzidenz-Grotesk Pro Bold" panose="02000803050000020004" pitchFamily="50" charset="0"/>
      <p:bold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kzidenz-Grotesk Pro Regular" panose="02000503030000020003" pitchFamily="50" charset="0"/>
      <p:regular r:id="rId16"/>
      <p:italic r:id="rId17"/>
    </p:embeddedFont>
    <p:embeddedFont>
      <p:font typeface="Tahoma" panose="020B0604030504040204" pitchFamily="34" charset="0"/>
      <p:regular r:id="rId18"/>
      <p:bold r:id="rId19"/>
    </p:embeddedFont>
    <p:embeddedFont>
      <p:font typeface="Akzidenz-Grotesk Pro Super" panose="02000503050000020004" pitchFamily="50" charset="0"/>
      <p:bold r:id="rId20"/>
      <p:boldItalic r:id="rId21"/>
    </p:embeddedFont>
    <p:embeddedFont>
      <p:font typeface="Akzidenz-Grotesk Pro Light" panose="02000506040000020003" pitchFamily="50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F54"/>
    <a:srgbClr val="FCFCF4"/>
    <a:srgbClr val="99D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35FDCC-4D87-45C1-B370-1899798C5EF5}" v="14" dt="2019-10-02T20:55:59.37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73" autoAdjust="0"/>
  </p:normalViewPr>
  <p:slideViewPr>
    <p:cSldViewPr>
      <p:cViewPr varScale="1">
        <p:scale>
          <a:sx n="97" d="100"/>
          <a:sy n="97" d="100"/>
        </p:scale>
        <p:origin x="121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B35FDCC-4D87-45C1-B370-1899798C5EF5}"/>
    <pc:docChg chg="modSld">
      <pc:chgData name="" userId="" providerId="" clId="Web-{FB35FDCC-4D87-45C1-B370-1899798C5EF5}" dt="2019-10-02T20:55:59.378" v="13" actId="20577"/>
      <pc:docMkLst>
        <pc:docMk/>
      </pc:docMkLst>
      <pc:sldChg chg="modSp">
        <pc:chgData name="" userId="" providerId="" clId="Web-{FB35FDCC-4D87-45C1-B370-1899798C5EF5}" dt="2019-10-02T20:55:59.363" v="12" actId="20577"/>
        <pc:sldMkLst>
          <pc:docMk/>
          <pc:sldMk cId="0" sldId="265"/>
        </pc:sldMkLst>
        <pc:spChg chg="mod">
          <ac:chgData name="" userId="" providerId="" clId="Web-{FB35FDCC-4D87-45C1-B370-1899798C5EF5}" dt="2019-10-02T20:55:59.363" v="12" actId="20577"/>
          <ac:spMkLst>
            <pc:docMk/>
            <pc:sldMk cId="0" sldId="26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5925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4500" y="0"/>
            <a:ext cx="4227513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37E00-0D59-46E0-87B0-C0374D0D4FB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0563" y="914400"/>
            <a:ext cx="3292475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4725" y="3521075"/>
            <a:ext cx="7804150" cy="287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225925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4500" y="6948488"/>
            <a:ext cx="4227513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61F5A-0047-49F3-9006-AB03D8DF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0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Questions: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what ways do people confuse empathy and sympathy? How could you help someone understand that these are two distinct concepts?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1F5A-0047-49F3-9006-AB03D8DF7F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98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Questions: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what ways do people confuse empathy and compassion? How could you help someone understand that these are two distinct concepts?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1F5A-0047-49F3-9006-AB03D8DF7F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5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Empathy Bingo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1F5A-0047-49F3-9006-AB03D8DF7F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2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0" i="0">
                <a:solidFill>
                  <a:srgbClr val="99D1D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393E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0" i="0">
                <a:solidFill>
                  <a:srgbClr val="99D1D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119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0" cy="7315200"/>
          </a:xfrm>
          <a:custGeom>
            <a:avLst/>
            <a:gdLst/>
            <a:ahLst/>
            <a:cxnLst/>
            <a:rect l="l" t="t" r="r" b="b"/>
            <a:pathLst>
              <a:path h="7315200">
                <a:moveTo>
                  <a:pt x="0" y="0"/>
                </a:move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99D1D0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0" cy="7315200"/>
          </a:xfrm>
          <a:custGeom>
            <a:avLst/>
            <a:gdLst/>
            <a:ahLst/>
            <a:cxnLst/>
            <a:rect l="l" t="t" r="r" b="b"/>
            <a:pathLst>
              <a:path h="7315200">
                <a:moveTo>
                  <a:pt x="0" y="0"/>
                </a:move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FBFBF4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0" i="0">
                <a:solidFill>
                  <a:srgbClr val="99D1D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6400" y="183591"/>
            <a:ext cx="2411095" cy="1346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rgbClr val="99D1D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4990" y="2224186"/>
            <a:ext cx="8643619" cy="3451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393E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146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99D1D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81573" y="677970"/>
            <a:ext cx="739140" cy="308610"/>
          </a:xfrm>
          <a:custGeom>
            <a:avLst/>
            <a:gdLst/>
            <a:ahLst/>
            <a:cxnLst/>
            <a:rect l="l" t="t" r="r" b="b"/>
            <a:pathLst>
              <a:path w="739140" h="308609">
                <a:moveTo>
                  <a:pt x="0" y="308063"/>
                </a:moveTo>
                <a:lnTo>
                  <a:pt x="0" y="211931"/>
                </a:lnTo>
                <a:lnTo>
                  <a:pt x="369269" y="0"/>
                </a:lnTo>
                <a:lnTo>
                  <a:pt x="738538" y="211931"/>
                </a:lnTo>
                <a:lnTo>
                  <a:pt x="738538" y="308063"/>
                </a:lnTo>
                <a:lnTo>
                  <a:pt x="718531" y="308063"/>
                </a:lnTo>
                <a:lnTo>
                  <a:pt x="718531" y="223460"/>
                </a:lnTo>
                <a:lnTo>
                  <a:pt x="369269" y="23058"/>
                </a:lnTo>
                <a:lnTo>
                  <a:pt x="20006" y="223460"/>
                </a:lnTo>
                <a:lnTo>
                  <a:pt x="20006" y="308063"/>
                </a:lnTo>
                <a:lnTo>
                  <a:pt x="0" y="308063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76" y="984338"/>
            <a:ext cx="0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598"/>
                </a:lnTo>
              </a:path>
            </a:pathLst>
          </a:custGeom>
          <a:ln w="20006">
            <a:solidFill>
              <a:srgbClr val="FBF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0107" y="984338"/>
            <a:ext cx="0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598"/>
                </a:lnTo>
              </a:path>
            </a:pathLst>
          </a:custGeom>
          <a:ln w="20006">
            <a:solidFill>
              <a:srgbClr val="FBF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1573" y="1214241"/>
            <a:ext cx="739140" cy="308610"/>
          </a:xfrm>
          <a:custGeom>
            <a:avLst/>
            <a:gdLst/>
            <a:ahLst/>
            <a:cxnLst/>
            <a:rect l="l" t="t" r="r" b="b"/>
            <a:pathLst>
              <a:path w="739140" h="308609">
                <a:moveTo>
                  <a:pt x="0" y="96132"/>
                </a:moveTo>
                <a:lnTo>
                  <a:pt x="0" y="0"/>
                </a:lnTo>
                <a:lnTo>
                  <a:pt x="20006" y="0"/>
                </a:lnTo>
                <a:lnTo>
                  <a:pt x="20006" y="84602"/>
                </a:lnTo>
                <a:lnTo>
                  <a:pt x="369269" y="285005"/>
                </a:lnTo>
                <a:lnTo>
                  <a:pt x="718531" y="84602"/>
                </a:lnTo>
                <a:lnTo>
                  <a:pt x="718531" y="0"/>
                </a:lnTo>
                <a:lnTo>
                  <a:pt x="738538" y="0"/>
                </a:lnTo>
                <a:lnTo>
                  <a:pt x="738538" y="96132"/>
                </a:lnTo>
                <a:lnTo>
                  <a:pt x="369269" y="308063"/>
                </a:lnTo>
                <a:lnTo>
                  <a:pt x="0" y="96132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6014" y="915783"/>
            <a:ext cx="249554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245" dirty="0">
                <a:solidFill>
                  <a:srgbClr val="FBFBF4"/>
                </a:solidFill>
                <a:latin typeface="Akzidenz-Grotesk Pro Regular" panose="02000503030000020003" pitchFamily="50" charset="0"/>
                <a:cs typeface="Tahoma"/>
              </a:rPr>
              <a:t>E</a:t>
            </a:r>
            <a:endParaRPr sz="2700" dirty="0">
              <a:latin typeface="Akzidenz-Grotesk Pro Regular" panose="02000503030000020003" pitchFamily="50" charset="0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5150" y="817117"/>
            <a:ext cx="3215640" cy="80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0" spc="409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U</a:t>
            </a:r>
            <a:r>
              <a:rPr sz="1700" b="0" spc="7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42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N</a:t>
            </a:r>
            <a:r>
              <a:rPr sz="1700" b="0" spc="7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409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D</a:t>
            </a:r>
            <a:r>
              <a:rPr sz="1700" b="0" spc="7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36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E</a:t>
            </a:r>
            <a:r>
              <a:rPr sz="1700" b="0" spc="7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38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R</a:t>
            </a:r>
            <a:r>
              <a:rPr sz="1700" b="0" spc="7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36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S</a:t>
            </a:r>
            <a:r>
              <a:rPr sz="1700" b="0" spc="7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32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T</a:t>
            </a:r>
            <a:r>
              <a:rPr sz="1700" b="0" spc="7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38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A</a:t>
            </a:r>
            <a:r>
              <a:rPr sz="1700" b="0" spc="7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42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N</a:t>
            </a:r>
            <a:r>
              <a:rPr sz="1700" b="0" spc="7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409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D</a:t>
            </a:r>
            <a:r>
              <a:rPr sz="1700" b="0" spc="7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13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I</a:t>
            </a:r>
            <a:r>
              <a:rPr sz="1700" b="0" spc="7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42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N</a:t>
            </a:r>
            <a:r>
              <a:rPr sz="1700" b="0" spc="7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42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G</a:t>
            </a:r>
            <a:endParaRPr sz="1700" dirty="0">
              <a:latin typeface="Akzidenz-Grotesk Pro Light"/>
              <a:cs typeface="Akzidenz-Grotesk Pro Light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700" b="0" spc="36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E</a:t>
            </a:r>
            <a:r>
              <a:rPr sz="1700" b="0" spc="7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47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M</a:t>
            </a:r>
            <a:r>
              <a:rPr sz="1700" b="0" spc="7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37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P</a:t>
            </a:r>
            <a:r>
              <a:rPr sz="1700" b="0" spc="7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38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A</a:t>
            </a:r>
            <a:r>
              <a:rPr sz="1700" b="0" spc="7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32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T</a:t>
            </a:r>
            <a:r>
              <a:rPr sz="1700" b="0" spc="7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434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H</a:t>
            </a:r>
            <a:r>
              <a:rPr sz="1700" b="0" spc="7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37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Y</a:t>
            </a:r>
            <a:endParaRPr sz="1700" dirty="0">
              <a:latin typeface="Akzidenz-Grotesk Pro Light"/>
              <a:cs typeface="Akzidenz-Grotesk Pro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5500" y="2369439"/>
            <a:ext cx="7099300" cy="120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7800" spc="415" dirty="0" smtClean="0">
                <a:solidFill>
                  <a:srgbClr val="FBFBF4"/>
                </a:solidFill>
                <a:latin typeface="Akzidenz-Grotesk Pro Super" panose="02000503050000020004" pitchFamily="50" charset="0"/>
                <a:cs typeface="Arial"/>
              </a:rPr>
              <a:t>MODULE 1.2</a:t>
            </a:r>
            <a:endParaRPr sz="7800" dirty="0">
              <a:latin typeface="Akzidenz-Grotesk Pro Super" panose="02000503050000020004" pitchFamily="50" charset="0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1573" y="4416356"/>
            <a:ext cx="4508500" cy="1143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95883" y="4680079"/>
            <a:ext cx="40798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en-US" sz="1700" spc="409" dirty="0" smtClean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Differentiating Empathy from other Constructs</a:t>
            </a:r>
            <a:endParaRPr lang="en-US" sz="1700" spc="409" dirty="0">
              <a:solidFill>
                <a:srgbClr val="FBFBF4"/>
              </a:solidFill>
              <a:latin typeface="Akzidenz-Grotesk Pro Light"/>
              <a:cs typeface="Akzidenz-Grotesk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5134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-26963" y="-1"/>
            <a:ext cx="9753600" cy="7315201"/>
          </a:xfrm>
          <a:prstGeom prst="rect">
            <a:avLst/>
          </a:prstGeom>
          <a:solidFill>
            <a:srgbClr val="3A3F54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2567300"/>
            <a:ext cx="7215389" cy="21805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t">
            <a:spAutoFit/>
          </a:bodyPr>
          <a:lstStyle/>
          <a:p>
            <a:pPr marL="12700" marR="5080">
              <a:lnSpc>
                <a:spcPct val="77600"/>
              </a:lnSpc>
            </a:pPr>
            <a:r>
              <a:rPr lang="en-US" sz="6000" kern="200" spc="-300" dirty="0" smtClean="0">
                <a:solidFill>
                  <a:schemeClr val="bg1"/>
                </a:solidFill>
                <a:latin typeface="Akzidenz-Grotesk Pro Bold" panose="02000803050000020004" pitchFamily="50" charset="0"/>
              </a:rPr>
              <a:t>Differentiating Empathy from Other  </a:t>
            </a:r>
          </a:p>
          <a:p>
            <a:pPr marL="12700" marR="5080">
              <a:lnSpc>
                <a:spcPct val="77600"/>
              </a:lnSpc>
            </a:pPr>
            <a:r>
              <a:rPr lang="en-US" sz="6000" kern="200" spc="-300" dirty="0" smtClean="0">
                <a:solidFill>
                  <a:schemeClr val="bg1"/>
                </a:solidFill>
                <a:latin typeface="Akzidenz-Grotesk Pro Bold" panose="02000803050000020004" pitchFamily="50" charset="0"/>
              </a:rPr>
              <a:t>Constructs</a:t>
            </a:r>
            <a:endParaRPr lang="en-US" sz="6000" kern="200" spc="-300" dirty="0">
              <a:solidFill>
                <a:schemeClr val="bg1"/>
              </a:solidFill>
              <a:latin typeface="Akzidenz-Grotesk Pro Bold" panose="02000803050000020004" pitchFamily="5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FBFBF4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600" y="461972"/>
            <a:ext cx="4767580" cy="7771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algn="l" rtl="0">
              <a:lnSpc>
                <a:spcPts val="6000"/>
              </a:lnSpc>
            </a:pPr>
            <a:r>
              <a:rPr lang="en-US" sz="6000" kern="200" spc="-300" dirty="0" smtClean="0">
                <a:solidFill>
                  <a:srgbClr val="3A3F54"/>
                </a:solidFill>
                <a:latin typeface="Akzidenz-Grotesk Pro Bold" panose="02000803050000020004" pitchFamily="50" charset="0"/>
                <a:ea typeface="+mn-ea"/>
                <a:cs typeface="+mn-cs"/>
              </a:rPr>
              <a:t>Sympathy</a:t>
            </a:r>
            <a:endParaRPr sz="6000" kern="200" spc="-300" dirty="0">
              <a:solidFill>
                <a:srgbClr val="3A3F54"/>
              </a:solidFill>
              <a:latin typeface="Akzidenz-Grotesk Pro Bold" panose="02000803050000020004" pitchFamily="50" charset="0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2118716"/>
            <a:ext cx="4831080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sz="2000" spc="-100" dirty="0">
                <a:solidFill>
                  <a:srgbClr val="393E53"/>
                </a:solidFill>
                <a:latin typeface="Akzidenz-Grotesk Pro Regular" panose="02000503030000020003" pitchFamily="50" charset="0"/>
                <a:cs typeface="Arial"/>
              </a:rPr>
              <a:t>“</a:t>
            </a:r>
            <a:r>
              <a:rPr lang="en-US" sz="2000" spc="-100" dirty="0">
                <a:solidFill>
                  <a:srgbClr val="393E53"/>
                </a:solidFill>
                <a:latin typeface="Akzidenz-Grotesk Pro Regular" panose="02000503030000020003" pitchFamily="50" charset="0"/>
                <a:cs typeface="Arial"/>
              </a:rPr>
              <a:t>t</a:t>
            </a:r>
            <a:r>
              <a:rPr sz="2000" spc="-100" dirty="0">
                <a:solidFill>
                  <a:srgbClr val="393E53"/>
                </a:solidFill>
                <a:latin typeface="Akzidenz-Grotesk Pro Regular" panose="02000503030000020003" pitchFamily="50" charset="0"/>
                <a:cs typeface="Arial"/>
              </a:rPr>
              <a:t>hird person emotional response” </a:t>
            </a:r>
            <a:endParaRPr lang="en-US" sz="2000" spc="-100" dirty="0">
              <a:solidFill>
                <a:srgbClr val="393E53"/>
              </a:solidFill>
              <a:latin typeface="Akzidenz-Grotesk Pro Regular" panose="02000503030000020003" pitchFamily="50" charset="0"/>
              <a:cs typeface="Arial"/>
            </a:endParaRPr>
          </a:p>
          <a:p>
            <a:pPr marL="12700" marR="5080">
              <a:lnSpc>
                <a:spcPts val="2000"/>
              </a:lnSpc>
            </a:pPr>
            <a:endParaRPr lang="en-US" sz="2000" spc="-100" dirty="0">
              <a:solidFill>
                <a:srgbClr val="393E53"/>
              </a:solidFill>
              <a:latin typeface="Akzidenz-Grotesk Pro Regular" panose="02000503030000020003" pitchFamily="50" charset="0"/>
              <a:cs typeface="Arial"/>
            </a:endParaRPr>
          </a:p>
          <a:p>
            <a:pPr marL="12700" marR="5080">
              <a:lnSpc>
                <a:spcPts val="2000"/>
              </a:lnSpc>
            </a:pPr>
            <a:r>
              <a:rPr lang="en-US" sz="2000" spc="-100" dirty="0">
                <a:solidFill>
                  <a:srgbClr val="393E53"/>
                </a:solidFill>
                <a:latin typeface="Akzidenz-Grotesk Pro Regular" panose="02000503030000020003" pitchFamily="50" charset="0"/>
                <a:cs typeface="Arial"/>
              </a:rPr>
              <a:t>“a heightened awareness of the suffering of another person as something to be alleviated”</a:t>
            </a:r>
          </a:p>
          <a:p>
            <a:pPr marL="12700" marR="5080">
              <a:lnSpc>
                <a:spcPts val="2000"/>
              </a:lnSpc>
            </a:pPr>
            <a:endParaRPr lang="en-US" sz="2000" spc="-100" dirty="0">
              <a:solidFill>
                <a:srgbClr val="393E53"/>
              </a:solidFill>
              <a:latin typeface="Akzidenz-Grotesk Pro Regular" panose="02000503030000020003" pitchFamily="50" charset="0"/>
              <a:cs typeface="Arial"/>
            </a:endParaRPr>
          </a:p>
          <a:p>
            <a:pPr marL="12700" marR="5080">
              <a:lnSpc>
                <a:spcPts val="2000"/>
              </a:lnSpc>
            </a:pPr>
            <a:endParaRPr lang="en-US" sz="2000" spc="-100" dirty="0">
              <a:solidFill>
                <a:srgbClr val="393E53"/>
              </a:solidFill>
              <a:latin typeface="Akzidenz-Grotesk Pro Regular" panose="02000503030000020003" pitchFamily="50" charset="0"/>
              <a:cs typeface="Arial"/>
            </a:endParaRPr>
          </a:p>
          <a:p>
            <a:pPr marL="12700" marR="5080">
              <a:lnSpc>
                <a:spcPts val="2000"/>
              </a:lnSpc>
            </a:pPr>
            <a:r>
              <a:rPr lang="en-US" sz="2000" spc="-100" dirty="0" smtClean="0">
                <a:solidFill>
                  <a:srgbClr val="393E53"/>
                </a:solidFill>
                <a:latin typeface="Akzidenz-Grotesk Pro Regular" panose="02000503030000020003" pitchFamily="50" charset="0"/>
                <a:cs typeface="Arial"/>
              </a:rPr>
              <a:t>The </a:t>
            </a:r>
            <a:r>
              <a:rPr lang="en-US" sz="2000" spc="-100" dirty="0">
                <a:solidFill>
                  <a:srgbClr val="393E53"/>
                </a:solidFill>
                <a:latin typeface="Akzidenz-Grotesk Pro Regular" panose="02000503030000020003" pitchFamily="50" charset="0"/>
                <a:cs typeface="Arial"/>
              </a:rPr>
              <a:t>focus is on the other’s well-being and not necessarily</a:t>
            </a:r>
            <a:r>
              <a:rPr sz="2000" spc="-100" dirty="0">
                <a:solidFill>
                  <a:srgbClr val="393E53"/>
                </a:solidFill>
                <a:latin typeface="Akzidenz-Grotesk Pro Regular" panose="02000503030000020003" pitchFamily="50" charset="0"/>
                <a:cs typeface="Arial"/>
              </a:rPr>
              <a:t> trying to understand the  perspective or emotions of the other </a:t>
            </a:r>
            <a:r>
              <a:rPr sz="2000" spc="-100" dirty="0" smtClean="0">
                <a:solidFill>
                  <a:srgbClr val="393E53"/>
                </a:solidFill>
                <a:latin typeface="Akzidenz-Grotesk Pro Regular" panose="02000503030000020003" pitchFamily="50" charset="0"/>
                <a:cs typeface="Arial"/>
              </a:rPr>
              <a:t>person</a:t>
            </a:r>
            <a:r>
              <a:rPr lang="en-US" sz="2000" spc="-100" dirty="0" smtClean="0">
                <a:solidFill>
                  <a:srgbClr val="393E53"/>
                </a:solidFill>
                <a:latin typeface="Akzidenz-Grotesk Pro Regular" panose="02000503030000020003" pitchFamily="50" charset="0"/>
                <a:cs typeface="Arial"/>
              </a:rPr>
              <a:t>.</a:t>
            </a:r>
            <a:endParaRPr lang="en-US" sz="2000" spc="-100" dirty="0">
              <a:solidFill>
                <a:srgbClr val="393E53"/>
              </a:solidFill>
              <a:latin typeface="Akzidenz-Grotesk Pro Regular" panose="02000503030000020003" pitchFamily="50" charset="0"/>
              <a:cs typeface="Arial"/>
            </a:endParaRPr>
          </a:p>
          <a:p>
            <a:pPr marL="12700" marR="5080">
              <a:lnSpc>
                <a:spcPts val="2000"/>
              </a:lnSpc>
            </a:pPr>
            <a:endParaRPr lang="en-US" sz="2000" spc="-100" dirty="0">
              <a:solidFill>
                <a:srgbClr val="393E53"/>
              </a:solidFill>
              <a:latin typeface="Akzidenz-Grotesk Pro Regular" panose="02000503030000020003" pitchFamily="50" charset="0"/>
              <a:cs typeface="Arial"/>
            </a:endParaRPr>
          </a:p>
          <a:p>
            <a:pPr marL="12700" marR="5080">
              <a:lnSpc>
                <a:spcPts val="2000"/>
              </a:lnSpc>
            </a:pPr>
            <a:r>
              <a:rPr lang="en-US" sz="2000" spc="-100" dirty="0" smtClean="0">
                <a:solidFill>
                  <a:srgbClr val="393E53"/>
                </a:solidFill>
                <a:latin typeface="Akzidenz-Grotesk Pro Regular" panose="02000503030000020003" pitchFamily="50" charset="0"/>
                <a:cs typeface="Arial"/>
              </a:rPr>
              <a:t>E</a:t>
            </a:r>
            <a:r>
              <a:rPr sz="2000" spc="-100" dirty="0" smtClean="0">
                <a:solidFill>
                  <a:srgbClr val="393E53"/>
                </a:solidFill>
                <a:latin typeface="Akzidenz-Grotesk Pro Regular" panose="02000503030000020003" pitchFamily="50" charset="0"/>
                <a:cs typeface="Arial"/>
              </a:rPr>
              <a:t>mpathy </a:t>
            </a:r>
            <a:r>
              <a:rPr sz="2000" spc="-100" dirty="0">
                <a:solidFill>
                  <a:srgbClr val="393E53"/>
                </a:solidFill>
                <a:latin typeface="Akzidenz-Grotesk Pro Regular" panose="02000503030000020003" pitchFamily="50" charset="0"/>
                <a:cs typeface="Arial"/>
              </a:rPr>
              <a:t>requires sharing a perspective or similar emotional response as the </a:t>
            </a:r>
            <a:r>
              <a:rPr sz="2000" spc="-100" dirty="0" smtClean="0">
                <a:solidFill>
                  <a:srgbClr val="393E53"/>
                </a:solidFill>
                <a:latin typeface="Akzidenz-Grotesk Pro Regular" panose="02000503030000020003" pitchFamily="50" charset="0"/>
                <a:cs typeface="Arial"/>
              </a:rPr>
              <a:t>other</a:t>
            </a:r>
            <a:r>
              <a:rPr lang="en-US" sz="2000" spc="-100" dirty="0" smtClean="0">
                <a:solidFill>
                  <a:srgbClr val="393E53"/>
                </a:solidFill>
                <a:latin typeface="Akzidenz-Grotesk Pro Regular" panose="02000503030000020003" pitchFamily="50" charset="0"/>
                <a:cs typeface="Arial"/>
              </a:rPr>
              <a:t>.</a:t>
            </a:r>
            <a:endParaRPr sz="2000" spc="-100" dirty="0">
              <a:latin typeface="Akzidenz-Grotesk Pro Regular" panose="02000503030000020003" pitchFamily="50" charset="0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19800" y="0"/>
            <a:ext cx="3733800" cy="7315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52912" y="533400"/>
            <a:ext cx="5277485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6000" kern="200" spc="-300" dirty="0" smtClean="0">
                <a:solidFill>
                  <a:srgbClr val="3A3F54"/>
                </a:solidFill>
                <a:latin typeface="Akzidenz-Grotesk Pro Bold" panose="02000803050000020004" pitchFamily="50" charset="0"/>
                <a:ea typeface="+mn-ea"/>
                <a:cs typeface="+mn-cs"/>
              </a:rPr>
              <a:t>Compassion</a:t>
            </a:r>
            <a:endParaRPr sz="6000" kern="200" spc="-300" dirty="0">
              <a:solidFill>
                <a:srgbClr val="3A3F54"/>
              </a:solidFill>
              <a:latin typeface="Akzidenz-Grotesk Pro Bold" panose="02000803050000020004" pitchFamily="50" charset="0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52912" y="2133600"/>
            <a:ext cx="4848860" cy="3847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lang="en-US" sz="2000" spc="-100" dirty="0">
                <a:solidFill>
                  <a:srgbClr val="393E53"/>
                </a:solidFill>
                <a:latin typeface="Akzidenz-Grotesk Pro Regular" panose="02000503030000020003" pitchFamily="50" charset="0"/>
                <a:cs typeface="Arial"/>
              </a:rPr>
              <a:t>“the feeling that arises in witnessing another’s suffering and that motivates a subsequent desire to help”</a:t>
            </a:r>
            <a:r>
              <a:rPr sz="2000" spc="-100" dirty="0">
                <a:solidFill>
                  <a:srgbClr val="393E53"/>
                </a:solidFill>
                <a:latin typeface="Akzidenz-Grotesk Pro Regular" panose="02000503030000020003" pitchFamily="50" charset="0"/>
                <a:cs typeface="Arial"/>
              </a:rPr>
              <a:t> </a:t>
            </a:r>
            <a:endParaRPr lang="en-US" sz="2000" spc="-100" dirty="0">
              <a:solidFill>
                <a:srgbClr val="393E53"/>
              </a:solidFill>
              <a:latin typeface="Akzidenz-Grotesk Pro Regular" panose="02000503030000020003" pitchFamily="50" charset="0"/>
              <a:cs typeface="Arial"/>
            </a:endParaRPr>
          </a:p>
          <a:p>
            <a:pPr marL="12700" marR="5080">
              <a:lnSpc>
                <a:spcPts val="2000"/>
              </a:lnSpc>
            </a:pPr>
            <a:endParaRPr lang="en-US" sz="2000" spc="-100" dirty="0">
              <a:solidFill>
                <a:srgbClr val="393E53"/>
              </a:solidFill>
              <a:latin typeface="Akzidenz-Grotesk Pro Regular" panose="02000503030000020003" pitchFamily="50" charset="0"/>
              <a:cs typeface="Arial"/>
            </a:endParaRPr>
          </a:p>
          <a:p>
            <a:pPr marL="12700" marR="5080">
              <a:lnSpc>
                <a:spcPts val="2000"/>
              </a:lnSpc>
            </a:pPr>
            <a:r>
              <a:rPr lang="en-US" sz="2000" spc="-100" dirty="0">
                <a:solidFill>
                  <a:srgbClr val="393E53"/>
                </a:solidFill>
                <a:latin typeface="Akzidenz-Grotesk Pro Regular" panose="02000503030000020003" pitchFamily="50" charset="0"/>
                <a:cs typeface="Arial"/>
              </a:rPr>
              <a:t>“compassion does not mean sharing the suffering of the other: rather, it is characterized by feelings of warmth, concern and care for the other, as well as a strong motivation to improve the other’s wellbeing”</a:t>
            </a:r>
          </a:p>
          <a:p>
            <a:pPr marL="12700" marR="5080">
              <a:lnSpc>
                <a:spcPts val="2000"/>
              </a:lnSpc>
            </a:pPr>
            <a:endParaRPr lang="en-US" sz="2000" spc="-100" dirty="0">
              <a:solidFill>
                <a:srgbClr val="393E53"/>
              </a:solidFill>
              <a:latin typeface="Akzidenz-Grotesk Pro Regular" panose="02000503030000020003" pitchFamily="50" charset="0"/>
              <a:cs typeface="Arial"/>
            </a:endParaRPr>
          </a:p>
          <a:p>
            <a:pPr marL="12700" marR="5080">
              <a:lnSpc>
                <a:spcPts val="2000"/>
              </a:lnSpc>
            </a:pPr>
            <a:r>
              <a:rPr lang="en-US" sz="2000" spc="-100" dirty="0">
                <a:solidFill>
                  <a:srgbClr val="393E53"/>
                </a:solidFill>
                <a:latin typeface="Akzidenz-Grotesk Pro Regular" panose="02000503030000020003" pitchFamily="50" charset="0"/>
                <a:cs typeface="Arial"/>
              </a:rPr>
              <a:t>Empathy is often a precursor to compassion and is sometimes synonymous with empathic concern or action-oriented empathy. But empathy focuses on </a:t>
            </a:r>
            <a:r>
              <a:rPr sz="2000" spc="-100" dirty="0">
                <a:solidFill>
                  <a:srgbClr val="393E53"/>
                </a:solidFill>
                <a:latin typeface="Akzidenz-Grotesk Pro Regular" panose="02000503030000020003" pitchFamily="50" charset="0"/>
                <a:cs typeface="Arial"/>
              </a:rPr>
              <a:t>relationships where people try to cognitively and emotionally relate to</a:t>
            </a:r>
            <a:r>
              <a:rPr lang="en-US" sz="2000" spc="-100" dirty="0">
                <a:solidFill>
                  <a:srgbClr val="393E53"/>
                </a:solidFill>
                <a:latin typeface="Akzidenz-Grotesk Pro Regular" panose="02000503030000020003" pitchFamily="50" charset="0"/>
                <a:cs typeface="Arial"/>
              </a:rPr>
              <a:t> </a:t>
            </a:r>
            <a:r>
              <a:rPr sz="2000" spc="-100" dirty="0">
                <a:solidFill>
                  <a:srgbClr val="393E53"/>
                </a:solidFill>
                <a:latin typeface="Akzidenz-Grotesk Pro Regular" panose="02000503030000020003" pitchFamily="50" charset="0"/>
                <a:cs typeface="Arial"/>
              </a:rPr>
              <a:t>another’s perspective.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2" r="28472"/>
          <a:stretch/>
        </p:blipFill>
        <p:spPr>
          <a:xfrm>
            <a:off x="0" y="0"/>
            <a:ext cx="3887114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81700" y="0"/>
            <a:ext cx="37719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352" y="457200"/>
            <a:ext cx="2717800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620" dirty="0">
                <a:solidFill>
                  <a:srgbClr val="3A3F54"/>
                </a:solidFill>
                <a:latin typeface="Akzidenz-Grotesk Pro Super" panose="02000503050000020004" pitchFamily="50" charset="0"/>
              </a:rPr>
              <a:t>S</a:t>
            </a:r>
            <a:r>
              <a:rPr sz="6000" spc="350" dirty="0">
                <a:solidFill>
                  <a:srgbClr val="3A3F54"/>
                </a:solidFill>
                <a:latin typeface="Akzidenz-Grotesk Pro Super" panose="02000503050000020004" pitchFamily="50" charset="0"/>
              </a:rPr>
              <a:t>E</a:t>
            </a:r>
            <a:r>
              <a:rPr sz="6000" spc="320" dirty="0">
                <a:solidFill>
                  <a:srgbClr val="3A3F54"/>
                </a:solidFill>
                <a:latin typeface="Akzidenz-Grotesk Pro Super" panose="02000503050000020004" pitchFamily="50" charset="0"/>
              </a:rPr>
              <a:t>L</a:t>
            </a:r>
            <a:r>
              <a:rPr sz="6000" spc="540" dirty="0">
                <a:solidFill>
                  <a:srgbClr val="3A3F54"/>
                </a:solidFill>
                <a:latin typeface="Akzidenz-Grotesk Pro Super" panose="02000503050000020004" pitchFamily="50" charset="0"/>
              </a:rPr>
              <a:t>F</a:t>
            </a:r>
            <a:r>
              <a:rPr lang="en-US" sz="6000" spc="540" dirty="0">
                <a:solidFill>
                  <a:srgbClr val="3A3F54"/>
                </a:solidFill>
                <a:latin typeface="Akzidenz-Grotesk Pro Super" panose="02000503050000020004" pitchFamily="50" charset="0"/>
              </a:rPr>
              <a:t>-</a:t>
            </a:r>
            <a:endParaRPr sz="6000" spc="484" dirty="0">
              <a:solidFill>
                <a:srgbClr val="3A3F54"/>
              </a:solidFill>
              <a:latin typeface="Akzidenz-Grotesk Pro Super" panose="02000503050000020004" pitchFamily="50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286" y="1182175"/>
            <a:ext cx="5461000" cy="61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kern="200" spc="-300" dirty="0">
                <a:solidFill>
                  <a:srgbClr val="3A3F54"/>
                </a:solidFill>
                <a:latin typeface="Akzidenz-Grotesk Pro Bold" panose="02000803050000020004" pitchFamily="50" charset="0"/>
              </a:rPr>
              <a:t>TRANSCENDENCE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547353" y="3017580"/>
            <a:ext cx="4862848" cy="1795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 rtl="0">
              <a:lnSpc>
                <a:spcPts val="2000"/>
              </a:lnSpc>
            </a:pPr>
            <a:r>
              <a:rPr lang="en-US" sz="2000" kern="1200" spc="-100" dirty="0">
                <a:latin typeface="Akzidenz-Grotesk Pro Regular" panose="02000503030000020003" pitchFamily="50" charset="0"/>
              </a:rPr>
              <a:t>The ability to go beyond the focus on one’s self and interests; the focus could land on the other person or on another object, person, or experience. </a:t>
            </a:r>
          </a:p>
          <a:p>
            <a:pPr marL="12700" marR="5080" algn="l" rtl="0">
              <a:lnSpc>
                <a:spcPts val="2000"/>
              </a:lnSpc>
            </a:pPr>
            <a:endParaRPr lang="en-US" sz="2000" kern="1200" spc="-100" dirty="0">
              <a:latin typeface="Akzidenz-Grotesk Pro Regular" panose="02000503030000020003" pitchFamily="50" charset="0"/>
            </a:endParaRPr>
          </a:p>
          <a:p>
            <a:pPr marL="12700" marR="5080" algn="l" rtl="0">
              <a:lnSpc>
                <a:spcPts val="2000"/>
              </a:lnSpc>
            </a:pPr>
            <a:r>
              <a:rPr lang="en-US" sz="2000" kern="1200" spc="-100" dirty="0">
                <a:latin typeface="Akzidenz-Grotesk Pro Regular" panose="02000503030000020003" pitchFamily="50" charset="0"/>
              </a:rPr>
              <a:t>Empathy requires self-transcendence with a focus on the well-being of the other person.</a:t>
            </a:r>
            <a:endParaRPr sz="2000" kern="1200" spc="-100" dirty="0">
              <a:latin typeface="Akzidenz-Grotesk Pro Regular" panose="02000503030000020003" pitchFamily="50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3771900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08487" y="685800"/>
            <a:ext cx="4708525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6000" kern="200" spc="-300" dirty="0">
                <a:solidFill>
                  <a:srgbClr val="3A3F54"/>
                </a:solidFill>
                <a:latin typeface="Akzidenz-Grotesk Pro Bold" panose="02000803050000020004" pitchFamily="50" charset="0"/>
                <a:ea typeface="+mn-ea"/>
                <a:cs typeface="+mn-cs"/>
              </a:rPr>
              <a:t>Altruism</a:t>
            </a:r>
            <a:endParaRPr sz="6000" kern="200" spc="-300" dirty="0">
              <a:solidFill>
                <a:srgbClr val="3A3F54"/>
              </a:solidFill>
              <a:latin typeface="Akzidenz-Grotesk Pro Bold" panose="02000803050000020004" pitchFamily="50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8486" y="2057400"/>
            <a:ext cx="4708525" cy="3945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rgbClr val="3A3F54"/>
                </a:solidFill>
                <a:latin typeface="Akzidenz-Grotesk Pro Regular" panose="02000503030000020003" pitchFamily="50" charset="0"/>
              </a:rPr>
              <a:t>Selfless behavior that intends to enhance the well-being of others. It is often thought of as not benefitting the actor. </a:t>
            </a:r>
          </a:p>
          <a:p>
            <a:pPr>
              <a:lnSpc>
                <a:spcPts val="2000"/>
              </a:lnSpc>
            </a:pPr>
            <a:endParaRPr lang="en-US" sz="2000" dirty="0">
              <a:solidFill>
                <a:srgbClr val="3A3F54"/>
              </a:solidFill>
              <a:latin typeface="Akzidenz-Grotesk Pro Regular" panose="02000503030000020003" pitchFamily="50" charset="0"/>
            </a:endParaRPr>
          </a:p>
          <a:p>
            <a:pPr>
              <a:lnSpc>
                <a:spcPts val="2000"/>
              </a:lnSpc>
            </a:pPr>
            <a:r>
              <a:rPr lang="en-US" sz="2000" dirty="0">
                <a:solidFill>
                  <a:srgbClr val="3A3F54"/>
                </a:solidFill>
                <a:latin typeface="Akzidenz-Grotesk Pro Regular" panose="02000503030000020003" pitchFamily="50" charset="0"/>
              </a:rPr>
              <a:t>Sometimes an individual may act in a way that appears altruistic, however the motivation underlying the behavior is to relieve the actor’s feelings of distress, not to truly help the other. </a:t>
            </a:r>
          </a:p>
          <a:p>
            <a:pPr>
              <a:lnSpc>
                <a:spcPts val="2000"/>
              </a:lnSpc>
            </a:pPr>
            <a:endParaRPr lang="en-US" sz="2000" dirty="0">
              <a:solidFill>
                <a:srgbClr val="3A3F54"/>
              </a:solidFill>
              <a:latin typeface="Akzidenz-Grotesk Pro Regular" panose="02000503030000020003" pitchFamily="50" charset="0"/>
            </a:endParaRPr>
          </a:p>
          <a:p>
            <a:pPr>
              <a:lnSpc>
                <a:spcPts val="2000"/>
              </a:lnSpc>
            </a:pPr>
            <a:r>
              <a:rPr lang="en-US" sz="2000" dirty="0">
                <a:solidFill>
                  <a:srgbClr val="3A3F54"/>
                </a:solidFill>
                <a:latin typeface="Akzidenz-Grotesk Pro Regular" panose="02000503030000020003" pitchFamily="50" charset="0"/>
              </a:rPr>
              <a:t>Thought to occur in response to feelings of compassion, the desire to alleviate another’s suffering, whereas empathy more closely resembles a state of mind than a behavior.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3808095" cy="9233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6000" kern="200" spc="-300" dirty="0">
                <a:solidFill>
                  <a:srgbClr val="3A3F54"/>
                </a:solidFill>
                <a:latin typeface="Akzidenz-Grotesk Pro Bold" panose="02000803050000020004" pitchFamily="50" charset="0"/>
                <a:ea typeface="+mn-ea"/>
                <a:cs typeface="+mn-cs"/>
              </a:rPr>
              <a:t>Kindness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14600"/>
            <a:ext cx="4191000" cy="1795363"/>
          </a:xfrm>
        </p:spPr>
        <p:txBody>
          <a:bodyPr/>
          <a:lstStyle/>
          <a:p>
            <a:pPr algn="l" rtl="0">
              <a:lnSpc>
                <a:spcPts val="2000"/>
              </a:lnSpc>
            </a:pPr>
            <a:r>
              <a:rPr lang="en-US" sz="2000" kern="1200" dirty="0" smtClean="0">
                <a:solidFill>
                  <a:srgbClr val="3A3F54"/>
                </a:solidFill>
                <a:latin typeface="Akzidenz-Grotesk Pro Regular" panose="02000503030000020003" pitchFamily="50" charset="0"/>
                <a:cs typeface="+mn-cs"/>
              </a:rPr>
              <a:t>Demonstration </a:t>
            </a:r>
            <a:r>
              <a:rPr lang="en-US" sz="2000" kern="1200" dirty="0">
                <a:solidFill>
                  <a:srgbClr val="3A3F54"/>
                </a:solidFill>
                <a:latin typeface="Akzidenz-Grotesk Pro Regular" panose="02000503030000020003" pitchFamily="50" charset="0"/>
                <a:cs typeface="+mn-cs"/>
              </a:rPr>
              <a:t>of positive actions and/or positive feelings towards someone </a:t>
            </a:r>
            <a:r>
              <a:rPr lang="en-US" sz="2000" kern="1200" dirty="0" smtClean="0">
                <a:solidFill>
                  <a:srgbClr val="3A3F54"/>
                </a:solidFill>
                <a:latin typeface="Akzidenz-Grotesk Pro Regular" panose="02000503030000020003" pitchFamily="50" charset="0"/>
                <a:cs typeface="+mn-cs"/>
              </a:rPr>
              <a:t>else.</a:t>
            </a:r>
            <a:endParaRPr lang="en-US" sz="2000" kern="1200" dirty="0">
              <a:solidFill>
                <a:srgbClr val="3A3F54"/>
              </a:solidFill>
              <a:latin typeface="Akzidenz-Grotesk Pro Regular" panose="02000503030000020003" pitchFamily="50" charset="0"/>
              <a:cs typeface="+mn-cs"/>
            </a:endParaRPr>
          </a:p>
          <a:p>
            <a:pPr algn="l" rtl="0">
              <a:lnSpc>
                <a:spcPts val="2000"/>
              </a:lnSpc>
            </a:pPr>
            <a:endParaRPr lang="en-US" sz="2000" kern="1200" dirty="0">
              <a:solidFill>
                <a:srgbClr val="3A3F54"/>
              </a:solidFill>
              <a:latin typeface="Akzidenz-Grotesk Pro Regular" panose="02000503030000020003" pitchFamily="50" charset="0"/>
              <a:cs typeface="+mn-cs"/>
            </a:endParaRPr>
          </a:p>
          <a:p>
            <a:pPr algn="l" rtl="0">
              <a:lnSpc>
                <a:spcPts val="2000"/>
              </a:lnSpc>
            </a:pPr>
            <a:r>
              <a:rPr lang="en-US" sz="2000" kern="1200" dirty="0">
                <a:solidFill>
                  <a:srgbClr val="3A3F54"/>
                </a:solidFill>
                <a:latin typeface="Akzidenz-Grotesk Pro Regular" panose="02000503030000020003" pitchFamily="50" charset="0"/>
                <a:cs typeface="+mn-cs"/>
              </a:rPr>
              <a:t>Acts of kindness are incredibly important, but may not specifically be categorized as empathy.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7" r="26471"/>
          <a:stretch/>
        </p:blipFill>
        <p:spPr>
          <a:xfrm>
            <a:off x="5410200" y="0"/>
            <a:ext cx="4343400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23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330</Words>
  <Application>Microsoft Office PowerPoint</Application>
  <PresentationFormat>Custom</PresentationFormat>
  <Paragraphs>43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Akzidenz-Grotesk Pro Bold</vt:lpstr>
      <vt:lpstr>Calibri</vt:lpstr>
      <vt:lpstr>Arial</vt:lpstr>
      <vt:lpstr>Akzidenz-Grotesk Pro Regular</vt:lpstr>
      <vt:lpstr>Tahoma</vt:lpstr>
      <vt:lpstr>Akzidenz-Grotesk Pro Super</vt:lpstr>
      <vt:lpstr>Akzidenz-Grotesk Pro Light</vt:lpstr>
      <vt:lpstr>Office Theme</vt:lpstr>
      <vt:lpstr>PowerPoint Presentation</vt:lpstr>
      <vt:lpstr>PowerPoint Presentation</vt:lpstr>
      <vt:lpstr>Sympathy</vt:lpstr>
      <vt:lpstr>Compassion</vt:lpstr>
      <vt:lpstr>SELF-</vt:lpstr>
      <vt:lpstr>Altruism</vt:lpstr>
      <vt:lpstr>Kindness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Empathy_PPT</dc:title>
  <dc:creator>Cory Gassner</dc:creator>
  <cp:keywords>DAC78QF4vVI</cp:keywords>
  <cp:lastModifiedBy>Cory Gassner</cp:lastModifiedBy>
  <cp:revision>24</cp:revision>
  <dcterms:created xsi:type="dcterms:W3CDTF">2018-07-02T10:18:45Z</dcterms:created>
  <dcterms:modified xsi:type="dcterms:W3CDTF">2019-10-16T20:05:07Z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2018-06-28T00:00:00Z</vt:filetime>
  </property>
  <property fmtid="{D5CDD505-2E9C-101B-9397-08002B2CF9AE}" pid="3" name="Creator">
    <vt:lpwstr>Canva</vt:lpwstr>
  </property>
  <property fmtid="{D5CDD505-2E9C-101B-9397-08002B2CF9AE}" pid="4" name="LastSaved">
    <vt:filetime>2018-07-02T00:00:00Z</vt:filetime>
  </property>
</Properties>
</file>