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79" r:id="rId7"/>
  </p:sldIdLst>
  <p:sldSz cx="9753600" cy="7315200"/>
  <p:notesSz cx="9753600" cy="7315200"/>
  <p:embeddedFontLst>
    <p:embeddedFont>
      <p:font typeface="Akzidenz-Grotesk Pro Regular" panose="02000503030000020003" pitchFamily="50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kzidenz-Grotesk Pro Bold" panose="02000803050000020004" pitchFamily="50" charset="0"/>
      <p:bold r:id="rId15"/>
      <p:boldItalic r:id="rId16"/>
    </p:embeddedFont>
    <p:embeddedFont>
      <p:font typeface="Akzidenz-Grotesk Pro Super" panose="02000503050000020004" pitchFamily="50" charset="0"/>
      <p:bold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Akzidenz-Grotesk Pro Light" panose="02000506040000020003" pitchFamily="50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F54"/>
    <a:srgbClr val="FCFCF4"/>
    <a:srgbClr val="99D1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7" autoAdjust="0"/>
  </p:normalViewPr>
  <p:slideViewPr>
    <p:cSldViewPr>
      <p:cViewPr varScale="1">
        <p:scale>
          <a:sx n="90" d="100"/>
          <a:sy n="90" d="100"/>
        </p:scale>
        <p:origin x="144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F7855-F0F9-463C-BDDC-C40035BCCAE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79115-A0FD-405C-9AC5-BF120DAB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Questions: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of the different definitions of empathy? Does one of these definitions resonate with you more than the others? Why?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Empathy and We’ve All Been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9115-A0FD-405C-9AC5-BF120DAB86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Types of Empathy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9115-A0FD-405C-9AC5-BF120DAB86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3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93E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119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0"/>
                </a:move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99D1D0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0"/>
                </a:move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BFBF4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400" y="183591"/>
            <a:ext cx="2411095" cy="1346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99D1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990" y="2224186"/>
            <a:ext cx="8643619" cy="345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93E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46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99D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81573" y="677970"/>
            <a:ext cx="739140" cy="308610"/>
          </a:xfrm>
          <a:custGeom>
            <a:avLst/>
            <a:gdLst/>
            <a:ahLst/>
            <a:cxnLst/>
            <a:rect l="l" t="t" r="r" b="b"/>
            <a:pathLst>
              <a:path w="739140" h="308609">
                <a:moveTo>
                  <a:pt x="0" y="308063"/>
                </a:moveTo>
                <a:lnTo>
                  <a:pt x="0" y="211931"/>
                </a:lnTo>
                <a:lnTo>
                  <a:pt x="369269" y="0"/>
                </a:lnTo>
                <a:lnTo>
                  <a:pt x="738538" y="211931"/>
                </a:lnTo>
                <a:lnTo>
                  <a:pt x="738538" y="308063"/>
                </a:lnTo>
                <a:lnTo>
                  <a:pt x="718531" y="308063"/>
                </a:lnTo>
                <a:lnTo>
                  <a:pt x="718531" y="223460"/>
                </a:lnTo>
                <a:lnTo>
                  <a:pt x="369269" y="23058"/>
                </a:lnTo>
                <a:lnTo>
                  <a:pt x="20006" y="223460"/>
                </a:lnTo>
                <a:lnTo>
                  <a:pt x="20006" y="308063"/>
                </a:lnTo>
                <a:lnTo>
                  <a:pt x="0" y="308063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76" y="98433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598"/>
                </a:lnTo>
              </a:path>
            </a:pathLst>
          </a:custGeom>
          <a:ln w="20006">
            <a:solidFill>
              <a:srgbClr val="FBF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107" y="984338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598"/>
                </a:lnTo>
              </a:path>
            </a:pathLst>
          </a:custGeom>
          <a:ln w="20006">
            <a:solidFill>
              <a:srgbClr val="FBF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573" y="1214241"/>
            <a:ext cx="739140" cy="308610"/>
          </a:xfrm>
          <a:custGeom>
            <a:avLst/>
            <a:gdLst/>
            <a:ahLst/>
            <a:cxnLst/>
            <a:rect l="l" t="t" r="r" b="b"/>
            <a:pathLst>
              <a:path w="739140" h="308609">
                <a:moveTo>
                  <a:pt x="0" y="96132"/>
                </a:moveTo>
                <a:lnTo>
                  <a:pt x="0" y="0"/>
                </a:lnTo>
                <a:lnTo>
                  <a:pt x="20006" y="0"/>
                </a:lnTo>
                <a:lnTo>
                  <a:pt x="20006" y="84602"/>
                </a:lnTo>
                <a:lnTo>
                  <a:pt x="369269" y="285005"/>
                </a:lnTo>
                <a:lnTo>
                  <a:pt x="718531" y="84602"/>
                </a:lnTo>
                <a:lnTo>
                  <a:pt x="718531" y="0"/>
                </a:lnTo>
                <a:lnTo>
                  <a:pt x="738538" y="0"/>
                </a:lnTo>
                <a:lnTo>
                  <a:pt x="738538" y="96132"/>
                </a:lnTo>
                <a:lnTo>
                  <a:pt x="369269" y="308063"/>
                </a:lnTo>
                <a:lnTo>
                  <a:pt x="0" y="96132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6014" y="915783"/>
            <a:ext cx="24955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45" dirty="0">
                <a:solidFill>
                  <a:srgbClr val="FBFBF4"/>
                </a:solidFill>
                <a:latin typeface="Akzidenz-Grotesk Pro Regular" panose="02000503030000020003" pitchFamily="50" charset="0"/>
                <a:cs typeface="Tahoma"/>
              </a:rPr>
              <a:t>E</a:t>
            </a:r>
            <a:endParaRPr sz="2700" dirty="0">
              <a:latin typeface="Akzidenz-Grotesk Pro Regular" panose="02000503030000020003" pitchFamily="50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50" y="817117"/>
            <a:ext cx="32156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U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N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D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6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E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8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R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6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S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2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T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8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A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N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D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13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I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N</a:t>
            </a:r>
            <a:r>
              <a:rPr sz="1700" b="0" spc="7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2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G</a:t>
            </a:r>
            <a:endParaRPr sz="1700" dirty="0">
              <a:latin typeface="Akzidenz-Grotesk Pro Light"/>
              <a:cs typeface="Akzidenz-Grotesk Pro Light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700" b="0" spc="36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E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M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P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8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A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25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T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434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H</a:t>
            </a:r>
            <a:r>
              <a:rPr sz="1700" b="0" spc="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 </a:t>
            </a:r>
            <a:r>
              <a:rPr sz="1700" b="0" spc="370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Y</a:t>
            </a:r>
            <a:endParaRPr sz="1700" dirty="0">
              <a:latin typeface="Akzidenz-Grotesk Pro Light"/>
              <a:cs typeface="Akzidenz-Grotesk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00" y="2369439"/>
            <a:ext cx="70993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7800" spc="415" dirty="0" smtClean="0">
                <a:solidFill>
                  <a:srgbClr val="FBFBF4"/>
                </a:solidFill>
                <a:latin typeface="Akzidenz-Grotesk Pro Super" panose="02000503050000020004" pitchFamily="50" charset="0"/>
                <a:cs typeface="Arial"/>
              </a:rPr>
              <a:t>MODULE 1.1</a:t>
            </a:r>
            <a:endParaRPr sz="7800" dirty="0">
              <a:latin typeface="Akzidenz-Grotesk Pro Super" panose="02000503050000020004" pitchFamily="50" charset="0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573" y="4416356"/>
            <a:ext cx="4508500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5883" y="4680079"/>
            <a:ext cx="4079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n-US" sz="1700" spc="409" dirty="0">
                <a:solidFill>
                  <a:srgbClr val="FBFBF4"/>
                </a:solidFill>
                <a:latin typeface="Akzidenz-Grotesk Pro Light"/>
                <a:cs typeface="Akzidenz-Grotesk Pro Light"/>
              </a:rPr>
              <a:t>Defining and Distinguishing Empathetic Concepts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FBF4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850094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914400"/>
            <a:ext cx="3810000" cy="1414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kern="200" spc="-300" dirty="0" smtClean="0">
                <a:solidFill>
                  <a:srgbClr val="99D1D0"/>
                </a:solidFill>
                <a:latin typeface="Akzidenz-Grotesk Pro Bold" panose="02000803050000020004" pitchFamily="50" charset="0"/>
              </a:rPr>
              <a:t>Defining Empathy</a:t>
            </a:r>
            <a:endParaRPr lang="en-US" sz="6000" kern="200" spc="-300" dirty="0">
              <a:solidFill>
                <a:srgbClr val="99D1D0"/>
              </a:solidFill>
              <a:latin typeface="Akzidenz-Grotesk Pro Bold" panose="0200080305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6200"/>
            <a:ext cx="9753600" cy="7239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1053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566677" y="581955"/>
            <a:ext cx="7391400" cy="1030720"/>
          </a:xfrm>
          <a:prstGeom prst="roundRect">
            <a:avLst/>
          </a:prstGeom>
          <a:solidFill>
            <a:srgbClr val="99D1D0">
              <a:alpha val="2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>
            <a:off x="1603491" y="1785677"/>
            <a:ext cx="7391400" cy="1030720"/>
          </a:xfrm>
          <a:prstGeom prst="roundRect">
            <a:avLst/>
          </a:prstGeom>
          <a:solidFill>
            <a:srgbClr val="99D1D0">
              <a:alpha val="2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14603" y="853531"/>
            <a:ext cx="556895" cy="325120"/>
            <a:chOff x="256751" y="2580618"/>
            <a:chExt cx="556895" cy="325120"/>
          </a:xfrm>
        </p:grpSpPr>
        <p:sp>
          <p:nvSpPr>
            <p:cNvPr id="8" name="object 8"/>
            <p:cNvSpPr/>
            <p:nvPr/>
          </p:nvSpPr>
          <p:spPr>
            <a:xfrm>
              <a:off x="256751" y="2580618"/>
              <a:ext cx="556895" cy="325120"/>
            </a:xfrm>
            <a:custGeom>
              <a:avLst/>
              <a:gdLst/>
              <a:ahLst/>
              <a:cxnLst/>
              <a:rect l="l" t="t" r="r" b="b"/>
              <a:pathLst>
                <a:path w="556894" h="325119">
                  <a:moveTo>
                    <a:pt x="279035" y="324506"/>
                  </a:moveTo>
                  <a:lnTo>
                    <a:pt x="277764" y="324506"/>
                  </a:lnTo>
                  <a:lnTo>
                    <a:pt x="277126" y="324339"/>
                  </a:lnTo>
                  <a:lnTo>
                    <a:pt x="275418" y="323346"/>
                  </a:lnTo>
                  <a:lnTo>
                    <a:pt x="274717" y="322126"/>
                  </a:lnTo>
                  <a:lnTo>
                    <a:pt x="274717" y="237311"/>
                  </a:lnTo>
                  <a:lnTo>
                    <a:pt x="1649" y="237311"/>
                  </a:lnTo>
                  <a:lnTo>
                    <a:pt x="0" y="235654"/>
                  </a:lnTo>
                  <a:lnTo>
                    <a:pt x="0" y="89015"/>
                  </a:lnTo>
                  <a:lnTo>
                    <a:pt x="1649" y="87359"/>
                  </a:lnTo>
                  <a:lnTo>
                    <a:pt x="274717" y="87359"/>
                  </a:lnTo>
                  <a:lnTo>
                    <a:pt x="274717" y="2543"/>
                  </a:lnTo>
                  <a:lnTo>
                    <a:pt x="275418" y="1323"/>
                  </a:lnTo>
                  <a:lnTo>
                    <a:pt x="277695" y="0"/>
                  </a:lnTo>
                  <a:lnTo>
                    <a:pt x="279099" y="0"/>
                  </a:lnTo>
                  <a:lnTo>
                    <a:pt x="296873" y="10258"/>
                  </a:lnTo>
                  <a:lnTo>
                    <a:pt x="282086" y="10258"/>
                  </a:lnTo>
                  <a:lnTo>
                    <a:pt x="282086" y="93102"/>
                  </a:lnTo>
                  <a:lnTo>
                    <a:pt x="280436" y="94758"/>
                  </a:lnTo>
                  <a:lnTo>
                    <a:pt x="7368" y="94758"/>
                  </a:lnTo>
                  <a:lnTo>
                    <a:pt x="7368" y="229910"/>
                  </a:lnTo>
                  <a:lnTo>
                    <a:pt x="280436" y="229910"/>
                  </a:lnTo>
                  <a:lnTo>
                    <a:pt x="282086" y="231567"/>
                  </a:lnTo>
                  <a:lnTo>
                    <a:pt x="282086" y="314411"/>
                  </a:lnTo>
                  <a:lnTo>
                    <a:pt x="296873" y="314411"/>
                  </a:lnTo>
                  <a:lnTo>
                    <a:pt x="279669" y="324341"/>
                  </a:lnTo>
                  <a:lnTo>
                    <a:pt x="279035" y="324506"/>
                  </a:lnTo>
                  <a:close/>
                </a:path>
                <a:path w="556894" h="325119">
                  <a:moveTo>
                    <a:pt x="296873" y="314411"/>
                  </a:moveTo>
                  <a:lnTo>
                    <a:pt x="282086" y="314411"/>
                  </a:lnTo>
                  <a:lnTo>
                    <a:pt x="545561" y="162333"/>
                  </a:lnTo>
                  <a:lnTo>
                    <a:pt x="282086" y="10258"/>
                  </a:lnTo>
                  <a:lnTo>
                    <a:pt x="296873" y="10258"/>
                  </a:lnTo>
                  <a:lnTo>
                    <a:pt x="553923" y="158624"/>
                  </a:lnTo>
                  <a:lnTo>
                    <a:pt x="555224" y="158917"/>
                  </a:lnTo>
                  <a:lnTo>
                    <a:pt x="556292" y="159904"/>
                  </a:lnTo>
                  <a:lnTo>
                    <a:pt x="556766" y="161598"/>
                  </a:lnTo>
                  <a:lnTo>
                    <a:pt x="556810" y="161968"/>
                  </a:lnTo>
                  <a:lnTo>
                    <a:pt x="556810" y="162673"/>
                  </a:lnTo>
                  <a:lnTo>
                    <a:pt x="556771" y="163020"/>
                  </a:lnTo>
                  <a:lnTo>
                    <a:pt x="556329" y="164724"/>
                  </a:lnTo>
                  <a:lnTo>
                    <a:pt x="555248" y="165742"/>
                  </a:lnTo>
                  <a:lnTo>
                    <a:pt x="553923" y="166040"/>
                  </a:lnTo>
                  <a:lnTo>
                    <a:pt x="296873" y="31441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435" y="2670272"/>
              <a:ext cx="25400" cy="53340"/>
            </a:xfrm>
            <a:custGeom>
              <a:avLst/>
              <a:gdLst/>
              <a:ahLst/>
              <a:cxnLst/>
              <a:rect l="l" t="t" r="r" b="b"/>
              <a:pathLst>
                <a:path w="25400" h="53339">
                  <a:moveTo>
                    <a:pt x="0" y="52899"/>
                  </a:moveTo>
                  <a:lnTo>
                    <a:pt x="0" y="35801"/>
                  </a:lnTo>
                  <a:lnTo>
                    <a:pt x="17116" y="0"/>
                  </a:lnTo>
                  <a:lnTo>
                    <a:pt x="25291" y="0"/>
                  </a:lnTo>
                  <a:lnTo>
                    <a:pt x="0" y="5289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435" y="2670272"/>
              <a:ext cx="53975" cy="112395"/>
            </a:xfrm>
            <a:custGeom>
              <a:avLst/>
              <a:gdLst/>
              <a:ahLst/>
              <a:cxnLst/>
              <a:rect l="l" t="t" r="r" b="b"/>
              <a:pathLst>
                <a:path w="53975" h="112394">
                  <a:moveTo>
                    <a:pt x="0" y="112394"/>
                  </a:moveTo>
                  <a:lnTo>
                    <a:pt x="0" y="95296"/>
                  </a:lnTo>
                  <a:lnTo>
                    <a:pt x="45561" y="0"/>
                  </a:lnTo>
                  <a:lnTo>
                    <a:pt x="53736" y="0"/>
                  </a:lnTo>
                  <a:lnTo>
                    <a:pt x="0" y="11239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29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4741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186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635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08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528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6977" y="2588354"/>
              <a:ext cx="114300" cy="224790"/>
            </a:xfrm>
            <a:custGeom>
              <a:avLst/>
              <a:gdLst/>
              <a:ahLst/>
              <a:cxnLst/>
              <a:rect l="l" t="t" r="r" b="b"/>
              <a:pathLst>
                <a:path w="114300" h="224789">
                  <a:moveTo>
                    <a:pt x="98175" y="36220"/>
                  </a:moveTo>
                  <a:lnTo>
                    <a:pt x="98175" y="19122"/>
                  </a:lnTo>
                  <a:lnTo>
                    <a:pt x="107317" y="0"/>
                  </a:lnTo>
                  <a:lnTo>
                    <a:pt x="113724" y="3697"/>
                  </a:lnTo>
                  <a:lnTo>
                    <a:pt x="98175" y="36220"/>
                  </a:lnTo>
                  <a:close/>
                </a:path>
                <a:path w="114300" h="224789">
                  <a:moveTo>
                    <a:pt x="0" y="224465"/>
                  </a:moveTo>
                  <a:lnTo>
                    <a:pt x="68152" y="81917"/>
                  </a:lnTo>
                  <a:lnTo>
                    <a:pt x="76327" y="81917"/>
                  </a:lnTo>
                  <a:lnTo>
                    <a:pt x="8174" y="224465"/>
                  </a:lnTo>
                  <a:lnTo>
                    <a:pt x="0" y="22446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428" y="2601224"/>
              <a:ext cx="107950" cy="212090"/>
            </a:xfrm>
            <a:custGeom>
              <a:avLst/>
              <a:gdLst/>
              <a:ahLst/>
              <a:cxnLst/>
              <a:rect l="l" t="t" r="r" b="b"/>
              <a:pathLst>
                <a:path w="107950" h="212089">
                  <a:moveTo>
                    <a:pt x="0" y="211595"/>
                  </a:moveTo>
                  <a:lnTo>
                    <a:pt x="68152" y="69047"/>
                  </a:lnTo>
                  <a:lnTo>
                    <a:pt x="69724" y="69047"/>
                  </a:lnTo>
                  <a:lnTo>
                    <a:pt x="69724" y="65759"/>
                  </a:lnTo>
                  <a:lnTo>
                    <a:pt x="101164" y="0"/>
                  </a:lnTo>
                  <a:lnTo>
                    <a:pt x="107571" y="3697"/>
                  </a:lnTo>
                  <a:lnTo>
                    <a:pt x="8174" y="211595"/>
                  </a:lnTo>
                  <a:lnTo>
                    <a:pt x="0" y="21159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874" y="2614092"/>
              <a:ext cx="101600" cy="198755"/>
            </a:xfrm>
            <a:custGeom>
              <a:avLst/>
              <a:gdLst/>
              <a:ahLst/>
              <a:cxnLst/>
              <a:rect l="l" t="t" r="r" b="b"/>
              <a:pathLst>
                <a:path w="101600" h="198755">
                  <a:moveTo>
                    <a:pt x="0" y="198727"/>
                  </a:moveTo>
                  <a:lnTo>
                    <a:pt x="95012" y="0"/>
                  </a:lnTo>
                  <a:lnTo>
                    <a:pt x="101419" y="3697"/>
                  </a:lnTo>
                  <a:lnTo>
                    <a:pt x="8174" y="198727"/>
                  </a:lnTo>
                  <a:lnTo>
                    <a:pt x="0" y="19872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319" y="2626960"/>
              <a:ext cx="95885" cy="186055"/>
            </a:xfrm>
            <a:custGeom>
              <a:avLst/>
              <a:gdLst/>
              <a:ahLst/>
              <a:cxnLst/>
              <a:rect l="l" t="t" r="r" b="b"/>
              <a:pathLst>
                <a:path w="95884" h="186055">
                  <a:moveTo>
                    <a:pt x="0" y="185860"/>
                  </a:moveTo>
                  <a:lnTo>
                    <a:pt x="88860" y="0"/>
                  </a:lnTo>
                  <a:lnTo>
                    <a:pt x="95266" y="3697"/>
                  </a:lnTo>
                  <a:lnTo>
                    <a:pt x="8174" y="185860"/>
                  </a:lnTo>
                  <a:lnTo>
                    <a:pt x="0" y="185860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5153" y="2639828"/>
              <a:ext cx="104775" cy="222885"/>
            </a:xfrm>
            <a:custGeom>
              <a:avLst/>
              <a:gdLst/>
              <a:ahLst/>
              <a:cxnLst/>
              <a:rect l="l" t="t" r="r" b="b"/>
              <a:pathLst>
                <a:path w="104775" h="222885">
                  <a:moveTo>
                    <a:pt x="0" y="222747"/>
                  </a:moveTo>
                  <a:lnTo>
                    <a:pt x="0" y="205648"/>
                  </a:lnTo>
                  <a:lnTo>
                    <a:pt x="98321" y="0"/>
                  </a:lnTo>
                  <a:lnTo>
                    <a:pt x="104728" y="3697"/>
                  </a:lnTo>
                  <a:lnTo>
                    <a:pt x="0" y="2227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397" y="2652702"/>
              <a:ext cx="123189" cy="244475"/>
            </a:xfrm>
            <a:custGeom>
              <a:avLst/>
              <a:gdLst/>
              <a:ahLst/>
              <a:cxnLst/>
              <a:rect l="l" t="t" r="r" b="b"/>
              <a:pathLst>
                <a:path w="123190" h="244475">
                  <a:moveTo>
                    <a:pt x="1364" y="244078"/>
                  </a:moveTo>
                  <a:lnTo>
                    <a:pt x="0" y="243420"/>
                  </a:lnTo>
                  <a:lnTo>
                    <a:pt x="116380" y="0"/>
                  </a:lnTo>
                  <a:lnTo>
                    <a:pt x="122786" y="3697"/>
                  </a:lnTo>
                  <a:lnTo>
                    <a:pt x="10334" y="238901"/>
                  </a:lnTo>
                  <a:lnTo>
                    <a:pt x="1364" y="24407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734" y="2665571"/>
              <a:ext cx="107314" cy="210185"/>
            </a:xfrm>
            <a:custGeom>
              <a:avLst/>
              <a:gdLst/>
              <a:ahLst/>
              <a:cxnLst/>
              <a:rect l="l" t="t" r="r" b="b"/>
              <a:pathLst>
                <a:path w="107315" h="210185">
                  <a:moveTo>
                    <a:pt x="0" y="209869"/>
                  </a:moveTo>
                  <a:lnTo>
                    <a:pt x="100339" y="0"/>
                  </a:lnTo>
                  <a:lnTo>
                    <a:pt x="106745" y="3697"/>
                  </a:lnTo>
                  <a:lnTo>
                    <a:pt x="11289" y="203353"/>
                  </a:lnTo>
                  <a:lnTo>
                    <a:pt x="0" y="20986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7025" y="2678440"/>
              <a:ext cx="90170" cy="174625"/>
            </a:xfrm>
            <a:custGeom>
              <a:avLst/>
              <a:gdLst/>
              <a:ahLst/>
              <a:cxnLst/>
              <a:rect l="l" t="t" r="r" b="b"/>
              <a:pathLst>
                <a:path w="90170" h="174625">
                  <a:moveTo>
                    <a:pt x="0" y="174321"/>
                  </a:moveTo>
                  <a:lnTo>
                    <a:pt x="83343" y="0"/>
                  </a:lnTo>
                  <a:lnTo>
                    <a:pt x="89749" y="3697"/>
                  </a:lnTo>
                  <a:lnTo>
                    <a:pt x="11289" y="167805"/>
                  </a:lnTo>
                  <a:lnTo>
                    <a:pt x="0" y="17432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6317" y="2691309"/>
              <a:ext cx="73025" cy="139065"/>
            </a:xfrm>
            <a:custGeom>
              <a:avLst/>
              <a:gdLst/>
              <a:ahLst/>
              <a:cxnLst/>
              <a:rect l="l" t="t" r="r" b="b"/>
              <a:pathLst>
                <a:path w="73025" h="139064">
                  <a:moveTo>
                    <a:pt x="0" y="138772"/>
                  </a:moveTo>
                  <a:lnTo>
                    <a:pt x="66347" y="0"/>
                  </a:lnTo>
                  <a:lnTo>
                    <a:pt x="72753" y="3697"/>
                  </a:lnTo>
                  <a:lnTo>
                    <a:pt x="11289" y="132256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604" y="2704176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5">
                  <a:moveTo>
                    <a:pt x="0" y="103228"/>
                  </a:moveTo>
                  <a:lnTo>
                    <a:pt x="49354" y="0"/>
                  </a:lnTo>
                  <a:lnTo>
                    <a:pt x="55759" y="3697"/>
                  </a:lnTo>
                  <a:lnTo>
                    <a:pt x="11289" y="96712"/>
                  </a:lnTo>
                  <a:lnTo>
                    <a:pt x="0" y="10322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890" y="2717044"/>
              <a:ext cx="39370" cy="67945"/>
            </a:xfrm>
            <a:custGeom>
              <a:avLst/>
              <a:gdLst/>
              <a:ahLst/>
              <a:cxnLst/>
              <a:rect l="l" t="t" r="r" b="b"/>
              <a:pathLst>
                <a:path w="39370" h="67944">
                  <a:moveTo>
                    <a:pt x="0" y="67684"/>
                  </a:moveTo>
                  <a:lnTo>
                    <a:pt x="32360" y="0"/>
                  </a:lnTo>
                  <a:lnTo>
                    <a:pt x="38766" y="3697"/>
                  </a:lnTo>
                  <a:lnTo>
                    <a:pt x="11289" y="61168"/>
                  </a:lnTo>
                  <a:lnTo>
                    <a:pt x="0" y="6768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4181" y="2729913"/>
              <a:ext cx="22225" cy="32384"/>
            </a:xfrm>
            <a:custGeom>
              <a:avLst/>
              <a:gdLst/>
              <a:ahLst/>
              <a:cxnLst/>
              <a:rect l="l" t="t" r="r" b="b"/>
              <a:pathLst>
                <a:path w="22225" h="32385">
                  <a:moveTo>
                    <a:pt x="0" y="32137"/>
                  </a:moveTo>
                  <a:lnTo>
                    <a:pt x="15365" y="0"/>
                  </a:lnTo>
                  <a:lnTo>
                    <a:pt x="21771" y="3697"/>
                  </a:lnTo>
                  <a:lnTo>
                    <a:pt x="11289" y="25621"/>
                  </a:lnTo>
                  <a:lnTo>
                    <a:pt x="0" y="3213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603" y="2144091"/>
            <a:ext cx="556895" cy="325120"/>
            <a:chOff x="256751" y="2580618"/>
            <a:chExt cx="556895" cy="325120"/>
          </a:xfrm>
        </p:grpSpPr>
        <p:sp>
          <p:nvSpPr>
            <p:cNvPr id="76" name="object 8"/>
            <p:cNvSpPr/>
            <p:nvPr/>
          </p:nvSpPr>
          <p:spPr>
            <a:xfrm>
              <a:off x="256751" y="2580618"/>
              <a:ext cx="556895" cy="325120"/>
            </a:xfrm>
            <a:custGeom>
              <a:avLst/>
              <a:gdLst/>
              <a:ahLst/>
              <a:cxnLst/>
              <a:rect l="l" t="t" r="r" b="b"/>
              <a:pathLst>
                <a:path w="556894" h="325119">
                  <a:moveTo>
                    <a:pt x="279035" y="324506"/>
                  </a:moveTo>
                  <a:lnTo>
                    <a:pt x="277764" y="324506"/>
                  </a:lnTo>
                  <a:lnTo>
                    <a:pt x="277126" y="324339"/>
                  </a:lnTo>
                  <a:lnTo>
                    <a:pt x="275418" y="323346"/>
                  </a:lnTo>
                  <a:lnTo>
                    <a:pt x="274717" y="322126"/>
                  </a:lnTo>
                  <a:lnTo>
                    <a:pt x="274717" y="237311"/>
                  </a:lnTo>
                  <a:lnTo>
                    <a:pt x="1649" y="237311"/>
                  </a:lnTo>
                  <a:lnTo>
                    <a:pt x="0" y="235654"/>
                  </a:lnTo>
                  <a:lnTo>
                    <a:pt x="0" y="89015"/>
                  </a:lnTo>
                  <a:lnTo>
                    <a:pt x="1649" y="87359"/>
                  </a:lnTo>
                  <a:lnTo>
                    <a:pt x="274717" y="87359"/>
                  </a:lnTo>
                  <a:lnTo>
                    <a:pt x="274717" y="2543"/>
                  </a:lnTo>
                  <a:lnTo>
                    <a:pt x="275418" y="1323"/>
                  </a:lnTo>
                  <a:lnTo>
                    <a:pt x="277695" y="0"/>
                  </a:lnTo>
                  <a:lnTo>
                    <a:pt x="279099" y="0"/>
                  </a:lnTo>
                  <a:lnTo>
                    <a:pt x="296873" y="10258"/>
                  </a:lnTo>
                  <a:lnTo>
                    <a:pt x="282086" y="10258"/>
                  </a:lnTo>
                  <a:lnTo>
                    <a:pt x="282086" y="93102"/>
                  </a:lnTo>
                  <a:lnTo>
                    <a:pt x="280436" y="94758"/>
                  </a:lnTo>
                  <a:lnTo>
                    <a:pt x="7368" y="94758"/>
                  </a:lnTo>
                  <a:lnTo>
                    <a:pt x="7368" y="229910"/>
                  </a:lnTo>
                  <a:lnTo>
                    <a:pt x="280436" y="229910"/>
                  </a:lnTo>
                  <a:lnTo>
                    <a:pt x="282086" y="231567"/>
                  </a:lnTo>
                  <a:lnTo>
                    <a:pt x="282086" y="314411"/>
                  </a:lnTo>
                  <a:lnTo>
                    <a:pt x="296873" y="314411"/>
                  </a:lnTo>
                  <a:lnTo>
                    <a:pt x="279669" y="324341"/>
                  </a:lnTo>
                  <a:lnTo>
                    <a:pt x="279035" y="324506"/>
                  </a:lnTo>
                  <a:close/>
                </a:path>
                <a:path w="556894" h="325119">
                  <a:moveTo>
                    <a:pt x="296873" y="314411"/>
                  </a:moveTo>
                  <a:lnTo>
                    <a:pt x="282086" y="314411"/>
                  </a:lnTo>
                  <a:lnTo>
                    <a:pt x="545561" y="162333"/>
                  </a:lnTo>
                  <a:lnTo>
                    <a:pt x="282086" y="10258"/>
                  </a:lnTo>
                  <a:lnTo>
                    <a:pt x="296873" y="10258"/>
                  </a:lnTo>
                  <a:lnTo>
                    <a:pt x="553923" y="158624"/>
                  </a:lnTo>
                  <a:lnTo>
                    <a:pt x="555224" y="158917"/>
                  </a:lnTo>
                  <a:lnTo>
                    <a:pt x="556292" y="159904"/>
                  </a:lnTo>
                  <a:lnTo>
                    <a:pt x="556766" y="161598"/>
                  </a:lnTo>
                  <a:lnTo>
                    <a:pt x="556810" y="161968"/>
                  </a:lnTo>
                  <a:lnTo>
                    <a:pt x="556810" y="162673"/>
                  </a:lnTo>
                  <a:lnTo>
                    <a:pt x="556771" y="163020"/>
                  </a:lnTo>
                  <a:lnTo>
                    <a:pt x="556329" y="164724"/>
                  </a:lnTo>
                  <a:lnTo>
                    <a:pt x="555248" y="165742"/>
                  </a:lnTo>
                  <a:lnTo>
                    <a:pt x="553923" y="166040"/>
                  </a:lnTo>
                  <a:lnTo>
                    <a:pt x="296873" y="31441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"/>
            <p:cNvSpPr/>
            <p:nvPr/>
          </p:nvSpPr>
          <p:spPr>
            <a:xfrm>
              <a:off x="260435" y="2670272"/>
              <a:ext cx="25400" cy="53340"/>
            </a:xfrm>
            <a:custGeom>
              <a:avLst/>
              <a:gdLst/>
              <a:ahLst/>
              <a:cxnLst/>
              <a:rect l="l" t="t" r="r" b="b"/>
              <a:pathLst>
                <a:path w="25400" h="53339">
                  <a:moveTo>
                    <a:pt x="0" y="52899"/>
                  </a:moveTo>
                  <a:lnTo>
                    <a:pt x="0" y="35801"/>
                  </a:lnTo>
                  <a:lnTo>
                    <a:pt x="17116" y="0"/>
                  </a:lnTo>
                  <a:lnTo>
                    <a:pt x="25291" y="0"/>
                  </a:lnTo>
                  <a:lnTo>
                    <a:pt x="0" y="5289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0"/>
            <p:cNvSpPr/>
            <p:nvPr/>
          </p:nvSpPr>
          <p:spPr>
            <a:xfrm>
              <a:off x="260435" y="2670272"/>
              <a:ext cx="53975" cy="112395"/>
            </a:xfrm>
            <a:custGeom>
              <a:avLst/>
              <a:gdLst/>
              <a:ahLst/>
              <a:cxnLst/>
              <a:rect l="l" t="t" r="r" b="b"/>
              <a:pathLst>
                <a:path w="53975" h="112394">
                  <a:moveTo>
                    <a:pt x="0" y="112394"/>
                  </a:moveTo>
                  <a:lnTo>
                    <a:pt x="0" y="95296"/>
                  </a:lnTo>
                  <a:lnTo>
                    <a:pt x="45561" y="0"/>
                  </a:lnTo>
                  <a:lnTo>
                    <a:pt x="53736" y="0"/>
                  </a:lnTo>
                  <a:lnTo>
                    <a:pt x="0" y="11239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"/>
            <p:cNvSpPr/>
            <p:nvPr/>
          </p:nvSpPr>
          <p:spPr>
            <a:xfrm>
              <a:off x="26629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/>
            <p:cNvSpPr/>
            <p:nvPr/>
          </p:nvSpPr>
          <p:spPr>
            <a:xfrm>
              <a:off x="294741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/>
            <p:cNvSpPr/>
            <p:nvPr/>
          </p:nvSpPr>
          <p:spPr>
            <a:xfrm>
              <a:off x="323186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4"/>
            <p:cNvSpPr/>
            <p:nvPr/>
          </p:nvSpPr>
          <p:spPr>
            <a:xfrm>
              <a:off x="351635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"/>
            <p:cNvSpPr/>
            <p:nvPr/>
          </p:nvSpPr>
          <p:spPr>
            <a:xfrm>
              <a:off x="38008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6"/>
            <p:cNvSpPr/>
            <p:nvPr/>
          </p:nvSpPr>
          <p:spPr>
            <a:xfrm>
              <a:off x="408528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/>
            <p:cNvSpPr/>
            <p:nvPr/>
          </p:nvSpPr>
          <p:spPr>
            <a:xfrm>
              <a:off x="436977" y="2588354"/>
              <a:ext cx="114300" cy="224790"/>
            </a:xfrm>
            <a:custGeom>
              <a:avLst/>
              <a:gdLst/>
              <a:ahLst/>
              <a:cxnLst/>
              <a:rect l="l" t="t" r="r" b="b"/>
              <a:pathLst>
                <a:path w="114300" h="224789">
                  <a:moveTo>
                    <a:pt x="98175" y="36220"/>
                  </a:moveTo>
                  <a:lnTo>
                    <a:pt x="98175" y="19122"/>
                  </a:lnTo>
                  <a:lnTo>
                    <a:pt x="107317" y="0"/>
                  </a:lnTo>
                  <a:lnTo>
                    <a:pt x="113724" y="3697"/>
                  </a:lnTo>
                  <a:lnTo>
                    <a:pt x="98175" y="36220"/>
                  </a:lnTo>
                  <a:close/>
                </a:path>
                <a:path w="114300" h="224789">
                  <a:moveTo>
                    <a:pt x="0" y="224465"/>
                  </a:moveTo>
                  <a:lnTo>
                    <a:pt x="68152" y="81917"/>
                  </a:lnTo>
                  <a:lnTo>
                    <a:pt x="76327" y="81917"/>
                  </a:lnTo>
                  <a:lnTo>
                    <a:pt x="8174" y="224465"/>
                  </a:lnTo>
                  <a:lnTo>
                    <a:pt x="0" y="22446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8"/>
            <p:cNvSpPr/>
            <p:nvPr/>
          </p:nvSpPr>
          <p:spPr>
            <a:xfrm>
              <a:off x="465428" y="2601224"/>
              <a:ext cx="107950" cy="212090"/>
            </a:xfrm>
            <a:custGeom>
              <a:avLst/>
              <a:gdLst/>
              <a:ahLst/>
              <a:cxnLst/>
              <a:rect l="l" t="t" r="r" b="b"/>
              <a:pathLst>
                <a:path w="107950" h="212089">
                  <a:moveTo>
                    <a:pt x="0" y="211595"/>
                  </a:moveTo>
                  <a:lnTo>
                    <a:pt x="68152" y="69047"/>
                  </a:lnTo>
                  <a:lnTo>
                    <a:pt x="69724" y="69047"/>
                  </a:lnTo>
                  <a:lnTo>
                    <a:pt x="69724" y="65759"/>
                  </a:lnTo>
                  <a:lnTo>
                    <a:pt x="101164" y="0"/>
                  </a:lnTo>
                  <a:lnTo>
                    <a:pt x="107571" y="3697"/>
                  </a:lnTo>
                  <a:lnTo>
                    <a:pt x="8174" y="211595"/>
                  </a:lnTo>
                  <a:lnTo>
                    <a:pt x="0" y="21159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9"/>
            <p:cNvSpPr/>
            <p:nvPr/>
          </p:nvSpPr>
          <p:spPr>
            <a:xfrm>
              <a:off x="493874" y="2614092"/>
              <a:ext cx="101600" cy="198755"/>
            </a:xfrm>
            <a:custGeom>
              <a:avLst/>
              <a:gdLst/>
              <a:ahLst/>
              <a:cxnLst/>
              <a:rect l="l" t="t" r="r" b="b"/>
              <a:pathLst>
                <a:path w="101600" h="198755">
                  <a:moveTo>
                    <a:pt x="0" y="198727"/>
                  </a:moveTo>
                  <a:lnTo>
                    <a:pt x="95012" y="0"/>
                  </a:lnTo>
                  <a:lnTo>
                    <a:pt x="101419" y="3697"/>
                  </a:lnTo>
                  <a:lnTo>
                    <a:pt x="8174" y="198727"/>
                  </a:lnTo>
                  <a:lnTo>
                    <a:pt x="0" y="19872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0"/>
            <p:cNvSpPr/>
            <p:nvPr/>
          </p:nvSpPr>
          <p:spPr>
            <a:xfrm>
              <a:off x="522319" y="2626960"/>
              <a:ext cx="95885" cy="186055"/>
            </a:xfrm>
            <a:custGeom>
              <a:avLst/>
              <a:gdLst/>
              <a:ahLst/>
              <a:cxnLst/>
              <a:rect l="l" t="t" r="r" b="b"/>
              <a:pathLst>
                <a:path w="95884" h="186055">
                  <a:moveTo>
                    <a:pt x="0" y="185860"/>
                  </a:moveTo>
                  <a:lnTo>
                    <a:pt x="88860" y="0"/>
                  </a:lnTo>
                  <a:lnTo>
                    <a:pt x="95266" y="3697"/>
                  </a:lnTo>
                  <a:lnTo>
                    <a:pt x="8174" y="185860"/>
                  </a:lnTo>
                  <a:lnTo>
                    <a:pt x="0" y="185860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1"/>
            <p:cNvSpPr/>
            <p:nvPr/>
          </p:nvSpPr>
          <p:spPr>
            <a:xfrm>
              <a:off x="535153" y="2639828"/>
              <a:ext cx="104775" cy="222885"/>
            </a:xfrm>
            <a:custGeom>
              <a:avLst/>
              <a:gdLst/>
              <a:ahLst/>
              <a:cxnLst/>
              <a:rect l="l" t="t" r="r" b="b"/>
              <a:pathLst>
                <a:path w="104775" h="222885">
                  <a:moveTo>
                    <a:pt x="0" y="222747"/>
                  </a:moveTo>
                  <a:lnTo>
                    <a:pt x="0" y="205648"/>
                  </a:lnTo>
                  <a:lnTo>
                    <a:pt x="98321" y="0"/>
                  </a:lnTo>
                  <a:lnTo>
                    <a:pt x="104728" y="3697"/>
                  </a:lnTo>
                  <a:lnTo>
                    <a:pt x="0" y="2227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2"/>
            <p:cNvSpPr/>
            <p:nvPr/>
          </p:nvSpPr>
          <p:spPr>
            <a:xfrm>
              <a:off x="539397" y="2652702"/>
              <a:ext cx="123189" cy="244475"/>
            </a:xfrm>
            <a:custGeom>
              <a:avLst/>
              <a:gdLst/>
              <a:ahLst/>
              <a:cxnLst/>
              <a:rect l="l" t="t" r="r" b="b"/>
              <a:pathLst>
                <a:path w="123190" h="244475">
                  <a:moveTo>
                    <a:pt x="1364" y="244078"/>
                  </a:moveTo>
                  <a:lnTo>
                    <a:pt x="0" y="243420"/>
                  </a:lnTo>
                  <a:lnTo>
                    <a:pt x="116380" y="0"/>
                  </a:lnTo>
                  <a:lnTo>
                    <a:pt x="122786" y="3697"/>
                  </a:lnTo>
                  <a:lnTo>
                    <a:pt x="10334" y="238901"/>
                  </a:lnTo>
                  <a:lnTo>
                    <a:pt x="1364" y="24407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3"/>
            <p:cNvSpPr/>
            <p:nvPr/>
          </p:nvSpPr>
          <p:spPr>
            <a:xfrm>
              <a:off x="577734" y="2665571"/>
              <a:ext cx="107314" cy="210185"/>
            </a:xfrm>
            <a:custGeom>
              <a:avLst/>
              <a:gdLst/>
              <a:ahLst/>
              <a:cxnLst/>
              <a:rect l="l" t="t" r="r" b="b"/>
              <a:pathLst>
                <a:path w="107315" h="210185">
                  <a:moveTo>
                    <a:pt x="0" y="209869"/>
                  </a:moveTo>
                  <a:lnTo>
                    <a:pt x="100339" y="0"/>
                  </a:lnTo>
                  <a:lnTo>
                    <a:pt x="106745" y="3697"/>
                  </a:lnTo>
                  <a:lnTo>
                    <a:pt x="11289" y="203353"/>
                  </a:lnTo>
                  <a:lnTo>
                    <a:pt x="0" y="20986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4"/>
            <p:cNvSpPr/>
            <p:nvPr/>
          </p:nvSpPr>
          <p:spPr>
            <a:xfrm>
              <a:off x="617025" y="2678440"/>
              <a:ext cx="90170" cy="174625"/>
            </a:xfrm>
            <a:custGeom>
              <a:avLst/>
              <a:gdLst/>
              <a:ahLst/>
              <a:cxnLst/>
              <a:rect l="l" t="t" r="r" b="b"/>
              <a:pathLst>
                <a:path w="90170" h="174625">
                  <a:moveTo>
                    <a:pt x="0" y="174321"/>
                  </a:moveTo>
                  <a:lnTo>
                    <a:pt x="83343" y="0"/>
                  </a:lnTo>
                  <a:lnTo>
                    <a:pt x="89749" y="3697"/>
                  </a:lnTo>
                  <a:lnTo>
                    <a:pt x="11289" y="167805"/>
                  </a:lnTo>
                  <a:lnTo>
                    <a:pt x="0" y="17432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5"/>
            <p:cNvSpPr/>
            <p:nvPr/>
          </p:nvSpPr>
          <p:spPr>
            <a:xfrm>
              <a:off x="656317" y="2691309"/>
              <a:ext cx="73025" cy="139065"/>
            </a:xfrm>
            <a:custGeom>
              <a:avLst/>
              <a:gdLst/>
              <a:ahLst/>
              <a:cxnLst/>
              <a:rect l="l" t="t" r="r" b="b"/>
              <a:pathLst>
                <a:path w="73025" h="139064">
                  <a:moveTo>
                    <a:pt x="0" y="138772"/>
                  </a:moveTo>
                  <a:lnTo>
                    <a:pt x="66347" y="0"/>
                  </a:lnTo>
                  <a:lnTo>
                    <a:pt x="72753" y="3697"/>
                  </a:lnTo>
                  <a:lnTo>
                    <a:pt x="11289" y="132256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695604" y="2704176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5">
                  <a:moveTo>
                    <a:pt x="0" y="103228"/>
                  </a:moveTo>
                  <a:lnTo>
                    <a:pt x="49354" y="0"/>
                  </a:lnTo>
                  <a:lnTo>
                    <a:pt x="55759" y="3697"/>
                  </a:lnTo>
                  <a:lnTo>
                    <a:pt x="11289" y="96712"/>
                  </a:lnTo>
                  <a:lnTo>
                    <a:pt x="0" y="10322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734890" y="2717044"/>
              <a:ext cx="39370" cy="67945"/>
            </a:xfrm>
            <a:custGeom>
              <a:avLst/>
              <a:gdLst/>
              <a:ahLst/>
              <a:cxnLst/>
              <a:rect l="l" t="t" r="r" b="b"/>
              <a:pathLst>
                <a:path w="39370" h="67944">
                  <a:moveTo>
                    <a:pt x="0" y="67684"/>
                  </a:moveTo>
                  <a:lnTo>
                    <a:pt x="32360" y="0"/>
                  </a:lnTo>
                  <a:lnTo>
                    <a:pt x="38766" y="3697"/>
                  </a:lnTo>
                  <a:lnTo>
                    <a:pt x="11289" y="61168"/>
                  </a:lnTo>
                  <a:lnTo>
                    <a:pt x="0" y="6768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8"/>
            <p:cNvSpPr/>
            <p:nvPr/>
          </p:nvSpPr>
          <p:spPr>
            <a:xfrm>
              <a:off x="774181" y="2729913"/>
              <a:ext cx="22225" cy="32384"/>
            </a:xfrm>
            <a:custGeom>
              <a:avLst/>
              <a:gdLst/>
              <a:ahLst/>
              <a:cxnLst/>
              <a:rect l="l" t="t" r="r" b="b"/>
              <a:pathLst>
                <a:path w="22225" h="32385">
                  <a:moveTo>
                    <a:pt x="0" y="32137"/>
                  </a:moveTo>
                  <a:lnTo>
                    <a:pt x="15365" y="0"/>
                  </a:lnTo>
                  <a:lnTo>
                    <a:pt x="21771" y="3697"/>
                  </a:lnTo>
                  <a:lnTo>
                    <a:pt x="11289" y="25621"/>
                  </a:lnTo>
                  <a:lnTo>
                    <a:pt x="0" y="3213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3993" y="3420388"/>
            <a:ext cx="556895" cy="325120"/>
            <a:chOff x="256751" y="2580618"/>
            <a:chExt cx="556895" cy="325120"/>
          </a:xfrm>
        </p:grpSpPr>
        <p:sp>
          <p:nvSpPr>
            <p:cNvPr id="98" name="object 8"/>
            <p:cNvSpPr/>
            <p:nvPr/>
          </p:nvSpPr>
          <p:spPr>
            <a:xfrm>
              <a:off x="256751" y="2580618"/>
              <a:ext cx="556895" cy="325120"/>
            </a:xfrm>
            <a:custGeom>
              <a:avLst/>
              <a:gdLst/>
              <a:ahLst/>
              <a:cxnLst/>
              <a:rect l="l" t="t" r="r" b="b"/>
              <a:pathLst>
                <a:path w="556894" h="325119">
                  <a:moveTo>
                    <a:pt x="279035" y="324506"/>
                  </a:moveTo>
                  <a:lnTo>
                    <a:pt x="277764" y="324506"/>
                  </a:lnTo>
                  <a:lnTo>
                    <a:pt x="277126" y="324339"/>
                  </a:lnTo>
                  <a:lnTo>
                    <a:pt x="275418" y="323346"/>
                  </a:lnTo>
                  <a:lnTo>
                    <a:pt x="274717" y="322126"/>
                  </a:lnTo>
                  <a:lnTo>
                    <a:pt x="274717" y="237311"/>
                  </a:lnTo>
                  <a:lnTo>
                    <a:pt x="1649" y="237311"/>
                  </a:lnTo>
                  <a:lnTo>
                    <a:pt x="0" y="235654"/>
                  </a:lnTo>
                  <a:lnTo>
                    <a:pt x="0" y="89015"/>
                  </a:lnTo>
                  <a:lnTo>
                    <a:pt x="1649" y="87359"/>
                  </a:lnTo>
                  <a:lnTo>
                    <a:pt x="274717" y="87359"/>
                  </a:lnTo>
                  <a:lnTo>
                    <a:pt x="274717" y="2543"/>
                  </a:lnTo>
                  <a:lnTo>
                    <a:pt x="275418" y="1323"/>
                  </a:lnTo>
                  <a:lnTo>
                    <a:pt x="277695" y="0"/>
                  </a:lnTo>
                  <a:lnTo>
                    <a:pt x="279099" y="0"/>
                  </a:lnTo>
                  <a:lnTo>
                    <a:pt x="296873" y="10258"/>
                  </a:lnTo>
                  <a:lnTo>
                    <a:pt x="282086" y="10258"/>
                  </a:lnTo>
                  <a:lnTo>
                    <a:pt x="282086" y="93102"/>
                  </a:lnTo>
                  <a:lnTo>
                    <a:pt x="280436" y="94758"/>
                  </a:lnTo>
                  <a:lnTo>
                    <a:pt x="7368" y="94758"/>
                  </a:lnTo>
                  <a:lnTo>
                    <a:pt x="7368" y="229910"/>
                  </a:lnTo>
                  <a:lnTo>
                    <a:pt x="280436" y="229910"/>
                  </a:lnTo>
                  <a:lnTo>
                    <a:pt x="282086" y="231567"/>
                  </a:lnTo>
                  <a:lnTo>
                    <a:pt x="282086" y="314411"/>
                  </a:lnTo>
                  <a:lnTo>
                    <a:pt x="296873" y="314411"/>
                  </a:lnTo>
                  <a:lnTo>
                    <a:pt x="279669" y="324341"/>
                  </a:lnTo>
                  <a:lnTo>
                    <a:pt x="279035" y="324506"/>
                  </a:lnTo>
                  <a:close/>
                </a:path>
                <a:path w="556894" h="325119">
                  <a:moveTo>
                    <a:pt x="296873" y="314411"/>
                  </a:moveTo>
                  <a:lnTo>
                    <a:pt x="282086" y="314411"/>
                  </a:lnTo>
                  <a:lnTo>
                    <a:pt x="545561" y="162333"/>
                  </a:lnTo>
                  <a:lnTo>
                    <a:pt x="282086" y="10258"/>
                  </a:lnTo>
                  <a:lnTo>
                    <a:pt x="296873" y="10258"/>
                  </a:lnTo>
                  <a:lnTo>
                    <a:pt x="553923" y="158624"/>
                  </a:lnTo>
                  <a:lnTo>
                    <a:pt x="555224" y="158917"/>
                  </a:lnTo>
                  <a:lnTo>
                    <a:pt x="556292" y="159904"/>
                  </a:lnTo>
                  <a:lnTo>
                    <a:pt x="556766" y="161598"/>
                  </a:lnTo>
                  <a:lnTo>
                    <a:pt x="556810" y="161968"/>
                  </a:lnTo>
                  <a:lnTo>
                    <a:pt x="556810" y="162673"/>
                  </a:lnTo>
                  <a:lnTo>
                    <a:pt x="556771" y="163020"/>
                  </a:lnTo>
                  <a:lnTo>
                    <a:pt x="556329" y="164724"/>
                  </a:lnTo>
                  <a:lnTo>
                    <a:pt x="555248" y="165742"/>
                  </a:lnTo>
                  <a:lnTo>
                    <a:pt x="553923" y="166040"/>
                  </a:lnTo>
                  <a:lnTo>
                    <a:pt x="296873" y="31441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"/>
            <p:cNvSpPr/>
            <p:nvPr/>
          </p:nvSpPr>
          <p:spPr>
            <a:xfrm>
              <a:off x="260435" y="2670272"/>
              <a:ext cx="25400" cy="53340"/>
            </a:xfrm>
            <a:custGeom>
              <a:avLst/>
              <a:gdLst/>
              <a:ahLst/>
              <a:cxnLst/>
              <a:rect l="l" t="t" r="r" b="b"/>
              <a:pathLst>
                <a:path w="25400" h="53339">
                  <a:moveTo>
                    <a:pt x="0" y="52899"/>
                  </a:moveTo>
                  <a:lnTo>
                    <a:pt x="0" y="35801"/>
                  </a:lnTo>
                  <a:lnTo>
                    <a:pt x="17116" y="0"/>
                  </a:lnTo>
                  <a:lnTo>
                    <a:pt x="25291" y="0"/>
                  </a:lnTo>
                  <a:lnTo>
                    <a:pt x="0" y="5289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"/>
            <p:cNvSpPr/>
            <p:nvPr/>
          </p:nvSpPr>
          <p:spPr>
            <a:xfrm>
              <a:off x="260435" y="2670272"/>
              <a:ext cx="53975" cy="112395"/>
            </a:xfrm>
            <a:custGeom>
              <a:avLst/>
              <a:gdLst/>
              <a:ahLst/>
              <a:cxnLst/>
              <a:rect l="l" t="t" r="r" b="b"/>
              <a:pathLst>
                <a:path w="53975" h="112394">
                  <a:moveTo>
                    <a:pt x="0" y="112394"/>
                  </a:moveTo>
                  <a:lnTo>
                    <a:pt x="0" y="95296"/>
                  </a:lnTo>
                  <a:lnTo>
                    <a:pt x="45561" y="0"/>
                  </a:lnTo>
                  <a:lnTo>
                    <a:pt x="53736" y="0"/>
                  </a:lnTo>
                  <a:lnTo>
                    <a:pt x="0" y="11239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1"/>
            <p:cNvSpPr/>
            <p:nvPr/>
          </p:nvSpPr>
          <p:spPr>
            <a:xfrm>
              <a:off x="26629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2"/>
            <p:cNvSpPr/>
            <p:nvPr/>
          </p:nvSpPr>
          <p:spPr>
            <a:xfrm>
              <a:off x="294741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3"/>
            <p:cNvSpPr/>
            <p:nvPr/>
          </p:nvSpPr>
          <p:spPr>
            <a:xfrm>
              <a:off x="323186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4"/>
            <p:cNvSpPr/>
            <p:nvPr/>
          </p:nvSpPr>
          <p:spPr>
            <a:xfrm>
              <a:off x="351635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5"/>
            <p:cNvSpPr/>
            <p:nvPr/>
          </p:nvSpPr>
          <p:spPr>
            <a:xfrm>
              <a:off x="38008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6"/>
            <p:cNvSpPr/>
            <p:nvPr/>
          </p:nvSpPr>
          <p:spPr>
            <a:xfrm>
              <a:off x="408528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7"/>
            <p:cNvSpPr/>
            <p:nvPr/>
          </p:nvSpPr>
          <p:spPr>
            <a:xfrm>
              <a:off x="436977" y="2588354"/>
              <a:ext cx="114300" cy="224790"/>
            </a:xfrm>
            <a:custGeom>
              <a:avLst/>
              <a:gdLst/>
              <a:ahLst/>
              <a:cxnLst/>
              <a:rect l="l" t="t" r="r" b="b"/>
              <a:pathLst>
                <a:path w="114300" h="224789">
                  <a:moveTo>
                    <a:pt x="98175" y="36220"/>
                  </a:moveTo>
                  <a:lnTo>
                    <a:pt x="98175" y="19122"/>
                  </a:lnTo>
                  <a:lnTo>
                    <a:pt x="107317" y="0"/>
                  </a:lnTo>
                  <a:lnTo>
                    <a:pt x="113724" y="3697"/>
                  </a:lnTo>
                  <a:lnTo>
                    <a:pt x="98175" y="36220"/>
                  </a:lnTo>
                  <a:close/>
                </a:path>
                <a:path w="114300" h="224789">
                  <a:moveTo>
                    <a:pt x="0" y="224465"/>
                  </a:moveTo>
                  <a:lnTo>
                    <a:pt x="68152" y="81917"/>
                  </a:lnTo>
                  <a:lnTo>
                    <a:pt x="76327" y="81917"/>
                  </a:lnTo>
                  <a:lnTo>
                    <a:pt x="8174" y="224465"/>
                  </a:lnTo>
                  <a:lnTo>
                    <a:pt x="0" y="22446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8"/>
            <p:cNvSpPr/>
            <p:nvPr/>
          </p:nvSpPr>
          <p:spPr>
            <a:xfrm>
              <a:off x="465428" y="2601224"/>
              <a:ext cx="107950" cy="212090"/>
            </a:xfrm>
            <a:custGeom>
              <a:avLst/>
              <a:gdLst/>
              <a:ahLst/>
              <a:cxnLst/>
              <a:rect l="l" t="t" r="r" b="b"/>
              <a:pathLst>
                <a:path w="107950" h="212089">
                  <a:moveTo>
                    <a:pt x="0" y="211595"/>
                  </a:moveTo>
                  <a:lnTo>
                    <a:pt x="68152" y="69047"/>
                  </a:lnTo>
                  <a:lnTo>
                    <a:pt x="69724" y="69047"/>
                  </a:lnTo>
                  <a:lnTo>
                    <a:pt x="69724" y="65759"/>
                  </a:lnTo>
                  <a:lnTo>
                    <a:pt x="101164" y="0"/>
                  </a:lnTo>
                  <a:lnTo>
                    <a:pt x="107571" y="3697"/>
                  </a:lnTo>
                  <a:lnTo>
                    <a:pt x="8174" y="211595"/>
                  </a:lnTo>
                  <a:lnTo>
                    <a:pt x="0" y="21159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9"/>
            <p:cNvSpPr/>
            <p:nvPr/>
          </p:nvSpPr>
          <p:spPr>
            <a:xfrm>
              <a:off x="493874" y="2614092"/>
              <a:ext cx="101600" cy="198755"/>
            </a:xfrm>
            <a:custGeom>
              <a:avLst/>
              <a:gdLst/>
              <a:ahLst/>
              <a:cxnLst/>
              <a:rect l="l" t="t" r="r" b="b"/>
              <a:pathLst>
                <a:path w="101600" h="198755">
                  <a:moveTo>
                    <a:pt x="0" y="198727"/>
                  </a:moveTo>
                  <a:lnTo>
                    <a:pt x="95012" y="0"/>
                  </a:lnTo>
                  <a:lnTo>
                    <a:pt x="101419" y="3697"/>
                  </a:lnTo>
                  <a:lnTo>
                    <a:pt x="8174" y="198727"/>
                  </a:lnTo>
                  <a:lnTo>
                    <a:pt x="0" y="19872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0"/>
            <p:cNvSpPr/>
            <p:nvPr/>
          </p:nvSpPr>
          <p:spPr>
            <a:xfrm>
              <a:off x="522319" y="2626960"/>
              <a:ext cx="95885" cy="186055"/>
            </a:xfrm>
            <a:custGeom>
              <a:avLst/>
              <a:gdLst/>
              <a:ahLst/>
              <a:cxnLst/>
              <a:rect l="l" t="t" r="r" b="b"/>
              <a:pathLst>
                <a:path w="95884" h="186055">
                  <a:moveTo>
                    <a:pt x="0" y="185860"/>
                  </a:moveTo>
                  <a:lnTo>
                    <a:pt x="88860" y="0"/>
                  </a:lnTo>
                  <a:lnTo>
                    <a:pt x="95266" y="3697"/>
                  </a:lnTo>
                  <a:lnTo>
                    <a:pt x="8174" y="185860"/>
                  </a:lnTo>
                  <a:lnTo>
                    <a:pt x="0" y="185860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1"/>
            <p:cNvSpPr/>
            <p:nvPr/>
          </p:nvSpPr>
          <p:spPr>
            <a:xfrm>
              <a:off x="535153" y="2639828"/>
              <a:ext cx="104775" cy="222885"/>
            </a:xfrm>
            <a:custGeom>
              <a:avLst/>
              <a:gdLst/>
              <a:ahLst/>
              <a:cxnLst/>
              <a:rect l="l" t="t" r="r" b="b"/>
              <a:pathLst>
                <a:path w="104775" h="222885">
                  <a:moveTo>
                    <a:pt x="0" y="222747"/>
                  </a:moveTo>
                  <a:lnTo>
                    <a:pt x="0" y="205648"/>
                  </a:lnTo>
                  <a:lnTo>
                    <a:pt x="98321" y="0"/>
                  </a:lnTo>
                  <a:lnTo>
                    <a:pt x="104728" y="3697"/>
                  </a:lnTo>
                  <a:lnTo>
                    <a:pt x="0" y="2227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2"/>
            <p:cNvSpPr/>
            <p:nvPr/>
          </p:nvSpPr>
          <p:spPr>
            <a:xfrm>
              <a:off x="539397" y="2652702"/>
              <a:ext cx="123189" cy="244475"/>
            </a:xfrm>
            <a:custGeom>
              <a:avLst/>
              <a:gdLst/>
              <a:ahLst/>
              <a:cxnLst/>
              <a:rect l="l" t="t" r="r" b="b"/>
              <a:pathLst>
                <a:path w="123190" h="244475">
                  <a:moveTo>
                    <a:pt x="1364" y="244078"/>
                  </a:moveTo>
                  <a:lnTo>
                    <a:pt x="0" y="243420"/>
                  </a:lnTo>
                  <a:lnTo>
                    <a:pt x="116380" y="0"/>
                  </a:lnTo>
                  <a:lnTo>
                    <a:pt x="122786" y="3697"/>
                  </a:lnTo>
                  <a:lnTo>
                    <a:pt x="10334" y="238901"/>
                  </a:lnTo>
                  <a:lnTo>
                    <a:pt x="1364" y="24407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3"/>
            <p:cNvSpPr/>
            <p:nvPr/>
          </p:nvSpPr>
          <p:spPr>
            <a:xfrm>
              <a:off x="577734" y="2665571"/>
              <a:ext cx="107314" cy="210185"/>
            </a:xfrm>
            <a:custGeom>
              <a:avLst/>
              <a:gdLst/>
              <a:ahLst/>
              <a:cxnLst/>
              <a:rect l="l" t="t" r="r" b="b"/>
              <a:pathLst>
                <a:path w="107315" h="210185">
                  <a:moveTo>
                    <a:pt x="0" y="209869"/>
                  </a:moveTo>
                  <a:lnTo>
                    <a:pt x="100339" y="0"/>
                  </a:lnTo>
                  <a:lnTo>
                    <a:pt x="106745" y="3697"/>
                  </a:lnTo>
                  <a:lnTo>
                    <a:pt x="11289" y="203353"/>
                  </a:lnTo>
                  <a:lnTo>
                    <a:pt x="0" y="20986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4"/>
            <p:cNvSpPr/>
            <p:nvPr/>
          </p:nvSpPr>
          <p:spPr>
            <a:xfrm>
              <a:off x="617025" y="2678440"/>
              <a:ext cx="90170" cy="174625"/>
            </a:xfrm>
            <a:custGeom>
              <a:avLst/>
              <a:gdLst/>
              <a:ahLst/>
              <a:cxnLst/>
              <a:rect l="l" t="t" r="r" b="b"/>
              <a:pathLst>
                <a:path w="90170" h="174625">
                  <a:moveTo>
                    <a:pt x="0" y="174321"/>
                  </a:moveTo>
                  <a:lnTo>
                    <a:pt x="83343" y="0"/>
                  </a:lnTo>
                  <a:lnTo>
                    <a:pt x="89749" y="3697"/>
                  </a:lnTo>
                  <a:lnTo>
                    <a:pt x="11289" y="167805"/>
                  </a:lnTo>
                  <a:lnTo>
                    <a:pt x="0" y="17432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5"/>
            <p:cNvSpPr/>
            <p:nvPr/>
          </p:nvSpPr>
          <p:spPr>
            <a:xfrm>
              <a:off x="656317" y="2691309"/>
              <a:ext cx="73025" cy="139065"/>
            </a:xfrm>
            <a:custGeom>
              <a:avLst/>
              <a:gdLst/>
              <a:ahLst/>
              <a:cxnLst/>
              <a:rect l="l" t="t" r="r" b="b"/>
              <a:pathLst>
                <a:path w="73025" h="139064">
                  <a:moveTo>
                    <a:pt x="0" y="138772"/>
                  </a:moveTo>
                  <a:lnTo>
                    <a:pt x="66347" y="0"/>
                  </a:lnTo>
                  <a:lnTo>
                    <a:pt x="72753" y="3697"/>
                  </a:lnTo>
                  <a:lnTo>
                    <a:pt x="11289" y="132256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6"/>
            <p:cNvSpPr/>
            <p:nvPr/>
          </p:nvSpPr>
          <p:spPr>
            <a:xfrm>
              <a:off x="695604" y="2704176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5">
                  <a:moveTo>
                    <a:pt x="0" y="103228"/>
                  </a:moveTo>
                  <a:lnTo>
                    <a:pt x="49354" y="0"/>
                  </a:lnTo>
                  <a:lnTo>
                    <a:pt x="55759" y="3697"/>
                  </a:lnTo>
                  <a:lnTo>
                    <a:pt x="11289" y="96712"/>
                  </a:lnTo>
                  <a:lnTo>
                    <a:pt x="0" y="10322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7"/>
            <p:cNvSpPr/>
            <p:nvPr/>
          </p:nvSpPr>
          <p:spPr>
            <a:xfrm>
              <a:off x="734890" y="2717044"/>
              <a:ext cx="39370" cy="67945"/>
            </a:xfrm>
            <a:custGeom>
              <a:avLst/>
              <a:gdLst/>
              <a:ahLst/>
              <a:cxnLst/>
              <a:rect l="l" t="t" r="r" b="b"/>
              <a:pathLst>
                <a:path w="39370" h="67944">
                  <a:moveTo>
                    <a:pt x="0" y="67684"/>
                  </a:moveTo>
                  <a:lnTo>
                    <a:pt x="32360" y="0"/>
                  </a:lnTo>
                  <a:lnTo>
                    <a:pt x="38766" y="3697"/>
                  </a:lnTo>
                  <a:lnTo>
                    <a:pt x="11289" y="61168"/>
                  </a:lnTo>
                  <a:lnTo>
                    <a:pt x="0" y="6768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8"/>
            <p:cNvSpPr/>
            <p:nvPr/>
          </p:nvSpPr>
          <p:spPr>
            <a:xfrm>
              <a:off x="774181" y="2729913"/>
              <a:ext cx="22225" cy="32384"/>
            </a:xfrm>
            <a:custGeom>
              <a:avLst/>
              <a:gdLst/>
              <a:ahLst/>
              <a:cxnLst/>
              <a:rect l="l" t="t" r="r" b="b"/>
              <a:pathLst>
                <a:path w="22225" h="32385">
                  <a:moveTo>
                    <a:pt x="0" y="32137"/>
                  </a:moveTo>
                  <a:lnTo>
                    <a:pt x="15365" y="0"/>
                  </a:lnTo>
                  <a:lnTo>
                    <a:pt x="21771" y="3697"/>
                  </a:lnTo>
                  <a:lnTo>
                    <a:pt x="11289" y="25621"/>
                  </a:lnTo>
                  <a:lnTo>
                    <a:pt x="0" y="3213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968375" y="1376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2877" y="671671"/>
            <a:ext cx="7543800" cy="86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605790">
              <a:lnSpc>
                <a:spcPts val="2000"/>
              </a:lnSpc>
            </a:pPr>
            <a:r>
              <a:rPr lang="en-US" sz="2000" spc="30" dirty="0">
                <a:solidFill>
                  <a:srgbClr val="393E53"/>
                </a:solidFill>
                <a:latin typeface="Akzidenz-Grotesk Pro Regular"/>
                <a:cs typeface="Akzidenz-Grotesk Pro Regular"/>
              </a:rPr>
              <a:t>“the act of perceiving, understanding, experiencing, and responding to the emotional state and ideas of another person”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642877" y="1861645"/>
            <a:ext cx="7543800" cy="86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605790">
              <a:lnSpc>
                <a:spcPts val="2000"/>
              </a:lnSpc>
            </a:pPr>
            <a:r>
              <a:rPr lang="en-US" sz="2000" spc="30" dirty="0">
                <a:solidFill>
                  <a:srgbClr val="393E53"/>
                </a:solidFill>
                <a:latin typeface="Akzidenz-Grotesk Pro Regular"/>
                <a:cs typeface="Akzidenz-Grotesk Pro Regular"/>
              </a:rPr>
              <a:t>“experiencing emotions that match another person's emotions and discerning what another person is thinking or feeling”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1601804" y="3067247"/>
            <a:ext cx="7391400" cy="1030720"/>
          </a:xfrm>
          <a:prstGeom prst="roundRect">
            <a:avLst/>
          </a:prstGeom>
          <a:solidFill>
            <a:srgbClr val="99D1D0">
              <a:alpha val="2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601804" y="3154736"/>
            <a:ext cx="7543800" cy="86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605790">
              <a:lnSpc>
                <a:spcPts val="2000"/>
              </a:lnSpc>
            </a:pPr>
            <a:r>
              <a:rPr lang="en-US" sz="2000" spc="30" dirty="0">
                <a:solidFill>
                  <a:srgbClr val="393E53"/>
                </a:solidFill>
                <a:latin typeface="Akzidenz-Grotesk Pro Regular"/>
                <a:cs typeface="Akzidenz-Grotesk Pro Regular"/>
              </a:rPr>
              <a:t> “a complex imaginative process through which an observer simulates another person’s situated psychological states while maintaining clear self-other differentiation”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553993" y="4710948"/>
            <a:ext cx="556895" cy="325120"/>
            <a:chOff x="256751" y="2580618"/>
            <a:chExt cx="556895" cy="325120"/>
          </a:xfrm>
        </p:grpSpPr>
        <p:sp>
          <p:nvSpPr>
            <p:cNvPr id="127" name="object 8"/>
            <p:cNvSpPr/>
            <p:nvPr/>
          </p:nvSpPr>
          <p:spPr>
            <a:xfrm>
              <a:off x="256751" y="2580618"/>
              <a:ext cx="556895" cy="325120"/>
            </a:xfrm>
            <a:custGeom>
              <a:avLst/>
              <a:gdLst/>
              <a:ahLst/>
              <a:cxnLst/>
              <a:rect l="l" t="t" r="r" b="b"/>
              <a:pathLst>
                <a:path w="556894" h="325119">
                  <a:moveTo>
                    <a:pt x="279035" y="324506"/>
                  </a:moveTo>
                  <a:lnTo>
                    <a:pt x="277764" y="324506"/>
                  </a:lnTo>
                  <a:lnTo>
                    <a:pt x="277126" y="324339"/>
                  </a:lnTo>
                  <a:lnTo>
                    <a:pt x="275418" y="323346"/>
                  </a:lnTo>
                  <a:lnTo>
                    <a:pt x="274717" y="322126"/>
                  </a:lnTo>
                  <a:lnTo>
                    <a:pt x="274717" y="237311"/>
                  </a:lnTo>
                  <a:lnTo>
                    <a:pt x="1649" y="237311"/>
                  </a:lnTo>
                  <a:lnTo>
                    <a:pt x="0" y="235654"/>
                  </a:lnTo>
                  <a:lnTo>
                    <a:pt x="0" y="89015"/>
                  </a:lnTo>
                  <a:lnTo>
                    <a:pt x="1649" y="87359"/>
                  </a:lnTo>
                  <a:lnTo>
                    <a:pt x="274717" y="87359"/>
                  </a:lnTo>
                  <a:lnTo>
                    <a:pt x="274717" y="2543"/>
                  </a:lnTo>
                  <a:lnTo>
                    <a:pt x="275418" y="1323"/>
                  </a:lnTo>
                  <a:lnTo>
                    <a:pt x="277695" y="0"/>
                  </a:lnTo>
                  <a:lnTo>
                    <a:pt x="279099" y="0"/>
                  </a:lnTo>
                  <a:lnTo>
                    <a:pt x="296873" y="10258"/>
                  </a:lnTo>
                  <a:lnTo>
                    <a:pt x="282086" y="10258"/>
                  </a:lnTo>
                  <a:lnTo>
                    <a:pt x="282086" y="93102"/>
                  </a:lnTo>
                  <a:lnTo>
                    <a:pt x="280436" y="94758"/>
                  </a:lnTo>
                  <a:lnTo>
                    <a:pt x="7368" y="94758"/>
                  </a:lnTo>
                  <a:lnTo>
                    <a:pt x="7368" y="229910"/>
                  </a:lnTo>
                  <a:lnTo>
                    <a:pt x="280436" y="229910"/>
                  </a:lnTo>
                  <a:lnTo>
                    <a:pt x="282086" y="231567"/>
                  </a:lnTo>
                  <a:lnTo>
                    <a:pt x="282086" y="314411"/>
                  </a:lnTo>
                  <a:lnTo>
                    <a:pt x="296873" y="314411"/>
                  </a:lnTo>
                  <a:lnTo>
                    <a:pt x="279669" y="324341"/>
                  </a:lnTo>
                  <a:lnTo>
                    <a:pt x="279035" y="324506"/>
                  </a:lnTo>
                  <a:close/>
                </a:path>
                <a:path w="556894" h="325119">
                  <a:moveTo>
                    <a:pt x="296873" y="314411"/>
                  </a:moveTo>
                  <a:lnTo>
                    <a:pt x="282086" y="314411"/>
                  </a:lnTo>
                  <a:lnTo>
                    <a:pt x="545561" y="162333"/>
                  </a:lnTo>
                  <a:lnTo>
                    <a:pt x="282086" y="10258"/>
                  </a:lnTo>
                  <a:lnTo>
                    <a:pt x="296873" y="10258"/>
                  </a:lnTo>
                  <a:lnTo>
                    <a:pt x="553923" y="158624"/>
                  </a:lnTo>
                  <a:lnTo>
                    <a:pt x="555224" y="158917"/>
                  </a:lnTo>
                  <a:lnTo>
                    <a:pt x="556292" y="159904"/>
                  </a:lnTo>
                  <a:lnTo>
                    <a:pt x="556766" y="161598"/>
                  </a:lnTo>
                  <a:lnTo>
                    <a:pt x="556810" y="161968"/>
                  </a:lnTo>
                  <a:lnTo>
                    <a:pt x="556810" y="162673"/>
                  </a:lnTo>
                  <a:lnTo>
                    <a:pt x="556771" y="163020"/>
                  </a:lnTo>
                  <a:lnTo>
                    <a:pt x="556329" y="164724"/>
                  </a:lnTo>
                  <a:lnTo>
                    <a:pt x="555248" y="165742"/>
                  </a:lnTo>
                  <a:lnTo>
                    <a:pt x="553923" y="166040"/>
                  </a:lnTo>
                  <a:lnTo>
                    <a:pt x="296873" y="31441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9"/>
            <p:cNvSpPr/>
            <p:nvPr/>
          </p:nvSpPr>
          <p:spPr>
            <a:xfrm>
              <a:off x="260435" y="2670272"/>
              <a:ext cx="25400" cy="53340"/>
            </a:xfrm>
            <a:custGeom>
              <a:avLst/>
              <a:gdLst/>
              <a:ahLst/>
              <a:cxnLst/>
              <a:rect l="l" t="t" r="r" b="b"/>
              <a:pathLst>
                <a:path w="25400" h="53339">
                  <a:moveTo>
                    <a:pt x="0" y="52899"/>
                  </a:moveTo>
                  <a:lnTo>
                    <a:pt x="0" y="35801"/>
                  </a:lnTo>
                  <a:lnTo>
                    <a:pt x="17116" y="0"/>
                  </a:lnTo>
                  <a:lnTo>
                    <a:pt x="25291" y="0"/>
                  </a:lnTo>
                  <a:lnTo>
                    <a:pt x="0" y="5289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0"/>
            <p:cNvSpPr/>
            <p:nvPr/>
          </p:nvSpPr>
          <p:spPr>
            <a:xfrm>
              <a:off x="260435" y="2670272"/>
              <a:ext cx="53975" cy="112395"/>
            </a:xfrm>
            <a:custGeom>
              <a:avLst/>
              <a:gdLst/>
              <a:ahLst/>
              <a:cxnLst/>
              <a:rect l="l" t="t" r="r" b="b"/>
              <a:pathLst>
                <a:path w="53975" h="112394">
                  <a:moveTo>
                    <a:pt x="0" y="112394"/>
                  </a:moveTo>
                  <a:lnTo>
                    <a:pt x="0" y="95296"/>
                  </a:lnTo>
                  <a:lnTo>
                    <a:pt x="45561" y="0"/>
                  </a:lnTo>
                  <a:lnTo>
                    <a:pt x="53736" y="0"/>
                  </a:lnTo>
                  <a:lnTo>
                    <a:pt x="0" y="11239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1"/>
            <p:cNvSpPr/>
            <p:nvPr/>
          </p:nvSpPr>
          <p:spPr>
            <a:xfrm>
              <a:off x="26629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"/>
            <p:cNvSpPr/>
            <p:nvPr/>
          </p:nvSpPr>
          <p:spPr>
            <a:xfrm>
              <a:off x="294741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"/>
            <p:cNvSpPr/>
            <p:nvPr/>
          </p:nvSpPr>
          <p:spPr>
            <a:xfrm>
              <a:off x="323186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4"/>
            <p:cNvSpPr/>
            <p:nvPr/>
          </p:nvSpPr>
          <p:spPr>
            <a:xfrm>
              <a:off x="351635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5"/>
            <p:cNvSpPr/>
            <p:nvPr/>
          </p:nvSpPr>
          <p:spPr>
            <a:xfrm>
              <a:off x="38008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6"/>
            <p:cNvSpPr/>
            <p:nvPr/>
          </p:nvSpPr>
          <p:spPr>
            <a:xfrm>
              <a:off x="408528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7"/>
            <p:cNvSpPr/>
            <p:nvPr/>
          </p:nvSpPr>
          <p:spPr>
            <a:xfrm>
              <a:off x="436977" y="2588354"/>
              <a:ext cx="114300" cy="224790"/>
            </a:xfrm>
            <a:custGeom>
              <a:avLst/>
              <a:gdLst/>
              <a:ahLst/>
              <a:cxnLst/>
              <a:rect l="l" t="t" r="r" b="b"/>
              <a:pathLst>
                <a:path w="114300" h="224789">
                  <a:moveTo>
                    <a:pt x="98175" y="36220"/>
                  </a:moveTo>
                  <a:lnTo>
                    <a:pt x="98175" y="19122"/>
                  </a:lnTo>
                  <a:lnTo>
                    <a:pt x="107317" y="0"/>
                  </a:lnTo>
                  <a:lnTo>
                    <a:pt x="113724" y="3697"/>
                  </a:lnTo>
                  <a:lnTo>
                    <a:pt x="98175" y="36220"/>
                  </a:lnTo>
                  <a:close/>
                </a:path>
                <a:path w="114300" h="224789">
                  <a:moveTo>
                    <a:pt x="0" y="224465"/>
                  </a:moveTo>
                  <a:lnTo>
                    <a:pt x="68152" y="81917"/>
                  </a:lnTo>
                  <a:lnTo>
                    <a:pt x="76327" y="81917"/>
                  </a:lnTo>
                  <a:lnTo>
                    <a:pt x="8174" y="224465"/>
                  </a:lnTo>
                  <a:lnTo>
                    <a:pt x="0" y="22446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8"/>
            <p:cNvSpPr/>
            <p:nvPr/>
          </p:nvSpPr>
          <p:spPr>
            <a:xfrm>
              <a:off x="465428" y="2601224"/>
              <a:ext cx="107950" cy="212090"/>
            </a:xfrm>
            <a:custGeom>
              <a:avLst/>
              <a:gdLst/>
              <a:ahLst/>
              <a:cxnLst/>
              <a:rect l="l" t="t" r="r" b="b"/>
              <a:pathLst>
                <a:path w="107950" h="212089">
                  <a:moveTo>
                    <a:pt x="0" y="211595"/>
                  </a:moveTo>
                  <a:lnTo>
                    <a:pt x="68152" y="69047"/>
                  </a:lnTo>
                  <a:lnTo>
                    <a:pt x="69724" y="69047"/>
                  </a:lnTo>
                  <a:lnTo>
                    <a:pt x="69724" y="65759"/>
                  </a:lnTo>
                  <a:lnTo>
                    <a:pt x="101164" y="0"/>
                  </a:lnTo>
                  <a:lnTo>
                    <a:pt x="107571" y="3697"/>
                  </a:lnTo>
                  <a:lnTo>
                    <a:pt x="8174" y="211595"/>
                  </a:lnTo>
                  <a:lnTo>
                    <a:pt x="0" y="21159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9"/>
            <p:cNvSpPr/>
            <p:nvPr/>
          </p:nvSpPr>
          <p:spPr>
            <a:xfrm>
              <a:off x="493874" y="2614092"/>
              <a:ext cx="101600" cy="198755"/>
            </a:xfrm>
            <a:custGeom>
              <a:avLst/>
              <a:gdLst/>
              <a:ahLst/>
              <a:cxnLst/>
              <a:rect l="l" t="t" r="r" b="b"/>
              <a:pathLst>
                <a:path w="101600" h="198755">
                  <a:moveTo>
                    <a:pt x="0" y="198727"/>
                  </a:moveTo>
                  <a:lnTo>
                    <a:pt x="95012" y="0"/>
                  </a:lnTo>
                  <a:lnTo>
                    <a:pt x="101419" y="3697"/>
                  </a:lnTo>
                  <a:lnTo>
                    <a:pt x="8174" y="198727"/>
                  </a:lnTo>
                  <a:lnTo>
                    <a:pt x="0" y="19872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0"/>
            <p:cNvSpPr/>
            <p:nvPr/>
          </p:nvSpPr>
          <p:spPr>
            <a:xfrm>
              <a:off x="522319" y="2626960"/>
              <a:ext cx="95885" cy="186055"/>
            </a:xfrm>
            <a:custGeom>
              <a:avLst/>
              <a:gdLst/>
              <a:ahLst/>
              <a:cxnLst/>
              <a:rect l="l" t="t" r="r" b="b"/>
              <a:pathLst>
                <a:path w="95884" h="186055">
                  <a:moveTo>
                    <a:pt x="0" y="185860"/>
                  </a:moveTo>
                  <a:lnTo>
                    <a:pt x="88860" y="0"/>
                  </a:lnTo>
                  <a:lnTo>
                    <a:pt x="95266" y="3697"/>
                  </a:lnTo>
                  <a:lnTo>
                    <a:pt x="8174" y="185860"/>
                  </a:lnTo>
                  <a:lnTo>
                    <a:pt x="0" y="185860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1"/>
            <p:cNvSpPr/>
            <p:nvPr/>
          </p:nvSpPr>
          <p:spPr>
            <a:xfrm>
              <a:off x="535153" y="2639828"/>
              <a:ext cx="104775" cy="222885"/>
            </a:xfrm>
            <a:custGeom>
              <a:avLst/>
              <a:gdLst/>
              <a:ahLst/>
              <a:cxnLst/>
              <a:rect l="l" t="t" r="r" b="b"/>
              <a:pathLst>
                <a:path w="104775" h="222885">
                  <a:moveTo>
                    <a:pt x="0" y="222747"/>
                  </a:moveTo>
                  <a:lnTo>
                    <a:pt x="0" y="205648"/>
                  </a:lnTo>
                  <a:lnTo>
                    <a:pt x="98321" y="0"/>
                  </a:lnTo>
                  <a:lnTo>
                    <a:pt x="104728" y="3697"/>
                  </a:lnTo>
                  <a:lnTo>
                    <a:pt x="0" y="2227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2"/>
            <p:cNvSpPr/>
            <p:nvPr/>
          </p:nvSpPr>
          <p:spPr>
            <a:xfrm>
              <a:off x="539397" y="2652702"/>
              <a:ext cx="123189" cy="244475"/>
            </a:xfrm>
            <a:custGeom>
              <a:avLst/>
              <a:gdLst/>
              <a:ahLst/>
              <a:cxnLst/>
              <a:rect l="l" t="t" r="r" b="b"/>
              <a:pathLst>
                <a:path w="123190" h="244475">
                  <a:moveTo>
                    <a:pt x="1364" y="244078"/>
                  </a:moveTo>
                  <a:lnTo>
                    <a:pt x="0" y="243420"/>
                  </a:lnTo>
                  <a:lnTo>
                    <a:pt x="116380" y="0"/>
                  </a:lnTo>
                  <a:lnTo>
                    <a:pt x="122786" y="3697"/>
                  </a:lnTo>
                  <a:lnTo>
                    <a:pt x="10334" y="238901"/>
                  </a:lnTo>
                  <a:lnTo>
                    <a:pt x="1364" y="24407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23"/>
            <p:cNvSpPr/>
            <p:nvPr/>
          </p:nvSpPr>
          <p:spPr>
            <a:xfrm>
              <a:off x="577734" y="2665571"/>
              <a:ext cx="107314" cy="210185"/>
            </a:xfrm>
            <a:custGeom>
              <a:avLst/>
              <a:gdLst/>
              <a:ahLst/>
              <a:cxnLst/>
              <a:rect l="l" t="t" r="r" b="b"/>
              <a:pathLst>
                <a:path w="107315" h="210185">
                  <a:moveTo>
                    <a:pt x="0" y="209869"/>
                  </a:moveTo>
                  <a:lnTo>
                    <a:pt x="100339" y="0"/>
                  </a:lnTo>
                  <a:lnTo>
                    <a:pt x="106745" y="3697"/>
                  </a:lnTo>
                  <a:lnTo>
                    <a:pt x="11289" y="203353"/>
                  </a:lnTo>
                  <a:lnTo>
                    <a:pt x="0" y="20986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24"/>
            <p:cNvSpPr/>
            <p:nvPr/>
          </p:nvSpPr>
          <p:spPr>
            <a:xfrm>
              <a:off x="617025" y="2678440"/>
              <a:ext cx="90170" cy="174625"/>
            </a:xfrm>
            <a:custGeom>
              <a:avLst/>
              <a:gdLst/>
              <a:ahLst/>
              <a:cxnLst/>
              <a:rect l="l" t="t" r="r" b="b"/>
              <a:pathLst>
                <a:path w="90170" h="174625">
                  <a:moveTo>
                    <a:pt x="0" y="174321"/>
                  </a:moveTo>
                  <a:lnTo>
                    <a:pt x="83343" y="0"/>
                  </a:lnTo>
                  <a:lnTo>
                    <a:pt x="89749" y="3697"/>
                  </a:lnTo>
                  <a:lnTo>
                    <a:pt x="11289" y="167805"/>
                  </a:lnTo>
                  <a:lnTo>
                    <a:pt x="0" y="17432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25"/>
            <p:cNvSpPr/>
            <p:nvPr/>
          </p:nvSpPr>
          <p:spPr>
            <a:xfrm>
              <a:off x="656317" y="2691309"/>
              <a:ext cx="73025" cy="139065"/>
            </a:xfrm>
            <a:custGeom>
              <a:avLst/>
              <a:gdLst/>
              <a:ahLst/>
              <a:cxnLst/>
              <a:rect l="l" t="t" r="r" b="b"/>
              <a:pathLst>
                <a:path w="73025" h="139064">
                  <a:moveTo>
                    <a:pt x="0" y="138772"/>
                  </a:moveTo>
                  <a:lnTo>
                    <a:pt x="66347" y="0"/>
                  </a:lnTo>
                  <a:lnTo>
                    <a:pt x="72753" y="3697"/>
                  </a:lnTo>
                  <a:lnTo>
                    <a:pt x="11289" y="132256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6"/>
            <p:cNvSpPr/>
            <p:nvPr/>
          </p:nvSpPr>
          <p:spPr>
            <a:xfrm>
              <a:off x="695604" y="2704176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5">
                  <a:moveTo>
                    <a:pt x="0" y="103228"/>
                  </a:moveTo>
                  <a:lnTo>
                    <a:pt x="49354" y="0"/>
                  </a:lnTo>
                  <a:lnTo>
                    <a:pt x="55759" y="3697"/>
                  </a:lnTo>
                  <a:lnTo>
                    <a:pt x="11289" y="96712"/>
                  </a:lnTo>
                  <a:lnTo>
                    <a:pt x="0" y="10322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7"/>
            <p:cNvSpPr/>
            <p:nvPr/>
          </p:nvSpPr>
          <p:spPr>
            <a:xfrm>
              <a:off x="734890" y="2717044"/>
              <a:ext cx="39370" cy="67945"/>
            </a:xfrm>
            <a:custGeom>
              <a:avLst/>
              <a:gdLst/>
              <a:ahLst/>
              <a:cxnLst/>
              <a:rect l="l" t="t" r="r" b="b"/>
              <a:pathLst>
                <a:path w="39370" h="67944">
                  <a:moveTo>
                    <a:pt x="0" y="67684"/>
                  </a:moveTo>
                  <a:lnTo>
                    <a:pt x="32360" y="0"/>
                  </a:lnTo>
                  <a:lnTo>
                    <a:pt x="38766" y="3697"/>
                  </a:lnTo>
                  <a:lnTo>
                    <a:pt x="11289" y="61168"/>
                  </a:lnTo>
                  <a:lnTo>
                    <a:pt x="0" y="6768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8"/>
            <p:cNvSpPr/>
            <p:nvPr/>
          </p:nvSpPr>
          <p:spPr>
            <a:xfrm>
              <a:off x="774181" y="2729913"/>
              <a:ext cx="22225" cy="32384"/>
            </a:xfrm>
            <a:custGeom>
              <a:avLst/>
              <a:gdLst/>
              <a:ahLst/>
              <a:cxnLst/>
              <a:rect l="l" t="t" r="r" b="b"/>
              <a:pathLst>
                <a:path w="22225" h="32385">
                  <a:moveTo>
                    <a:pt x="0" y="32137"/>
                  </a:moveTo>
                  <a:lnTo>
                    <a:pt x="15365" y="0"/>
                  </a:lnTo>
                  <a:lnTo>
                    <a:pt x="21771" y="3697"/>
                  </a:lnTo>
                  <a:lnTo>
                    <a:pt x="11289" y="25621"/>
                  </a:lnTo>
                  <a:lnTo>
                    <a:pt x="0" y="3213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Rounded Rectangle 173"/>
          <p:cNvSpPr/>
          <p:nvPr/>
        </p:nvSpPr>
        <p:spPr>
          <a:xfrm>
            <a:off x="1566677" y="4358148"/>
            <a:ext cx="7391400" cy="1030720"/>
          </a:xfrm>
          <a:prstGeom prst="roundRect">
            <a:avLst/>
          </a:prstGeom>
          <a:solidFill>
            <a:srgbClr val="99D1D0">
              <a:alpha val="2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66677" y="4587721"/>
            <a:ext cx="7543800" cy="61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605790">
              <a:lnSpc>
                <a:spcPts val="2000"/>
              </a:lnSpc>
            </a:pPr>
            <a:r>
              <a:rPr lang="en-US" sz="2000" spc="30" dirty="0">
                <a:solidFill>
                  <a:srgbClr val="393E53"/>
                </a:solidFill>
                <a:latin typeface="Akzidenz-Grotesk Pro Regular"/>
                <a:cs typeface="Akzidenz-Grotesk Pro Regular"/>
              </a:rPr>
              <a:t>“the tendency to apprehend another person’s condition or state of mind” or simply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1600200" y="5649049"/>
            <a:ext cx="7391400" cy="1030720"/>
          </a:xfrm>
          <a:prstGeom prst="roundRect">
            <a:avLst/>
          </a:prstGeom>
          <a:solidFill>
            <a:srgbClr val="99D1D0">
              <a:alpha val="2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553993" y="6020624"/>
            <a:ext cx="556895" cy="325120"/>
            <a:chOff x="256751" y="2580618"/>
            <a:chExt cx="556895" cy="325120"/>
          </a:xfrm>
        </p:grpSpPr>
        <p:sp>
          <p:nvSpPr>
            <p:cNvPr id="150" name="object 8"/>
            <p:cNvSpPr/>
            <p:nvPr/>
          </p:nvSpPr>
          <p:spPr>
            <a:xfrm>
              <a:off x="256751" y="2580618"/>
              <a:ext cx="556895" cy="325120"/>
            </a:xfrm>
            <a:custGeom>
              <a:avLst/>
              <a:gdLst/>
              <a:ahLst/>
              <a:cxnLst/>
              <a:rect l="l" t="t" r="r" b="b"/>
              <a:pathLst>
                <a:path w="556894" h="325119">
                  <a:moveTo>
                    <a:pt x="279035" y="324506"/>
                  </a:moveTo>
                  <a:lnTo>
                    <a:pt x="277764" y="324506"/>
                  </a:lnTo>
                  <a:lnTo>
                    <a:pt x="277126" y="324339"/>
                  </a:lnTo>
                  <a:lnTo>
                    <a:pt x="275418" y="323346"/>
                  </a:lnTo>
                  <a:lnTo>
                    <a:pt x="274717" y="322126"/>
                  </a:lnTo>
                  <a:lnTo>
                    <a:pt x="274717" y="237311"/>
                  </a:lnTo>
                  <a:lnTo>
                    <a:pt x="1649" y="237311"/>
                  </a:lnTo>
                  <a:lnTo>
                    <a:pt x="0" y="235654"/>
                  </a:lnTo>
                  <a:lnTo>
                    <a:pt x="0" y="89015"/>
                  </a:lnTo>
                  <a:lnTo>
                    <a:pt x="1649" y="87359"/>
                  </a:lnTo>
                  <a:lnTo>
                    <a:pt x="274717" y="87359"/>
                  </a:lnTo>
                  <a:lnTo>
                    <a:pt x="274717" y="2543"/>
                  </a:lnTo>
                  <a:lnTo>
                    <a:pt x="275418" y="1323"/>
                  </a:lnTo>
                  <a:lnTo>
                    <a:pt x="277695" y="0"/>
                  </a:lnTo>
                  <a:lnTo>
                    <a:pt x="279099" y="0"/>
                  </a:lnTo>
                  <a:lnTo>
                    <a:pt x="296873" y="10258"/>
                  </a:lnTo>
                  <a:lnTo>
                    <a:pt x="282086" y="10258"/>
                  </a:lnTo>
                  <a:lnTo>
                    <a:pt x="282086" y="93102"/>
                  </a:lnTo>
                  <a:lnTo>
                    <a:pt x="280436" y="94758"/>
                  </a:lnTo>
                  <a:lnTo>
                    <a:pt x="7368" y="94758"/>
                  </a:lnTo>
                  <a:lnTo>
                    <a:pt x="7368" y="229910"/>
                  </a:lnTo>
                  <a:lnTo>
                    <a:pt x="280436" y="229910"/>
                  </a:lnTo>
                  <a:lnTo>
                    <a:pt x="282086" y="231567"/>
                  </a:lnTo>
                  <a:lnTo>
                    <a:pt x="282086" y="314411"/>
                  </a:lnTo>
                  <a:lnTo>
                    <a:pt x="296873" y="314411"/>
                  </a:lnTo>
                  <a:lnTo>
                    <a:pt x="279669" y="324341"/>
                  </a:lnTo>
                  <a:lnTo>
                    <a:pt x="279035" y="324506"/>
                  </a:lnTo>
                  <a:close/>
                </a:path>
                <a:path w="556894" h="325119">
                  <a:moveTo>
                    <a:pt x="296873" y="314411"/>
                  </a:moveTo>
                  <a:lnTo>
                    <a:pt x="282086" y="314411"/>
                  </a:lnTo>
                  <a:lnTo>
                    <a:pt x="545561" y="162333"/>
                  </a:lnTo>
                  <a:lnTo>
                    <a:pt x="282086" y="10258"/>
                  </a:lnTo>
                  <a:lnTo>
                    <a:pt x="296873" y="10258"/>
                  </a:lnTo>
                  <a:lnTo>
                    <a:pt x="553923" y="158624"/>
                  </a:lnTo>
                  <a:lnTo>
                    <a:pt x="555224" y="158917"/>
                  </a:lnTo>
                  <a:lnTo>
                    <a:pt x="556292" y="159904"/>
                  </a:lnTo>
                  <a:lnTo>
                    <a:pt x="556766" y="161598"/>
                  </a:lnTo>
                  <a:lnTo>
                    <a:pt x="556810" y="161968"/>
                  </a:lnTo>
                  <a:lnTo>
                    <a:pt x="556810" y="162673"/>
                  </a:lnTo>
                  <a:lnTo>
                    <a:pt x="556771" y="163020"/>
                  </a:lnTo>
                  <a:lnTo>
                    <a:pt x="556329" y="164724"/>
                  </a:lnTo>
                  <a:lnTo>
                    <a:pt x="555248" y="165742"/>
                  </a:lnTo>
                  <a:lnTo>
                    <a:pt x="553923" y="166040"/>
                  </a:lnTo>
                  <a:lnTo>
                    <a:pt x="296873" y="31441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9"/>
            <p:cNvSpPr/>
            <p:nvPr/>
          </p:nvSpPr>
          <p:spPr>
            <a:xfrm>
              <a:off x="260435" y="2670272"/>
              <a:ext cx="25400" cy="53340"/>
            </a:xfrm>
            <a:custGeom>
              <a:avLst/>
              <a:gdLst/>
              <a:ahLst/>
              <a:cxnLst/>
              <a:rect l="l" t="t" r="r" b="b"/>
              <a:pathLst>
                <a:path w="25400" h="53339">
                  <a:moveTo>
                    <a:pt x="0" y="52899"/>
                  </a:moveTo>
                  <a:lnTo>
                    <a:pt x="0" y="35801"/>
                  </a:lnTo>
                  <a:lnTo>
                    <a:pt x="17116" y="0"/>
                  </a:lnTo>
                  <a:lnTo>
                    <a:pt x="25291" y="0"/>
                  </a:lnTo>
                  <a:lnTo>
                    <a:pt x="0" y="5289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0"/>
            <p:cNvSpPr/>
            <p:nvPr/>
          </p:nvSpPr>
          <p:spPr>
            <a:xfrm>
              <a:off x="260435" y="2670272"/>
              <a:ext cx="53975" cy="112395"/>
            </a:xfrm>
            <a:custGeom>
              <a:avLst/>
              <a:gdLst/>
              <a:ahLst/>
              <a:cxnLst/>
              <a:rect l="l" t="t" r="r" b="b"/>
              <a:pathLst>
                <a:path w="53975" h="112394">
                  <a:moveTo>
                    <a:pt x="0" y="112394"/>
                  </a:moveTo>
                  <a:lnTo>
                    <a:pt x="0" y="95296"/>
                  </a:lnTo>
                  <a:lnTo>
                    <a:pt x="45561" y="0"/>
                  </a:lnTo>
                  <a:lnTo>
                    <a:pt x="53736" y="0"/>
                  </a:lnTo>
                  <a:lnTo>
                    <a:pt x="0" y="11239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1"/>
            <p:cNvSpPr/>
            <p:nvPr/>
          </p:nvSpPr>
          <p:spPr>
            <a:xfrm>
              <a:off x="26629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2"/>
            <p:cNvSpPr/>
            <p:nvPr/>
          </p:nvSpPr>
          <p:spPr>
            <a:xfrm>
              <a:off x="294741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3"/>
            <p:cNvSpPr/>
            <p:nvPr/>
          </p:nvSpPr>
          <p:spPr>
            <a:xfrm>
              <a:off x="323186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4"/>
            <p:cNvSpPr/>
            <p:nvPr/>
          </p:nvSpPr>
          <p:spPr>
            <a:xfrm>
              <a:off x="351635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"/>
            <p:cNvSpPr/>
            <p:nvPr/>
          </p:nvSpPr>
          <p:spPr>
            <a:xfrm>
              <a:off x="380083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"/>
            <p:cNvSpPr/>
            <p:nvPr/>
          </p:nvSpPr>
          <p:spPr>
            <a:xfrm>
              <a:off x="408528" y="2670272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4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7"/>
            <p:cNvSpPr/>
            <p:nvPr/>
          </p:nvSpPr>
          <p:spPr>
            <a:xfrm>
              <a:off x="436977" y="2588354"/>
              <a:ext cx="114300" cy="224790"/>
            </a:xfrm>
            <a:custGeom>
              <a:avLst/>
              <a:gdLst/>
              <a:ahLst/>
              <a:cxnLst/>
              <a:rect l="l" t="t" r="r" b="b"/>
              <a:pathLst>
                <a:path w="114300" h="224789">
                  <a:moveTo>
                    <a:pt x="98175" y="36220"/>
                  </a:moveTo>
                  <a:lnTo>
                    <a:pt x="98175" y="19122"/>
                  </a:lnTo>
                  <a:lnTo>
                    <a:pt x="107317" y="0"/>
                  </a:lnTo>
                  <a:lnTo>
                    <a:pt x="113724" y="3697"/>
                  </a:lnTo>
                  <a:lnTo>
                    <a:pt x="98175" y="36220"/>
                  </a:lnTo>
                  <a:close/>
                </a:path>
                <a:path w="114300" h="224789">
                  <a:moveTo>
                    <a:pt x="0" y="224465"/>
                  </a:moveTo>
                  <a:lnTo>
                    <a:pt x="68152" y="81917"/>
                  </a:lnTo>
                  <a:lnTo>
                    <a:pt x="76327" y="81917"/>
                  </a:lnTo>
                  <a:lnTo>
                    <a:pt x="8174" y="224465"/>
                  </a:lnTo>
                  <a:lnTo>
                    <a:pt x="0" y="22446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8"/>
            <p:cNvSpPr/>
            <p:nvPr/>
          </p:nvSpPr>
          <p:spPr>
            <a:xfrm>
              <a:off x="465428" y="2601224"/>
              <a:ext cx="107950" cy="212090"/>
            </a:xfrm>
            <a:custGeom>
              <a:avLst/>
              <a:gdLst/>
              <a:ahLst/>
              <a:cxnLst/>
              <a:rect l="l" t="t" r="r" b="b"/>
              <a:pathLst>
                <a:path w="107950" h="212089">
                  <a:moveTo>
                    <a:pt x="0" y="211595"/>
                  </a:moveTo>
                  <a:lnTo>
                    <a:pt x="68152" y="69047"/>
                  </a:lnTo>
                  <a:lnTo>
                    <a:pt x="69724" y="69047"/>
                  </a:lnTo>
                  <a:lnTo>
                    <a:pt x="69724" y="65759"/>
                  </a:lnTo>
                  <a:lnTo>
                    <a:pt x="101164" y="0"/>
                  </a:lnTo>
                  <a:lnTo>
                    <a:pt x="107571" y="3697"/>
                  </a:lnTo>
                  <a:lnTo>
                    <a:pt x="8174" y="211595"/>
                  </a:lnTo>
                  <a:lnTo>
                    <a:pt x="0" y="21159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9"/>
            <p:cNvSpPr/>
            <p:nvPr/>
          </p:nvSpPr>
          <p:spPr>
            <a:xfrm>
              <a:off x="493874" y="2614092"/>
              <a:ext cx="101600" cy="198755"/>
            </a:xfrm>
            <a:custGeom>
              <a:avLst/>
              <a:gdLst/>
              <a:ahLst/>
              <a:cxnLst/>
              <a:rect l="l" t="t" r="r" b="b"/>
              <a:pathLst>
                <a:path w="101600" h="198755">
                  <a:moveTo>
                    <a:pt x="0" y="198727"/>
                  </a:moveTo>
                  <a:lnTo>
                    <a:pt x="95012" y="0"/>
                  </a:lnTo>
                  <a:lnTo>
                    <a:pt x="101419" y="3697"/>
                  </a:lnTo>
                  <a:lnTo>
                    <a:pt x="8174" y="198727"/>
                  </a:lnTo>
                  <a:lnTo>
                    <a:pt x="0" y="19872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20"/>
            <p:cNvSpPr/>
            <p:nvPr/>
          </p:nvSpPr>
          <p:spPr>
            <a:xfrm>
              <a:off x="522319" y="2626960"/>
              <a:ext cx="95885" cy="186055"/>
            </a:xfrm>
            <a:custGeom>
              <a:avLst/>
              <a:gdLst/>
              <a:ahLst/>
              <a:cxnLst/>
              <a:rect l="l" t="t" r="r" b="b"/>
              <a:pathLst>
                <a:path w="95884" h="186055">
                  <a:moveTo>
                    <a:pt x="0" y="185860"/>
                  </a:moveTo>
                  <a:lnTo>
                    <a:pt x="88860" y="0"/>
                  </a:lnTo>
                  <a:lnTo>
                    <a:pt x="95266" y="3697"/>
                  </a:lnTo>
                  <a:lnTo>
                    <a:pt x="8174" y="185860"/>
                  </a:lnTo>
                  <a:lnTo>
                    <a:pt x="0" y="185860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1"/>
            <p:cNvSpPr/>
            <p:nvPr/>
          </p:nvSpPr>
          <p:spPr>
            <a:xfrm>
              <a:off x="535153" y="2639828"/>
              <a:ext cx="104775" cy="222885"/>
            </a:xfrm>
            <a:custGeom>
              <a:avLst/>
              <a:gdLst/>
              <a:ahLst/>
              <a:cxnLst/>
              <a:rect l="l" t="t" r="r" b="b"/>
              <a:pathLst>
                <a:path w="104775" h="222885">
                  <a:moveTo>
                    <a:pt x="0" y="222747"/>
                  </a:moveTo>
                  <a:lnTo>
                    <a:pt x="0" y="205648"/>
                  </a:lnTo>
                  <a:lnTo>
                    <a:pt x="98321" y="0"/>
                  </a:lnTo>
                  <a:lnTo>
                    <a:pt x="104728" y="3697"/>
                  </a:lnTo>
                  <a:lnTo>
                    <a:pt x="0" y="2227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2"/>
            <p:cNvSpPr/>
            <p:nvPr/>
          </p:nvSpPr>
          <p:spPr>
            <a:xfrm>
              <a:off x="539397" y="2652702"/>
              <a:ext cx="123189" cy="244475"/>
            </a:xfrm>
            <a:custGeom>
              <a:avLst/>
              <a:gdLst/>
              <a:ahLst/>
              <a:cxnLst/>
              <a:rect l="l" t="t" r="r" b="b"/>
              <a:pathLst>
                <a:path w="123190" h="244475">
                  <a:moveTo>
                    <a:pt x="1364" y="244078"/>
                  </a:moveTo>
                  <a:lnTo>
                    <a:pt x="0" y="243420"/>
                  </a:lnTo>
                  <a:lnTo>
                    <a:pt x="116380" y="0"/>
                  </a:lnTo>
                  <a:lnTo>
                    <a:pt x="122786" y="3697"/>
                  </a:lnTo>
                  <a:lnTo>
                    <a:pt x="10334" y="238901"/>
                  </a:lnTo>
                  <a:lnTo>
                    <a:pt x="1364" y="24407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3"/>
            <p:cNvSpPr/>
            <p:nvPr/>
          </p:nvSpPr>
          <p:spPr>
            <a:xfrm>
              <a:off x="577734" y="2665571"/>
              <a:ext cx="107314" cy="210185"/>
            </a:xfrm>
            <a:custGeom>
              <a:avLst/>
              <a:gdLst/>
              <a:ahLst/>
              <a:cxnLst/>
              <a:rect l="l" t="t" r="r" b="b"/>
              <a:pathLst>
                <a:path w="107315" h="210185">
                  <a:moveTo>
                    <a:pt x="0" y="209869"/>
                  </a:moveTo>
                  <a:lnTo>
                    <a:pt x="100339" y="0"/>
                  </a:lnTo>
                  <a:lnTo>
                    <a:pt x="106745" y="3697"/>
                  </a:lnTo>
                  <a:lnTo>
                    <a:pt x="11289" y="203353"/>
                  </a:lnTo>
                  <a:lnTo>
                    <a:pt x="0" y="20986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4"/>
            <p:cNvSpPr/>
            <p:nvPr/>
          </p:nvSpPr>
          <p:spPr>
            <a:xfrm>
              <a:off x="617025" y="2678440"/>
              <a:ext cx="90170" cy="174625"/>
            </a:xfrm>
            <a:custGeom>
              <a:avLst/>
              <a:gdLst/>
              <a:ahLst/>
              <a:cxnLst/>
              <a:rect l="l" t="t" r="r" b="b"/>
              <a:pathLst>
                <a:path w="90170" h="174625">
                  <a:moveTo>
                    <a:pt x="0" y="174321"/>
                  </a:moveTo>
                  <a:lnTo>
                    <a:pt x="83343" y="0"/>
                  </a:lnTo>
                  <a:lnTo>
                    <a:pt x="89749" y="3697"/>
                  </a:lnTo>
                  <a:lnTo>
                    <a:pt x="11289" y="167805"/>
                  </a:lnTo>
                  <a:lnTo>
                    <a:pt x="0" y="17432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5"/>
            <p:cNvSpPr/>
            <p:nvPr/>
          </p:nvSpPr>
          <p:spPr>
            <a:xfrm>
              <a:off x="656317" y="2691309"/>
              <a:ext cx="73025" cy="139065"/>
            </a:xfrm>
            <a:custGeom>
              <a:avLst/>
              <a:gdLst/>
              <a:ahLst/>
              <a:cxnLst/>
              <a:rect l="l" t="t" r="r" b="b"/>
              <a:pathLst>
                <a:path w="73025" h="139064">
                  <a:moveTo>
                    <a:pt x="0" y="138772"/>
                  </a:moveTo>
                  <a:lnTo>
                    <a:pt x="66347" y="0"/>
                  </a:lnTo>
                  <a:lnTo>
                    <a:pt x="72753" y="3697"/>
                  </a:lnTo>
                  <a:lnTo>
                    <a:pt x="11289" y="132256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6"/>
            <p:cNvSpPr/>
            <p:nvPr/>
          </p:nvSpPr>
          <p:spPr>
            <a:xfrm>
              <a:off x="695604" y="2704176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5">
                  <a:moveTo>
                    <a:pt x="0" y="103228"/>
                  </a:moveTo>
                  <a:lnTo>
                    <a:pt x="49354" y="0"/>
                  </a:lnTo>
                  <a:lnTo>
                    <a:pt x="55759" y="3697"/>
                  </a:lnTo>
                  <a:lnTo>
                    <a:pt x="11289" y="96712"/>
                  </a:lnTo>
                  <a:lnTo>
                    <a:pt x="0" y="10322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27"/>
            <p:cNvSpPr/>
            <p:nvPr/>
          </p:nvSpPr>
          <p:spPr>
            <a:xfrm>
              <a:off x="734890" y="2717044"/>
              <a:ext cx="39370" cy="67945"/>
            </a:xfrm>
            <a:custGeom>
              <a:avLst/>
              <a:gdLst/>
              <a:ahLst/>
              <a:cxnLst/>
              <a:rect l="l" t="t" r="r" b="b"/>
              <a:pathLst>
                <a:path w="39370" h="67944">
                  <a:moveTo>
                    <a:pt x="0" y="67684"/>
                  </a:moveTo>
                  <a:lnTo>
                    <a:pt x="32360" y="0"/>
                  </a:lnTo>
                  <a:lnTo>
                    <a:pt x="38766" y="3697"/>
                  </a:lnTo>
                  <a:lnTo>
                    <a:pt x="11289" y="61168"/>
                  </a:lnTo>
                  <a:lnTo>
                    <a:pt x="0" y="6768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28"/>
            <p:cNvSpPr/>
            <p:nvPr/>
          </p:nvSpPr>
          <p:spPr>
            <a:xfrm>
              <a:off x="774181" y="2729913"/>
              <a:ext cx="22225" cy="32384"/>
            </a:xfrm>
            <a:custGeom>
              <a:avLst/>
              <a:gdLst/>
              <a:ahLst/>
              <a:cxnLst/>
              <a:rect l="l" t="t" r="r" b="b"/>
              <a:pathLst>
                <a:path w="22225" h="32385">
                  <a:moveTo>
                    <a:pt x="0" y="32137"/>
                  </a:moveTo>
                  <a:lnTo>
                    <a:pt x="15365" y="0"/>
                  </a:lnTo>
                  <a:lnTo>
                    <a:pt x="21771" y="3697"/>
                  </a:lnTo>
                  <a:lnTo>
                    <a:pt x="11289" y="25621"/>
                  </a:lnTo>
                  <a:lnTo>
                    <a:pt x="0" y="3213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1524000" y="5987213"/>
            <a:ext cx="7543800" cy="35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605790">
              <a:lnSpc>
                <a:spcPts val="2000"/>
              </a:lnSpc>
            </a:pPr>
            <a:r>
              <a:rPr lang="en-US" sz="2000" spc="30" dirty="0">
                <a:solidFill>
                  <a:srgbClr val="393E53"/>
                </a:solidFill>
                <a:latin typeface="Akzidenz-Grotesk Pro Regular"/>
                <a:cs typeface="Akzidenz-Grotesk Pro Regular"/>
              </a:rPr>
              <a:t> “putting yourself in the other person’s shoes”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"/>
          <a:stretch/>
        </p:blipFill>
        <p:spPr>
          <a:xfrm>
            <a:off x="-11062" y="0"/>
            <a:ext cx="9764662" cy="731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4816"/>
            <a:ext cx="9765891" cy="7320014"/>
          </a:xfrm>
          <a:prstGeom prst="rect">
            <a:avLst/>
          </a:prstGeom>
          <a:solidFill>
            <a:srgbClr val="3A3F54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627345"/>
            <a:ext cx="5334000" cy="2055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kern="200" spc="-300" dirty="0" smtClean="0">
                <a:solidFill>
                  <a:schemeClr val="bg1"/>
                </a:solidFill>
                <a:latin typeface="Akzidenz-Grotesk Pro Bold" panose="02000803050000020004" pitchFamily="50" charset="0"/>
              </a:rPr>
              <a:t>Distinctions Within Empathy</a:t>
            </a:r>
            <a:endParaRPr lang="en-US" sz="6000" kern="200" spc="-300" dirty="0">
              <a:solidFill>
                <a:schemeClr val="bg1"/>
              </a:solidFill>
              <a:latin typeface="Akzidenz-Grotesk Pro Bold" panose="0200080305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0" y="2474827"/>
            <a:ext cx="7950026" cy="1001748"/>
          </a:xfrm>
          <a:prstGeom prst="roundRect">
            <a:avLst/>
          </a:prstGeom>
          <a:solidFill>
            <a:srgbClr val="3A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990600" y="685746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FBF4">
              <a:alpha val="49803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55224" y="2571413"/>
            <a:ext cx="720740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en-US" sz="2000" spc="20" dirty="0">
                <a:solidFill>
                  <a:schemeClr val="bg1"/>
                </a:solidFill>
                <a:latin typeface="Akzidenz-Grotesk Pro Light" panose="02000506040000020003" pitchFamily="50" charset="0"/>
                <a:cs typeface="Akzidenz-Grotesk Pro Regular"/>
              </a:rPr>
              <a:t>Being emotionally moved by another person’s distress, or even joy, can further motivate the empathizer to help the other person or participate in his/her joy.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990600" y="2813140"/>
            <a:ext cx="556895" cy="325120"/>
            <a:chOff x="4047701" y="3066393"/>
            <a:chExt cx="556895" cy="325120"/>
          </a:xfrm>
        </p:grpSpPr>
        <p:sp>
          <p:nvSpPr>
            <p:cNvPr id="12" name="object 12"/>
            <p:cNvSpPr/>
            <p:nvPr/>
          </p:nvSpPr>
          <p:spPr>
            <a:xfrm>
              <a:off x="4047701" y="3066393"/>
              <a:ext cx="556895" cy="325120"/>
            </a:xfrm>
            <a:custGeom>
              <a:avLst/>
              <a:gdLst/>
              <a:ahLst/>
              <a:cxnLst/>
              <a:rect l="l" t="t" r="r" b="b"/>
              <a:pathLst>
                <a:path w="556895" h="325120">
                  <a:moveTo>
                    <a:pt x="279035" y="324506"/>
                  </a:moveTo>
                  <a:lnTo>
                    <a:pt x="277764" y="324506"/>
                  </a:lnTo>
                  <a:lnTo>
                    <a:pt x="277126" y="324339"/>
                  </a:lnTo>
                  <a:lnTo>
                    <a:pt x="275418" y="323346"/>
                  </a:lnTo>
                  <a:lnTo>
                    <a:pt x="274717" y="322126"/>
                  </a:lnTo>
                  <a:lnTo>
                    <a:pt x="274717" y="237311"/>
                  </a:lnTo>
                  <a:lnTo>
                    <a:pt x="1649" y="237311"/>
                  </a:lnTo>
                  <a:lnTo>
                    <a:pt x="0" y="235654"/>
                  </a:lnTo>
                  <a:lnTo>
                    <a:pt x="0" y="89015"/>
                  </a:lnTo>
                  <a:lnTo>
                    <a:pt x="1649" y="87359"/>
                  </a:lnTo>
                  <a:lnTo>
                    <a:pt x="274717" y="87359"/>
                  </a:lnTo>
                  <a:lnTo>
                    <a:pt x="274717" y="2543"/>
                  </a:lnTo>
                  <a:lnTo>
                    <a:pt x="275418" y="1323"/>
                  </a:lnTo>
                  <a:lnTo>
                    <a:pt x="277695" y="0"/>
                  </a:lnTo>
                  <a:lnTo>
                    <a:pt x="279099" y="0"/>
                  </a:lnTo>
                  <a:lnTo>
                    <a:pt x="296873" y="10258"/>
                  </a:lnTo>
                  <a:lnTo>
                    <a:pt x="282086" y="10258"/>
                  </a:lnTo>
                  <a:lnTo>
                    <a:pt x="282086" y="93102"/>
                  </a:lnTo>
                  <a:lnTo>
                    <a:pt x="280436" y="94758"/>
                  </a:lnTo>
                  <a:lnTo>
                    <a:pt x="7368" y="94758"/>
                  </a:lnTo>
                  <a:lnTo>
                    <a:pt x="7368" y="229910"/>
                  </a:lnTo>
                  <a:lnTo>
                    <a:pt x="280436" y="229910"/>
                  </a:lnTo>
                  <a:lnTo>
                    <a:pt x="282086" y="231567"/>
                  </a:lnTo>
                  <a:lnTo>
                    <a:pt x="282086" y="314411"/>
                  </a:lnTo>
                  <a:lnTo>
                    <a:pt x="296873" y="314411"/>
                  </a:lnTo>
                  <a:lnTo>
                    <a:pt x="279669" y="324341"/>
                  </a:lnTo>
                  <a:lnTo>
                    <a:pt x="279035" y="324506"/>
                  </a:lnTo>
                  <a:close/>
                </a:path>
                <a:path w="556895" h="325120">
                  <a:moveTo>
                    <a:pt x="296873" y="314411"/>
                  </a:moveTo>
                  <a:lnTo>
                    <a:pt x="282086" y="314411"/>
                  </a:lnTo>
                  <a:lnTo>
                    <a:pt x="545561" y="162333"/>
                  </a:lnTo>
                  <a:lnTo>
                    <a:pt x="282086" y="10258"/>
                  </a:lnTo>
                  <a:lnTo>
                    <a:pt x="296873" y="10258"/>
                  </a:lnTo>
                  <a:lnTo>
                    <a:pt x="553923" y="158624"/>
                  </a:lnTo>
                  <a:lnTo>
                    <a:pt x="555224" y="158917"/>
                  </a:lnTo>
                  <a:lnTo>
                    <a:pt x="556292" y="159904"/>
                  </a:lnTo>
                  <a:lnTo>
                    <a:pt x="556766" y="161598"/>
                  </a:lnTo>
                  <a:lnTo>
                    <a:pt x="556810" y="161968"/>
                  </a:lnTo>
                  <a:lnTo>
                    <a:pt x="556810" y="162673"/>
                  </a:lnTo>
                  <a:lnTo>
                    <a:pt x="556771" y="163020"/>
                  </a:lnTo>
                  <a:lnTo>
                    <a:pt x="556329" y="164724"/>
                  </a:lnTo>
                  <a:lnTo>
                    <a:pt x="555248" y="165742"/>
                  </a:lnTo>
                  <a:lnTo>
                    <a:pt x="553923" y="166040"/>
                  </a:lnTo>
                  <a:lnTo>
                    <a:pt x="296873" y="31441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51386" y="3156047"/>
              <a:ext cx="25400" cy="53340"/>
            </a:xfrm>
            <a:custGeom>
              <a:avLst/>
              <a:gdLst/>
              <a:ahLst/>
              <a:cxnLst/>
              <a:rect l="l" t="t" r="r" b="b"/>
              <a:pathLst>
                <a:path w="25400" h="53339">
                  <a:moveTo>
                    <a:pt x="0" y="52899"/>
                  </a:moveTo>
                  <a:lnTo>
                    <a:pt x="0" y="35800"/>
                  </a:lnTo>
                  <a:lnTo>
                    <a:pt x="17116" y="0"/>
                  </a:lnTo>
                  <a:lnTo>
                    <a:pt x="25291" y="0"/>
                  </a:lnTo>
                  <a:lnTo>
                    <a:pt x="0" y="5289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51386" y="3156047"/>
              <a:ext cx="53975" cy="112395"/>
            </a:xfrm>
            <a:custGeom>
              <a:avLst/>
              <a:gdLst/>
              <a:ahLst/>
              <a:cxnLst/>
              <a:rect l="l" t="t" r="r" b="b"/>
              <a:pathLst>
                <a:path w="53975" h="112395">
                  <a:moveTo>
                    <a:pt x="0" y="112394"/>
                  </a:moveTo>
                  <a:lnTo>
                    <a:pt x="0" y="95296"/>
                  </a:lnTo>
                  <a:lnTo>
                    <a:pt x="45561" y="0"/>
                  </a:lnTo>
                  <a:lnTo>
                    <a:pt x="53736" y="0"/>
                  </a:lnTo>
                  <a:lnTo>
                    <a:pt x="0" y="11239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7243" y="3156047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5691" y="3156047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4136" y="3156047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42585" y="3156047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1034" y="3156047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9479" y="3156047"/>
              <a:ext cx="76835" cy="142875"/>
            </a:xfrm>
            <a:custGeom>
              <a:avLst/>
              <a:gdLst/>
              <a:ahLst/>
              <a:cxnLst/>
              <a:rect l="l" t="t" r="r" b="b"/>
              <a:pathLst>
                <a:path w="76835" h="142875">
                  <a:moveTo>
                    <a:pt x="0" y="142547"/>
                  </a:moveTo>
                  <a:lnTo>
                    <a:pt x="68152" y="0"/>
                  </a:lnTo>
                  <a:lnTo>
                    <a:pt x="76327" y="0"/>
                  </a:lnTo>
                  <a:lnTo>
                    <a:pt x="8174" y="142547"/>
                  </a:lnTo>
                  <a:lnTo>
                    <a:pt x="0" y="1425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27927" y="3074129"/>
              <a:ext cx="114300" cy="224790"/>
            </a:xfrm>
            <a:custGeom>
              <a:avLst/>
              <a:gdLst/>
              <a:ahLst/>
              <a:cxnLst/>
              <a:rect l="l" t="t" r="r" b="b"/>
              <a:pathLst>
                <a:path w="114300" h="224789">
                  <a:moveTo>
                    <a:pt x="98175" y="36220"/>
                  </a:moveTo>
                  <a:lnTo>
                    <a:pt x="98175" y="19122"/>
                  </a:lnTo>
                  <a:lnTo>
                    <a:pt x="107317" y="0"/>
                  </a:lnTo>
                  <a:lnTo>
                    <a:pt x="113724" y="3697"/>
                  </a:lnTo>
                  <a:lnTo>
                    <a:pt x="98175" y="36220"/>
                  </a:lnTo>
                  <a:close/>
                </a:path>
                <a:path w="114300" h="224789">
                  <a:moveTo>
                    <a:pt x="0" y="224465"/>
                  </a:moveTo>
                  <a:lnTo>
                    <a:pt x="68152" y="81917"/>
                  </a:lnTo>
                  <a:lnTo>
                    <a:pt x="76327" y="81917"/>
                  </a:lnTo>
                  <a:lnTo>
                    <a:pt x="8174" y="224465"/>
                  </a:lnTo>
                  <a:lnTo>
                    <a:pt x="0" y="22446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56378" y="3086999"/>
              <a:ext cx="107950" cy="212090"/>
            </a:xfrm>
            <a:custGeom>
              <a:avLst/>
              <a:gdLst/>
              <a:ahLst/>
              <a:cxnLst/>
              <a:rect l="l" t="t" r="r" b="b"/>
              <a:pathLst>
                <a:path w="107950" h="212089">
                  <a:moveTo>
                    <a:pt x="0" y="211595"/>
                  </a:moveTo>
                  <a:lnTo>
                    <a:pt x="68152" y="69047"/>
                  </a:lnTo>
                  <a:lnTo>
                    <a:pt x="69724" y="69047"/>
                  </a:lnTo>
                  <a:lnTo>
                    <a:pt x="69724" y="65759"/>
                  </a:lnTo>
                  <a:lnTo>
                    <a:pt x="101164" y="0"/>
                  </a:lnTo>
                  <a:lnTo>
                    <a:pt x="107571" y="3697"/>
                  </a:lnTo>
                  <a:lnTo>
                    <a:pt x="8174" y="211595"/>
                  </a:lnTo>
                  <a:lnTo>
                    <a:pt x="0" y="211595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4824" y="3099867"/>
              <a:ext cx="101600" cy="198755"/>
            </a:xfrm>
            <a:custGeom>
              <a:avLst/>
              <a:gdLst/>
              <a:ahLst/>
              <a:cxnLst/>
              <a:rect l="l" t="t" r="r" b="b"/>
              <a:pathLst>
                <a:path w="101600" h="198754">
                  <a:moveTo>
                    <a:pt x="0" y="198727"/>
                  </a:moveTo>
                  <a:lnTo>
                    <a:pt x="95012" y="0"/>
                  </a:lnTo>
                  <a:lnTo>
                    <a:pt x="101418" y="3697"/>
                  </a:lnTo>
                  <a:lnTo>
                    <a:pt x="8174" y="198727"/>
                  </a:lnTo>
                  <a:lnTo>
                    <a:pt x="0" y="19872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3270" y="3112735"/>
              <a:ext cx="95885" cy="186055"/>
            </a:xfrm>
            <a:custGeom>
              <a:avLst/>
              <a:gdLst/>
              <a:ahLst/>
              <a:cxnLst/>
              <a:rect l="l" t="t" r="r" b="b"/>
              <a:pathLst>
                <a:path w="95885" h="186054">
                  <a:moveTo>
                    <a:pt x="0" y="185859"/>
                  </a:moveTo>
                  <a:lnTo>
                    <a:pt x="88860" y="0"/>
                  </a:lnTo>
                  <a:lnTo>
                    <a:pt x="95266" y="3697"/>
                  </a:lnTo>
                  <a:lnTo>
                    <a:pt x="8174" y="185859"/>
                  </a:lnTo>
                  <a:lnTo>
                    <a:pt x="0" y="18585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26102" y="3125604"/>
              <a:ext cx="104775" cy="222885"/>
            </a:xfrm>
            <a:custGeom>
              <a:avLst/>
              <a:gdLst/>
              <a:ahLst/>
              <a:cxnLst/>
              <a:rect l="l" t="t" r="r" b="b"/>
              <a:pathLst>
                <a:path w="104775" h="222885">
                  <a:moveTo>
                    <a:pt x="0" y="222747"/>
                  </a:moveTo>
                  <a:lnTo>
                    <a:pt x="0" y="205649"/>
                  </a:lnTo>
                  <a:lnTo>
                    <a:pt x="98321" y="0"/>
                  </a:lnTo>
                  <a:lnTo>
                    <a:pt x="104728" y="3697"/>
                  </a:lnTo>
                  <a:lnTo>
                    <a:pt x="0" y="22274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0348" y="3138477"/>
              <a:ext cx="123189" cy="244475"/>
            </a:xfrm>
            <a:custGeom>
              <a:avLst/>
              <a:gdLst/>
              <a:ahLst/>
              <a:cxnLst/>
              <a:rect l="l" t="t" r="r" b="b"/>
              <a:pathLst>
                <a:path w="123189" h="244475">
                  <a:moveTo>
                    <a:pt x="1364" y="244078"/>
                  </a:moveTo>
                  <a:lnTo>
                    <a:pt x="0" y="243420"/>
                  </a:lnTo>
                  <a:lnTo>
                    <a:pt x="116380" y="0"/>
                  </a:lnTo>
                  <a:lnTo>
                    <a:pt x="122786" y="3697"/>
                  </a:lnTo>
                  <a:lnTo>
                    <a:pt x="10334" y="238901"/>
                  </a:lnTo>
                  <a:lnTo>
                    <a:pt x="1364" y="24407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68685" y="3151346"/>
              <a:ext cx="107314" cy="210185"/>
            </a:xfrm>
            <a:custGeom>
              <a:avLst/>
              <a:gdLst/>
              <a:ahLst/>
              <a:cxnLst/>
              <a:rect l="l" t="t" r="r" b="b"/>
              <a:pathLst>
                <a:path w="107314" h="210185">
                  <a:moveTo>
                    <a:pt x="0" y="209869"/>
                  </a:moveTo>
                  <a:lnTo>
                    <a:pt x="100339" y="0"/>
                  </a:lnTo>
                  <a:lnTo>
                    <a:pt x="106744" y="3697"/>
                  </a:lnTo>
                  <a:lnTo>
                    <a:pt x="11289" y="203353"/>
                  </a:lnTo>
                  <a:lnTo>
                    <a:pt x="0" y="209869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07975" y="3164215"/>
              <a:ext cx="90170" cy="174625"/>
            </a:xfrm>
            <a:custGeom>
              <a:avLst/>
              <a:gdLst/>
              <a:ahLst/>
              <a:cxnLst/>
              <a:rect l="l" t="t" r="r" b="b"/>
              <a:pathLst>
                <a:path w="90170" h="174625">
                  <a:moveTo>
                    <a:pt x="0" y="174321"/>
                  </a:moveTo>
                  <a:lnTo>
                    <a:pt x="83343" y="0"/>
                  </a:lnTo>
                  <a:lnTo>
                    <a:pt x="89749" y="3697"/>
                  </a:lnTo>
                  <a:lnTo>
                    <a:pt x="11289" y="167805"/>
                  </a:lnTo>
                  <a:lnTo>
                    <a:pt x="0" y="174321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7268" y="3177084"/>
              <a:ext cx="73025" cy="139065"/>
            </a:xfrm>
            <a:custGeom>
              <a:avLst/>
              <a:gdLst/>
              <a:ahLst/>
              <a:cxnLst/>
              <a:rect l="l" t="t" r="r" b="b"/>
              <a:pathLst>
                <a:path w="73025" h="139064">
                  <a:moveTo>
                    <a:pt x="0" y="138772"/>
                  </a:moveTo>
                  <a:lnTo>
                    <a:pt x="66347" y="0"/>
                  </a:lnTo>
                  <a:lnTo>
                    <a:pt x="72753" y="3697"/>
                  </a:lnTo>
                  <a:lnTo>
                    <a:pt x="11289" y="132256"/>
                  </a:lnTo>
                  <a:lnTo>
                    <a:pt x="0" y="138772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86554" y="3189951"/>
              <a:ext cx="55880" cy="103505"/>
            </a:xfrm>
            <a:custGeom>
              <a:avLst/>
              <a:gdLst/>
              <a:ahLst/>
              <a:cxnLst/>
              <a:rect l="l" t="t" r="r" b="b"/>
              <a:pathLst>
                <a:path w="55879" h="103504">
                  <a:moveTo>
                    <a:pt x="0" y="103228"/>
                  </a:moveTo>
                  <a:lnTo>
                    <a:pt x="49353" y="0"/>
                  </a:lnTo>
                  <a:lnTo>
                    <a:pt x="55759" y="3697"/>
                  </a:lnTo>
                  <a:lnTo>
                    <a:pt x="11289" y="96712"/>
                  </a:lnTo>
                  <a:lnTo>
                    <a:pt x="0" y="103228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25841" y="3202819"/>
              <a:ext cx="39370" cy="67945"/>
            </a:xfrm>
            <a:custGeom>
              <a:avLst/>
              <a:gdLst/>
              <a:ahLst/>
              <a:cxnLst/>
              <a:rect l="l" t="t" r="r" b="b"/>
              <a:pathLst>
                <a:path w="39370" h="67945">
                  <a:moveTo>
                    <a:pt x="0" y="67684"/>
                  </a:moveTo>
                  <a:lnTo>
                    <a:pt x="32360" y="0"/>
                  </a:lnTo>
                  <a:lnTo>
                    <a:pt x="38766" y="3697"/>
                  </a:lnTo>
                  <a:lnTo>
                    <a:pt x="11289" y="61168"/>
                  </a:lnTo>
                  <a:lnTo>
                    <a:pt x="0" y="67684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65131" y="3215688"/>
              <a:ext cx="22225" cy="32384"/>
            </a:xfrm>
            <a:custGeom>
              <a:avLst/>
              <a:gdLst/>
              <a:ahLst/>
              <a:cxnLst/>
              <a:rect l="l" t="t" r="r" b="b"/>
              <a:pathLst>
                <a:path w="22225" h="32385">
                  <a:moveTo>
                    <a:pt x="0" y="32137"/>
                  </a:moveTo>
                  <a:lnTo>
                    <a:pt x="15365" y="0"/>
                  </a:lnTo>
                  <a:lnTo>
                    <a:pt x="21770" y="3697"/>
                  </a:lnTo>
                  <a:lnTo>
                    <a:pt x="11289" y="25621"/>
                  </a:lnTo>
                  <a:lnTo>
                    <a:pt x="0" y="32137"/>
                  </a:lnTo>
                  <a:close/>
                </a:path>
              </a:pathLst>
            </a:custGeom>
            <a:solidFill>
              <a:srgbClr val="99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057400" y="1730708"/>
            <a:ext cx="7848600" cy="9094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 smtClean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Affective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the emotional response elicited by the feelings one has because of another’s situation</a:t>
            </a:r>
          </a:p>
          <a:p>
            <a:pPr>
              <a:lnSpc>
                <a:spcPts val="2000"/>
              </a:lnSpc>
            </a:pP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56246"/>
            <a:ext cx="1949895" cy="2205259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057400" y="4724400"/>
            <a:ext cx="7848600" cy="11658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 smtClean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Cognitive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the intellectual capacity to understand another person’s internal state or to sometimes imagine what it is like to experience another person’s situation</a:t>
            </a:r>
          </a:p>
          <a:p>
            <a:pPr>
              <a:lnSpc>
                <a:spcPts val="2000"/>
              </a:lnSpc>
            </a:pP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4" y="4110789"/>
            <a:ext cx="1754543" cy="1754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3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FBF4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1733002" y="261033"/>
            <a:ext cx="7848600" cy="1638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kern="200" spc="-300" dirty="0" err="1">
                <a:solidFill>
                  <a:srgbClr val="3A3F54"/>
                </a:solidFill>
                <a:latin typeface="Akzidenz-Grotesk Pro Bold" panose="02000803050000020004" pitchFamily="50" charset="0"/>
              </a:rPr>
              <a:t>Seigel’s</a:t>
            </a:r>
            <a:r>
              <a:rPr lang="en-US" sz="6000" kern="200" spc="-300" dirty="0">
                <a:solidFill>
                  <a:srgbClr val="3A3F54"/>
                </a:solidFill>
                <a:latin typeface="Akzidenz-Grotesk Pro Bold" panose="02000803050000020004" pitchFamily="50" charset="0"/>
              </a:rPr>
              <a:t> (2017) 5 Types of Empathy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827008" y="2264733"/>
            <a:ext cx="7621792" cy="61100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cognitive empathy 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to understand intellectually another person’s emotional state</a:t>
            </a: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sp>
        <p:nvSpPr>
          <p:cNvPr id="33" name="object 3"/>
          <p:cNvSpPr/>
          <p:nvPr/>
        </p:nvSpPr>
        <p:spPr>
          <a:xfrm>
            <a:off x="439543" y="152882"/>
            <a:ext cx="1028690" cy="1747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2" y="2048799"/>
            <a:ext cx="952745" cy="84486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18043" y="3296324"/>
            <a:ext cx="7391400" cy="61100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perspective </a:t>
            </a:r>
            <a:r>
              <a:rPr lang="en-US" sz="3200" spc="-120" dirty="0" smtClean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taking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seeing the world similarly to another person</a:t>
            </a: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3" y="3147513"/>
            <a:ext cx="703030" cy="76293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18043" y="4327916"/>
            <a:ext cx="7391400" cy="61100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empathic resonance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to feel the same emotions as another person</a:t>
            </a: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0" y="4204363"/>
            <a:ext cx="863347" cy="73455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7008" y="6156737"/>
            <a:ext cx="7391400" cy="8674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empathic joy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related to emotional resonance, but defined as the pleasure that comes from delighting in another’s well-being and happiness</a:t>
            </a: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18043" y="5303707"/>
            <a:ext cx="7391400" cy="3488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spc="-120" dirty="0">
                <a:solidFill>
                  <a:srgbClr val="99D1D0"/>
                </a:solidFill>
                <a:latin typeface="Akzidenz-Grotesk Pro Super" panose="02000503050000020004" pitchFamily="50" charset="0"/>
                <a:ea typeface="+mj-ea"/>
                <a:cs typeface="Arial"/>
              </a:rPr>
              <a:t>empathic concern </a:t>
            </a:r>
            <a:r>
              <a:rPr lang="en-US" sz="2000" dirty="0">
                <a:solidFill>
                  <a:srgbClr val="3A3F54"/>
                </a:solidFill>
                <a:latin typeface="Akzidenz-Grotesk Pro Regular" panose="02000503030000020003" pitchFamily="50" charset="0"/>
              </a:rPr>
              <a:t>synonymous with compassion</a:t>
            </a:r>
            <a:endParaRPr lang="en-US" sz="3200" spc="-120" dirty="0">
              <a:solidFill>
                <a:srgbClr val="99D1D0"/>
              </a:solidFill>
              <a:latin typeface="Akzidenz-Grotesk Pro Super" panose="02000503050000020004" pitchFamily="50" charset="0"/>
              <a:ea typeface="+mj-ea"/>
              <a:cs typeface="Aria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" y="5025499"/>
            <a:ext cx="866947" cy="7715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3" y="6099349"/>
            <a:ext cx="956924" cy="8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261</Words>
  <Application>Microsoft Office PowerPoint</Application>
  <PresentationFormat>Custom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Akzidenz-Grotesk Pro Regular</vt:lpstr>
      <vt:lpstr>Calibri</vt:lpstr>
      <vt:lpstr>Akzidenz-Grotesk Pro Bold</vt:lpstr>
      <vt:lpstr>Akzidenz-Grotesk Pro Super</vt:lpstr>
      <vt:lpstr>Arial</vt:lpstr>
      <vt:lpstr>Tahoma</vt:lpstr>
      <vt:lpstr>Akzidenz-Grotesk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Empathy_PPT</dc:title>
  <dc:creator>Cory Gassner</dc:creator>
  <cp:keywords>DAC78QF4vVI</cp:keywords>
  <cp:lastModifiedBy>Cory Gassner</cp:lastModifiedBy>
  <cp:revision>28</cp:revision>
  <dcterms:created xsi:type="dcterms:W3CDTF">2018-07-02T10:18:45Z</dcterms:created>
  <dcterms:modified xsi:type="dcterms:W3CDTF">2019-10-16T20:01:58Z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2018-06-28T00:00:00Z</vt:filetime>
  </property>
  <property fmtid="{D5CDD505-2E9C-101B-9397-08002B2CF9AE}" pid="3" name="Creator">
    <vt:lpwstr>Canva</vt:lpwstr>
  </property>
  <property fmtid="{D5CDD505-2E9C-101B-9397-08002B2CF9AE}" pid="4" name="LastSaved">
    <vt:filetime>2018-07-02T00:00:00Z</vt:filetime>
  </property>
</Properties>
</file>