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270" r:id="rId3"/>
    <p:sldId id="277" r:id="rId4"/>
    <p:sldId id="349" r:id="rId5"/>
    <p:sldId id="351" r:id="rId6"/>
    <p:sldId id="346" r:id="rId7"/>
    <p:sldId id="323" r:id="rId8"/>
  </p:sldIdLst>
  <p:sldSz cx="9753600" cy="73152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D1D9"/>
    <a:srgbClr val="FCFCF4"/>
    <a:srgbClr val="FFFFFF"/>
    <a:srgbClr val="393E53"/>
    <a:srgbClr val="C0C0C0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421" autoAdjust="0"/>
    <p:restoredTop sz="58259" autoAdjust="0"/>
  </p:normalViewPr>
  <p:slideViewPr>
    <p:cSldViewPr>
      <p:cViewPr varScale="1">
        <p:scale>
          <a:sx n="47" d="100"/>
          <a:sy n="47" d="100"/>
        </p:scale>
        <p:origin x="1762" y="4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11247" cy="463007"/>
          </a:xfrm>
          <a:prstGeom prst="rect">
            <a:avLst/>
          </a:prstGeom>
        </p:spPr>
        <p:txBody>
          <a:bodyPr vert="horz" lIns="86703" tIns="43352" rIns="86703" bIns="43352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567" y="2"/>
            <a:ext cx="3012378" cy="463007"/>
          </a:xfrm>
          <a:prstGeom prst="rect">
            <a:avLst/>
          </a:prstGeom>
        </p:spPr>
        <p:txBody>
          <a:bodyPr vert="horz" lIns="86703" tIns="43352" rIns="86703" bIns="43352" rtlCol="0"/>
          <a:lstStyle>
            <a:lvl1pPr algn="r">
              <a:defRPr sz="1100"/>
            </a:lvl1pPr>
          </a:lstStyle>
          <a:p>
            <a:fld id="{88FDBED7-CF50-4D25-BE92-FE7E9FE293DA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703" tIns="43352" rIns="86703" bIns="4335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556" y="4445665"/>
            <a:ext cx="5560965" cy="3635902"/>
          </a:xfrm>
          <a:prstGeom prst="rect">
            <a:avLst/>
          </a:prstGeom>
        </p:spPr>
        <p:txBody>
          <a:bodyPr vert="horz" lIns="86703" tIns="43352" rIns="86703" bIns="4335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3070"/>
            <a:ext cx="3011247" cy="463005"/>
          </a:xfrm>
          <a:prstGeom prst="rect">
            <a:avLst/>
          </a:prstGeom>
        </p:spPr>
        <p:txBody>
          <a:bodyPr vert="horz" lIns="86703" tIns="43352" rIns="86703" bIns="43352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567" y="8773070"/>
            <a:ext cx="3012378" cy="463005"/>
          </a:xfrm>
          <a:prstGeom prst="rect">
            <a:avLst/>
          </a:prstGeom>
        </p:spPr>
        <p:txBody>
          <a:bodyPr vert="horz" lIns="86703" tIns="43352" rIns="86703" bIns="43352" rtlCol="0" anchor="b"/>
          <a:lstStyle>
            <a:lvl1pPr algn="r">
              <a:defRPr sz="1100"/>
            </a:lvl1pPr>
          </a:lstStyle>
          <a:p>
            <a:fld id="{567FC350-E118-45B2-A544-EA22BE1E6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75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06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59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61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92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624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Instructor Notes:</a:t>
            </a:r>
          </a:p>
          <a:p>
            <a:r>
              <a:rPr lang="en-US" dirty="0"/>
              <a:t>Loving-Kindness Meditation</a:t>
            </a:r>
          </a:p>
          <a:p>
            <a:endParaRPr lang="en-US" dirty="0"/>
          </a:p>
          <a:p>
            <a:endParaRPr lang="en-US" dirty="0"/>
          </a:p>
          <a:p>
            <a:endParaRPr lang="en-US" u="sng" dirty="0"/>
          </a:p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20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163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753600" cy="731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8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520" y="0"/>
                </a:lnTo>
                <a:lnTo>
                  <a:pt x="9753520" y="7315199"/>
                </a:lnTo>
                <a:lnTo>
                  <a:pt x="0" y="7315199"/>
                </a:lnTo>
                <a:lnTo>
                  <a:pt x="0" y="0"/>
                </a:lnTo>
                <a:close/>
              </a:path>
            </a:pathLst>
          </a:custGeom>
          <a:solidFill>
            <a:srgbClr val="393E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30409" y="2997396"/>
            <a:ext cx="7492781" cy="1104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50" b="0" i="0">
                <a:solidFill>
                  <a:srgbClr val="FBFBF4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63040" y="4096512"/>
            <a:ext cx="6827520" cy="182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99D1D0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99D1D0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87680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23104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solidFill>
            <a:srgbClr val="393E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99D1D0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42795" y="428498"/>
            <a:ext cx="5668009" cy="835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99D1D0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0834" y="1818541"/>
            <a:ext cx="9091930" cy="4632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4010"/>
            <a:ext cx="9753601" cy="7319210"/>
          </a:xfrm>
          <a:prstGeom prst="rect">
            <a:avLst/>
          </a:prstGeom>
        </p:spPr>
      </p:pic>
      <p:sp>
        <p:nvSpPr>
          <p:cNvPr id="13" name="object 3"/>
          <p:cNvSpPr/>
          <p:nvPr/>
        </p:nvSpPr>
        <p:spPr>
          <a:xfrm>
            <a:off x="0" y="0"/>
            <a:ext cx="9753598" cy="7325751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520" y="0"/>
                </a:lnTo>
                <a:lnTo>
                  <a:pt x="9753520" y="7315199"/>
                </a:lnTo>
                <a:lnTo>
                  <a:pt x="0" y="7315199"/>
                </a:lnTo>
                <a:lnTo>
                  <a:pt x="0" y="0"/>
                </a:lnTo>
                <a:close/>
              </a:path>
            </a:pathLst>
          </a:custGeom>
          <a:solidFill>
            <a:srgbClr val="393E53">
              <a:alpha val="4784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-2" y="1194227"/>
            <a:ext cx="9753601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6600" spc="-100" dirty="0">
                <a:solidFill>
                  <a:srgbClr val="FCFCF4"/>
                </a:solidFill>
                <a:latin typeface="Century Gothic" panose="020B0502020202020204" pitchFamily="34" charset="0"/>
                <a:cs typeface="Constantia"/>
              </a:rPr>
              <a:t>Things</a:t>
            </a:r>
            <a:r>
              <a:rPr sz="6600" spc="-320" dirty="0">
                <a:solidFill>
                  <a:srgbClr val="FCFCF4"/>
                </a:solidFill>
                <a:latin typeface="Century Gothic" panose="020B0502020202020204" pitchFamily="34" charset="0"/>
                <a:cs typeface="Constantia"/>
              </a:rPr>
              <a:t> </a:t>
            </a:r>
            <a:r>
              <a:rPr sz="6600" spc="-55" dirty="0">
                <a:solidFill>
                  <a:srgbClr val="FCFCF4"/>
                </a:solidFill>
                <a:latin typeface="Century Gothic" panose="020B0502020202020204" pitchFamily="34" charset="0"/>
                <a:cs typeface="Constantia"/>
              </a:rPr>
              <a:t>to</a:t>
            </a:r>
            <a:endParaRPr sz="6600" dirty="0">
              <a:solidFill>
                <a:srgbClr val="FCFCF4"/>
              </a:solidFill>
              <a:latin typeface="Century Gothic" panose="020B0502020202020204" pitchFamily="34" charset="0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-2" y="4764435"/>
            <a:ext cx="9753601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sz="6600" spc="-100" dirty="0">
                <a:solidFill>
                  <a:srgbClr val="FBFBF4"/>
                </a:solidFill>
                <a:latin typeface="Century Gothic" panose="020B0502020202020204" pitchFamily="34" charset="0"/>
                <a:cs typeface="Constantia"/>
              </a:rPr>
              <a:t>for Today</a:t>
            </a:r>
          </a:p>
        </p:txBody>
      </p:sp>
      <p:sp>
        <p:nvSpPr>
          <p:cNvPr id="7" name="object 2"/>
          <p:cNvSpPr txBox="1"/>
          <p:nvPr/>
        </p:nvSpPr>
        <p:spPr>
          <a:xfrm>
            <a:off x="-2" y="2413146"/>
            <a:ext cx="9753602" cy="21236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13800" dirty="0">
                <a:solidFill>
                  <a:srgbClr val="FBFBF4"/>
                </a:solidFill>
                <a:latin typeface="Monotype Corsiva" panose="03010101010201010101" pitchFamily="66" charset="0"/>
                <a:cs typeface="Constantia"/>
              </a:rPr>
              <a:t>be Thankful</a:t>
            </a:r>
            <a:endParaRPr sz="13800" dirty="0">
              <a:latin typeface="Monotype Corsiva" panose="03010101010201010101" pitchFamily="66" charset="0"/>
              <a:cs typeface="Constant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93E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7"/>
          <p:cNvSpPr txBox="1"/>
          <p:nvPr/>
        </p:nvSpPr>
        <p:spPr>
          <a:xfrm>
            <a:off x="1122046" y="851754"/>
            <a:ext cx="249554" cy="4432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2700" spc="240" dirty="0">
                <a:solidFill>
                  <a:srgbClr val="99D1D9"/>
                </a:solidFill>
                <a:latin typeface="Century Gothic" panose="020B0502020202020204" pitchFamily="34" charset="0"/>
                <a:cs typeface="Tahoma"/>
              </a:rPr>
              <a:t>C</a:t>
            </a:r>
            <a:endParaRPr sz="2700" dirty="0">
              <a:solidFill>
                <a:srgbClr val="99D1D9"/>
              </a:solidFill>
              <a:latin typeface="Century Gothic" panose="020B0502020202020204" pitchFamily="34" charset="0"/>
              <a:cs typeface="Tahoma"/>
            </a:endParaRPr>
          </a:p>
        </p:txBody>
      </p:sp>
      <p:sp>
        <p:nvSpPr>
          <p:cNvPr id="14" name="object 8"/>
          <p:cNvSpPr txBox="1"/>
          <p:nvPr/>
        </p:nvSpPr>
        <p:spPr>
          <a:xfrm>
            <a:off x="1848436" y="805667"/>
            <a:ext cx="4171364" cy="579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lang="en-US" spc="409" dirty="0">
                <a:solidFill>
                  <a:srgbClr val="99D1D9"/>
                </a:solidFill>
                <a:latin typeface="Century Gothic" panose="020B0502020202020204" pitchFamily="34" charset="0"/>
                <a:cs typeface="Akzidenz-Grotesk Pro Light"/>
              </a:rPr>
              <a:t>Cultivating </a:t>
            </a:r>
          </a:p>
          <a:p>
            <a:pPr marL="12700" marR="5080">
              <a:spcBef>
                <a:spcPts val="95"/>
              </a:spcBef>
            </a:pPr>
            <a:r>
              <a:rPr lang="en-US" spc="409" dirty="0">
                <a:solidFill>
                  <a:srgbClr val="99D1D9"/>
                </a:solidFill>
                <a:latin typeface="Century Gothic" panose="020B0502020202020204" pitchFamily="34" charset="0"/>
                <a:cs typeface="Akzidenz-Grotesk Pro Light"/>
              </a:rPr>
              <a:t>Compassion</a:t>
            </a:r>
            <a:endParaRPr spc="409" dirty="0">
              <a:solidFill>
                <a:srgbClr val="99D1D9"/>
              </a:solidFill>
              <a:latin typeface="Century Gothic" panose="020B0502020202020204" pitchFamily="34" charset="0"/>
              <a:cs typeface="Akzidenz-Grotesk Pro Light"/>
            </a:endParaRPr>
          </a:p>
        </p:txBody>
      </p:sp>
      <p:sp>
        <p:nvSpPr>
          <p:cNvPr id="15" name="object 9"/>
          <p:cNvSpPr txBox="1"/>
          <p:nvPr/>
        </p:nvSpPr>
        <p:spPr>
          <a:xfrm>
            <a:off x="786165" y="2439983"/>
            <a:ext cx="8815035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60365" algn="l"/>
              </a:tabLst>
            </a:pPr>
            <a:r>
              <a:rPr lang="en-US" sz="5400" b="1" spc="-200" dirty="0">
                <a:solidFill>
                  <a:srgbClr val="99D1D9"/>
                </a:solidFill>
                <a:latin typeface="Constantia" panose="02030602050306030303" pitchFamily="18" charset="0"/>
                <a:cs typeface="Arial"/>
              </a:rPr>
              <a:t>Looking forward: Sustaining your compassionate mind</a:t>
            </a:r>
          </a:p>
        </p:txBody>
      </p:sp>
      <p:sp>
        <p:nvSpPr>
          <p:cNvPr id="16" name="object 10"/>
          <p:cNvSpPr txBox="1"/>
          <p:nvPr/>
        </p:nvSpPr>
        <p:spPr>
          <a:xfrm>
            <a:off x="857249" y="5867400"/>
            <a:ext cx="2190751" cy="856388"/>
          </a:xfrm>
          <a:prstGeom prst="rect">
            <a:avLst/>
          </a:prstGeom>
          <a:solidFill>
            <a:srgbClr val="393E53"/>
          </a:solidFill>
          <a:ln w="19050">
            <a:solidFill>
              <a:srgbClr val="FBFBF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40360" marR="473709">
              <a:lnSpc>
                <a:spcPct val="159100"/>
              </a:lnSpc>
              <a:tabLst>
                <a:tab pos="1492250" algn="l"/>
                <a:tab pos="1853564" algn="l"/>
                <a:tab pos="2117725" algn="l"/>
                <a:tab pos="2280285" algn="l"/>
                <a:tab pos="3128645" algn="l"/>
                <a:tab pos="3465829" algn="l"/>
                <a:tab pos="3879850" algn="l"/>
              </a:tabLst>
            </a:pPr>
            <a:endParaRPr lang="en-US" sz="2400" spc="225" dirty="0">
              <a:solidFill>
                <a:srgbClr val="99D1D9"/>
              </a:solidFill>
              <a:latin typeface="Century Gothic" panose="020B0502020202020204" pitchFamily="34" charset="0"/>
              <a:cs typeface="Arial"/>
            </a:endParaRPr>
          </a:p>
          <a:p>
            <a:pPr marL="340360" marR="473709">
              <a:lnSpc>
                <a:spcPct val="159100"/>
              </a:lnSpc>
              <a:tabLst>
                <a:tab pos="1492250" algn="l"/>
                <a:tab pos="1853564" algn="l"/>
                <a:tab pos="2117725" algn="l"/>
                <a:tab pos="2280285" algn="l"/>
                <a:tab pos="3128645" algn="l"/>
                <a:tab pos="3465829" algn="l"/>
                <a:tab pos="3879850" algn="l"/>
              </a:tabLst>
            </a:pPr>
            <a:endParaRPr sz="1100" dirty="0">
              <a:latin typeface="Akzidenz-Grotesk Pro Light" panose="02000506040000020003" pitchFamily="50" charset="0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9411" y="6019800"/>
            <a:ext cx="5455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99D1D9"/>
                </a:solidFill>
                <a:latin typeface="Century Gothic" panose="020B0502020202020204" pitchFamily="34" charset="0"/>
              </a:rPr>
              <a:t>Chapter 26 </a:t>
            </a:r>
          </a:p>
        </p:txBody>
      </p:sp>
      <p:sp>
        <p:nvSpPr>
          <p:cNvPr id="4" name="Hexagon 3"/>
          <p:cNvSpPr/>
          <p:nvPr/>
        </p:nvSpPr>
        <p:spPr>
          <a:xfrm rot="5400000">
            <a:off x="818582" y="730867"/>
            <a:ext cx="854268" cy="728604"/>
          </a:xfrm>
          <a:prstGeom prst="hexagon">
            <a:avLst/>
          </a:prstGeom>
          <a:noFill/>
          <a:ln w="6350">
            <a:solidFill>
              <a:srgbClr val="FCFC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9D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7529714"/>
              </p:ext>
            </p:extLst>
          </p:nvPr>
        </p:nvGraphicFramePr>
        <p:xfrm>
          <a:off x="0" y="0"/>
          <a:ext cx="9753600" cy="731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0" name="Acrobat Document" r:id="rId4" imgW="9524904" imgH="9524839" progId="AcroExch.Document.DC">
                  <p:embed/>
                </p:oleObj>
              </mc:Choice>
              <mc:Fallback>
                <p:oleObj name="Acrobat Document" r:id="rId4" imgW="9524904" imgH="9524839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753600" cy="731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5" name="TextBox 414"/>
          <p:cNvSpPr txBox="1"/>
          <p:nvPr/>
        </p:nvSpPr>
        <p:spPr>
          <a:xfrm>
            <a:off x="2971184" y="1676400"/>
            <a:ext cx="4404360" cy="43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400" spc="-200" dirty="0">
                <a:solidFill>
                  <a:srgbClr val="393E53"/>
                </a:solidFill>
                <a:latin typeface="Century Gothic" panose="020B0502020202020204" pitchFamily="34" charset="0"/>
                <a:cs typeface="Arial"/>
              </a:rPr>
              <a:t>Things to </a:t>
            </a:r>
            <a:r>
              <a:rPr lang="en-US" sz="2800" spc="-200" dirty="0">
                <a:solidFill>
                  <a:srgbClr val="393E53"/>
                </a:solidFill>
                <a:latin typeface="Monotype Corsiva" panose="03010101010201010101" pitchFamily="66" charset="0"/>
                <a:cs typeface="Arial"/>
              </a:rPr>
              <a:t>be Thankful  </a:t>
            </a:r>
            <a:r>
              <a:rPr lang="en-US" sz="2400" spc="-200" dirty="0">
                <a:solidFill>
                  <a:srgbClr val="393E53"/>
                </a:solidFill>
                <a:latin typeface="Century Gothic" panose="020B0502020202020204" pitchFamily="34" charset="0"/>
                <a:cs typeface="Arial"/>
              </a:rPr>
              <a:t>for Today</a:t>
            </a:r>
          </a:p>
        </p:txBody>
      </p:sp>
      <p:sp>
        <p:nvSpPr>
          <p:cNvPr id="416" name="TextBox 415"/>
          <p:cNvSpPr txBox="1"/>
          <p:nvPr/>
        </p:nvSpPr>
        <p:spPr>
          <a:xfrm>
            <a:off x="2971184" y="4186535"/>
            <a:ext cx="4137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-200" dirty="0">
                <a:solidFill>
                  <a:srgbClr val="393E53"/>
                </a:solidFill>
                <a:latin typeface="Century Gothic" panose="020B0502020202020204" pitchFamily="34" charset="0"/>
                <a:cs typeface="Arial"/>
              </a:rPr>
              <a:t>Loving-kindness meditation</a:t>
            </a:r>
          </a:p>
        </p:txBody>
      </p:sp>
      <p:sp>
        <p:nvSpPr>
          <p:cNvPr id="419" name="TextBox 418"/>
          <p:cNvSpPr txBox="1"/>
          <p:nvPr/>
        </p:nvSpPr>
        <p:spPr>
          <a:xfrm>
            <a:off x="2971184" y="3349561"/>
            <a:ext cx="4404360" cy="387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225" marR="309880">
              <a:lnSpc>
                <a:spcPts val="2300"/>
              </a:lnSpc>
              <a:spcBef>
                <a:spcPts val="1200"/>
              </a:spcBef>
            </a:pPr>
            <a:r>
              <a:rPr lang="en-US" sz="2400" spc="-200" dirty="0">
                <a:solidFill>
                  <a:srgbClr val="393E53"/>
                </a:solidFill>
                <a:latin typeface="Century Gothic" panose="020B0502020202020204" pitchFamily="34" charset="0"/>
                <a:cs typeface="Arial"/>
              </a:rPr>
              <a:t>Compassion setbacks</a:t>
            </a:r>
          </a:p>
        </p:txBody>
      </p:sp>
      <p:sp>
        <p:nvSpPr>
          <p:cNvPr id="10" name="object 2"/>
          <p:cNvSpPr txBox="1"/>
          <p:nvPr/>
        </p:nvSpPr>
        <p:spPr>
          <a:xfrm>
            <a:off x="1905000" y="165520"/>
            <a:ext cx="5715000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6000" b="1" spc="-100" dirty="0">
                <a:solidFill>
                  <a:srgbClr val="393E53"/>
                </a:solidFill>
                <a:latin typeface="Constantia" panose="02030602050306030303" pitchFamily="18" charset="0"/>
                <a:cs typeface="Constantia"/>
              </a:rPr>
              <a:t>Today’s Agenda</a:t>
            </a:r>
            <a:endParaRPr sz="6000" b="1" dirty="0">
              <a:solidFill>
                <a:srgbClr val="393E53"/>
              </a:solidFill>
              <a:latin typeface="Constantia" panose="02030602050306030303" pitchFamily="18" charset="0"/>
              <a:cs typeface="Constanti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A321D7-6335-4399-8316-0C0BA62BFFC3}"/>
              </a:ext>
            </a:extLst>
          </p:cNvPr>
          <p:cNvSpPr txBox="1"/>
          <p:nvPr/>
        </p:nvSpPr>
        <p:spPr>
          <a:xfrm>
            <a:off x="2971184" y="2438400"/>
            <a:ext cx="4254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-200" dirty="0">
                <a:solidFill>
                  <a:srgbClr val="393E53"/>
                </a:solidFill>
                <a:latin typeface="Century Gothic" panose="020B0502020202020204" pitchFamily="34" charset="0"/>
                <a:cs typeface="Arial"/>
              </a:rPr>
              <a:t>Sustaining our compassion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BFAFC5-2C96-44AF-B330-345439D7E47C}"/>
              </a:ext>
            </a:extLst>
          </p:cNvPr>
          <p:cNvSpPr txBox="1"/>
          <p:nvPr/>
        </p:nvSpPr>
        <p:spPr>
          <a:xfrm>
            <a:off x="2971184" y="5097696"/>
            <a:ext cx="4137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-200" dirty="0">
                <a:solidFill>
                  <a:srgbClr val="393E53"/>
                </a:solidFill>
                <a:latin typeface="Century Gothic" panose="020B0502020202020204" pitchFamily="34" charset="0"/>
                <a:cs typeface="Arial"/>
              </a:rPr>
              <a:t>Looking forward…</a:t>
            </a:r>
          </a:p>
        </p:txBody>
      </p:sp>
    </p:spTree>
    <p:extLst>
      <p:ext uri="{BB962C8B-B14F-4D97-AF65-F5344CB8AC3E}">
        <p14:creationId xmlns:p14="http://schemas.microsoft.com/office/powerpoint/2010/main" val="1119972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533400"/>
            <a:ext cx="9169791" cy="1556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6000"/>
              </a:lnSpc>
            </a:pPr>
            <a:r>
              <a:rPr lang="en-US" sz="6200" b="0" dirty="0">
                <a:latin typeface="Constantia" panose="02030602050306030303" pitchFamily="18" charset="0"/>
              </a:rPr>
              <a:t>Sustaining our Compassionate Minds</a:t>
            </a:r>
            <a:endParaRPr sz="6000" b="0" spc="5" dirty="0">
              <a:latin typeface="Constantia" panose="020306020503060303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2138"/>
            <a:ext cx="9753600" cy="42330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21" y="3429000"/>
            <a:ext cx="448040" cy="4451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97617" y="6526923"/>
            <a:ext cx="424366" cy="381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99017" y="6431947"/>
            <a:ext cx="609600" cy="54730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63416" y="6264932"/>
            <a:ext cx="798550" cy="7169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090006"/>
            <a:ext cx="1120363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03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0999" y="228600"/>
            <a:ext cx="9220200" cy="15090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l">
              <a:lnSpc>
                <a:spcPts val="6000"/>
              </a:lnSpc>
            </a:pPr>
            <a:r>
              <a:rPr lang="en-US" sz="4800" dirty="0"/>
              <a:t>Preventing and Coping with Compassion Setbacks</a:t>
            </a:r>
            <a:endParaRPr sz="4800" spc="5" dirty="0"/>
          </a:p>
        </p:txBody>
      </p:sp>
      <p:sp>
        <p:nvSpPr>
          <p:cNvPr id="5" name="object 2"/>
          <p:cNvSpPr txBox="1">
            <a:spLocks/>
          </p:cNvSpPr>
          <p:nvPr/>
        </p:nvSpPr>
        <p:spPr>
          <a:xfrm>
            <a:off x="457200" y="2819400"/>
            <a:ext cx="9067800" cy="3139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200" b="1" i="0">
                <a:solidFill>
                  <a:srgbClr val="99D1D0"/>
                </a:solidFill>
                <a:latin typeface="Constantia"/>
                <a:ea typeface="+mj-ea"/>
                <a:cs typeface="Constantia"/>
              </a:defRPr>
            </a:lvl1pPr>
          </a:lstStyle>
          <a:p>
            <a:r>
              <a:rPr lang="en-US" sz="4000" b="0" dirty="0">
                <a:solidFill>
                  <a:srgbClr val="FCFCF4"/>
                </a:solidFill>
                <a:latin typeface="Century Gothic" panose="020B0502020202020204" pitchFamily="34" charset="0"/>
              </a:rPr>
              <a:t> </a:t>
            </a:r>
          </a:p>
          <a:p>
            <a:endParaRPr lang="en-US" sz="4000" b="0" dirty="0">
              <a:solidFill>
                <a:srgbClr val="FCFCF4"/>
              </a:solidFill>
              <a:latin typeface="Century Gothic" panose="020B0502020202020204" pitchFamily="34" charset="0"/>
            </a:endParaRPr>
          </a:p>
          <a:p>
            <a:endParaRPr lang="en-US" sz="4000" b="0" dirty="0">
              <a:solidFill>
                <a:srgbClr val="FCFCF4"/>
              </a:solidFill>
              <a:latin typeface="Century Gothic" panose="020B0502020202020204" pitchFamily="34" charset="0"/>
            </a:endParaRPr>
          </a:p>
          <a:p>
            <a:endParaRPr lang="en-US" sz="4000" b="0" dirty="0">
              <a:solidFill>
                <a:srgbClr val="FCFCF4"/>
              </a:solidFill>
              <a:latin typeface="Century Gothic" panose="020B0502020202020204" pitchFamily="34" charset="0"/>
            </a:endParaRPr>
          </a:p>
          <a:p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667975"/>
            <a:ext cx="304800" cy="302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668" y="2667975"/>
            <a:ext cx="304800" cy="302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051" y="1925352"/>
            <a:ext cx="4081750" cy="5066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10000" y="4550735"/>
            <a:ext cx="424366" cy="381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0735" y="4655288"/>
            <a:ext cx="424366" cy="381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62668" y="4760728"/>
            <a:ext cx="424366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27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CE45B-95D3-496B-A1C9-D254BA492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800" y="2648883"/>
            <a:ext cx="4343401" cy="2087174"/>
          </a:xfrm>
        </p:spPr>
        <p:txBody>
          <a:bodyPr/>
          <a:lstStyle/>
          <a:p>
            <a:pPr algn="ctr">
              <a:lnSpc>
                <a:spcPts val="5400"/>
              </a:lnSpc>
            </a:pPr>
            <a:r>
              <a:rPr lang="en-US" sz="5400" dirty="0"/>
              <a:t>Loving-Kindness Meditation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65369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027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" y="0"/>
            <a:ext cx="11506200" cy="73152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900" y="381000"/>
            <a:ext cx="9601200" cy="739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l">
              <a:lnSpc>
                <a:spcPts val="6000"/>
              </a:lnSpc>
            </a:pPr>
            <a:r>
              <a:rPr lang="en-US" sz="4800" dirty="0"/>
              <a:t>Looking forward to the future…</a:t>
            </a:r>
            <a:endParaRPr sz="4800" spc="5" dirty="0"/>
          </a:p>
        </p:txBody>
      </p:sp>
      <p:sp>
        <p:nvSpPr>
          <p:cNvPr id="5" name="object 2"/>
          <p:cNvSpPr txBox="1">
            <a:spLocks/>
          </p:cNvSpPr>
          <p:nvPr/>
        </p:nvSpPr>
        <p:spPr>
          <a:xfrm>
            <a:off x="3276600" y="6019800"/>
            <a:ext cx="9067800" cy="3139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200" b="1" i="0">
                <a:solidFill>
                  <a:srgbClr val="99D1D0"/>
                </a:solidFill>
                <a:latin typeface="Constantia"/>
                <a:ea typeface="+mj-ea"/>
                <a:cs typeface="Constantia"/>
              </a:defRPr>
            </a:lvl1pPr>
          </a:lstStyle>
          <a:p>
            <a:r>
              <a:rPr lang="en-US" sz="4000" b="0" dirty="0">
                <a:solidFill>
                  <a:srgbClr val="FCFCF4"/>
                </a:solidFill>
                <a:latin typeface="Century Gothic" panose="020B0502020202020204" pitchFamily="34" charset="0"/>
              </a:rPr>
              <a:t>Stay in touch</a:t>
            </a:r>
          </a:p>
          <a:p>
            <a:endParaRPr lang="en-US" sz="4000" b="0" dirty="0">
              <a:solidFill>
                <a:srgbClr val="FCFCF4"/>
              </a:solidFill>
              <a:latin typeface="Century Gothic" panose="020B0502020202020204" pitchFamily="34" charset="0"/>
            </a:endParaRPr>
          </a:p>
          <a:p>
            <a:endParaRPr lang="en-US" sz="4000" b="0" dirty="0">
              <a:solidFill>
                <a:srgbClr val="FCFCF4"/>
              </a:solidFill>
              <a:latin typeface="Century Gothic" panose="020B0502020202020204" pitchFamily="34" charset="0"/>
            </a:endParaRPr>
          </a:p>
          <a:p>
            <a:endParaRPr lang="en-US" sz="4000" b="0" dirty="0">
              <a:solidFill>
                <a:srgbClr val="FCFCF4"/>
              </a:solidFill>
              <a:latin typeface="Century Gothic" panose="020B0502020202020204" pitchFamily="34" charset="0"/>
            </a:endParaRP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34223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3030</TotalTime>
  <Words>70</Words>
  <Application>Microsoft Office PowerPoint</Application>
  <PresentationFormat>Custom</PresentationFormat>
  <Paragraphs>38</Paragraphs>
  <Slides>7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Akzidenz-Grotesk Pro Light</vt:lpstr>
      <vt:lpstr>Arial Narrow</vt:lpstr>
      <vt:lpstr>Calibri</vt:lpstr>
      <vt:lpstr>Century Gothic</vt:lpstr>
      <vt:lpstr>Constantia</vt:lpstr>
      <vt:lpstr>Monotype Corsiva</vt:lpstr>
      <vt:lpstr>Office Theme</vt:lpstr>
      <vt:lpstr>Acrobat Document</vt:lpstr>
      <vt:lpstr>PowerPoint Presentation</vt:lpstr>
      <vt:lpstr>PowerPoint Presentation</vt:lpstr>
      <vt:lpstr>PowerPoint Presentation</vt:lpstr>
      <vt:lpstr>Sustaining our Compassionate Minds</vt:lpstr>
      <vt:lpstr>Preventing and Coping with Compassion Setbacks</vt:lpstr>
      <vt:lpstr>Loving-Kindness Meditation</vt:lpstr>
      <vt:lpstr>Looking forward to the future…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Reesing</dc:creator>
  <cp:lastModifiedBy>Amy Reesing</cp:lastModifiedBy>
  <cp:revision>196</cp:revision>
  <cp:lastPrinted>2018-11-27T18:31:52Z</cp:lastPrinted>
  <dcterms:created xsi:type="dcterms:W3CDTF">2018-10-12T06:18:01Z</dcterms:created>
  <dcterms:modified xsi:type="dcterms:W3CDTF">2019-10-28T05:34:42Z</dcterms:modified>
</cp:coreProperties>
</file>