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70" r:id="rId3"/>
    <p:sldId id="277" r:id="rId4"/>
    <p:sldId id="346" r:id="rId5"/>
    <p:sldId id="328" r:id="rId6"/>
    <p:sldId id="356" r:id="rId7"/>
    <p:sldId id="378" r:id="rId8"/>
    <p:sldId id="322" r:id="rId9"/>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1D9"/>
    <a:srgbClr val="FCFCF4"/>
    <a:srgbClr val="FFFFFF"/>
    <a:srgbClr val="393E53"/>
    <a:srgbClr val="C0C0C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7" autoAdjust="0"/>
    <p:restoredTop sz="78841" autoAdjust="0"/>
  </p:normalViewPr>
  <p:slideViewPr>
    <p:cSldViewPr>
      <p:cViewPr varScale="1">
        <p:scale>
          <a:sx n="63" d="100"/>
          <a:sy n="63" d="100"/>
        </p:scale>
        <p:origin x="1781" y="62"/>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Instructor Notes: </a:t>
            </a:r>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131060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Loving-Kindness Meditation</a:t>
            </a:r>
          </a:p>
          <a:p>
            <a:endParaRPr lang="en-US" dirty="0"/>
          </a:p>
          <a:p>
            <a:endParaRPr lang="en-US" dirty="0"/>
          </a:p>
          <a:p>
            <a:endParaRPr lang="en-US" u="sng" dirty="0"/>
          </a:p>
          <a:p>
            <a:endParaRPr lang="en-US" u="none"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104442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dirty="0"/>
              <a:t>This slide was used in Ch 7 lecture, so we’ll just review quickly.</a:t>
            </a:r>
          </a:p>
          <a:p>
            <a:endParaRPr lang="en-US" dirty="0"/>
          </a:p>
          <a:p>
            <a:r>
              <a:rPr lang="en-US" b="1" dirty="0"/>
              <a:t>Fears</a:t>
            </a:r>
            <a:r>
              <a:rPr lang="en-US" dirty="0"/>
              <a:t> – when</a:t>
            </a:r>
            <a:r>
              <a:rPr lang="en-US" baseline="0" dirty="0"/>
              <a:t> we would like to be compassionate, but we’re frightened of the feelings that arise when we try or we worry what might happen to us if we try to be more compassionate (worries about being too weak).</a:t>
            </a:r>
            <a:endParaRPr lang="en-US" dirty="0"/>
          </a:p>
          <a:p>
            <a:r>
              <a:rPr lang="en-US" b="1" dirty="0"/>
              <a:t>Blocks</a:t>
            </a:r>
            <a:r>
              <a:rPr lang="en-US" dirty="0"/>
              <a:t> – when people would like to be compassionate and are not frightened by it, but things get</a:t>
            </a:r>
            <a:r>
              <a:rPr lang="en-US" baseline="0" dirty="0"/>
              <a:t> in the way (too busy </a:t>
            </a:r>
            <a:r>
              <a:rPr lang="en-US" baseline="0" dirty="0" err="1"/>
              <a:t>etc</a:t>
            </a:r>
            <a:r>
              <a:rPr lang="en-US" baseline="0" dirty="0"/>
              <a:t>)</a:t>
            </a:r>
            <a:endParaRPr lang="en-US" dirty="0"/>
          </a:p>
          <a:p>
            <a:r>
              <a:rPr lang="en-US" b="1" dirty="0"/>
              <a:t>Resistances</a:t>
            </a:r>
            <a:r>
              <a:rPr lang="en-US" baseline="0" dirty="0"/>
              <a:t> – simply don’t want to engage in compassion; are resistant to being compassionate to ourselves if we feel we don’t deserve it or resistant to people we feel brought on their suffering by their own actions.</a:t>
            </a:r>
            <a:endParaRPr lang="en-US" dirty="0"/>
          </a:p>
          <a:p>
            <a:endParaRPr lang="en-US" dirty="0"/>
          </a:p>
          <a:p>
            <a:r>
              <a:rPr lang="en-US" b="0" dirty="0"/>
              <a:t>Connect to the </a:t>
            </a:r>
            <a:r>
              <a:rPr lang="en-US" dirty="0"/>
              <a:t>Fears of Compassion Questionnaire that students completed </a:t>
            </a:r>
          </a:p>
          <a:p>
            <a:endParaRPr lang="en-US" dirty="0"/>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375487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368505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39860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1369895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762000" y="2362200"/>
            <a:ext cx="8815035" cy="2149306"/>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4600" b="1" spc="-200" dirty="0">
                <a:solidFill>
                  <a:srgbClr val="99D1D9"/>
                </a:solidFill>
                <a:latin typeface="Constantia" panose="02030602050306030303" pitchFamily="18" charset="0"/>
                <a:cs typeface="Arial"/>
              </a:rPr>
              <a:t>Putting your compassionate mind to work with common difficulties: </a:t>
            </a:r>
          </a:p>
          <a:p>
            <a:pPr marL="12700">
              <a:lnSpc>
                <a:spcPct val="100000"/>
              </a:lnSpc>
              <a:spcBef>
                <a:spcPts val="100"/>
              </a:spcBef>
              <a:tabLst>
                <a:tab pos="5460365" algn="l"/>
              </a:tabLst>
            </a:pPr>
            <a:r>
              <a:rPr lang="en-US" sz="4600" b="1" spc="-200" dirty="0">
                <a:solidFill>
                  <a:srgbClr val="99D1D9"/>
                </a:solidFill>
                <a:latin typeface="Constantia" panose="02030602050306030303" pitchFamily="18" charset="0"/>
                <a:cs typeface="Arial"/>
              </a:rPr>
              <a:t>Managing fears, blocks, resistances</a:t>
            </a:r>
          </a:p>
        </p:txBody>
      </p:sp>
      <p:sp>
        <p:nvSpPr>
          <p:cNvPr id="16" name="object 10"/>
          <p:cNvSpPr txBox="1"/>
          <p:nvPr/>
        </p:nvSpPr>
        <p:spPr>
          <a:xfrm>
            <a:off x="857249" y="5867400"/>
            <a:ext cx="2114551" cy="856388"/>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869411" y="6019800"/>
            <a:ext cx="54551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25 </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033" name="Acrobat Document" r:id="rId4" imgW="9524904" imgH="9524839" progId="AcroExch.Document.DC">
                  <p:embed/>
                </p:oleObj>
              </mc:Choice>
              <mc:Fallback>
                <p:oleObj name="Acrobat Document" r:id="rId4" imgW="9524904" imgH="9524839" progId="AcroExch.Document.DC">
                  <p:embed/>
                  <p:pic>
                    <p:nvPicPr>
                      <p:cNvPr id="2" name="Object 1"/>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6" name="TextBox 415"/>
          <p:cNvSpPr txBox="1"/>
          <p:nvPr/>
        </p:nvSpPr>
        <p:spPr>
          <a:xfrm>
            <a:off x="2979496" y="2281535"/>
            <a:ext cx="4137660" cy="461665"/>
          </a:xfrm>
          <a:prstGeom prst="rect">
            <a:avLst/>
          </a:prstGeom>
          <a:noFill/>
        </p:spPr>
        <p:txBody>
          <a:bodyPr wrap="square" rtlCol="0">
            <a:spAutoFit/>
          </a:bodyPr>
          <a:lstStyle/>
          <a:p>
            <a:r>
              <a:rPr lang="en-US" sz="2400" spc="-200" dirty="0">
                <a:solidFill>
                  <a:srgbClr val="393E53"/>
                </a:solidFill>
                <a:latin typeface="Century Gothic" panose="020B0502020202020204" pitchFamily="34" charset="0"/>
                <a:cs typeface="Arial"/>
              </a:rPr>
              <a:t>Loving-kindness meditation</a:t>
            </a:r>
          </a:p>
        </p:txBody>
      </p:sp>
      <p:sp>
        <p:nvSpPr>
          <p:cNvPr id="419" name="TextBox 418"/>
          <p:cNvSpPr txBox="1"/>
          <p:nvPr/>
        </p:nvSpPr>
        <p:spPr>
          <a:xfrm>
            <a:off x="2975340" y="3117722"/>
            <a:ext cx="4404360" cy="387478"/>
          </a:xfrm>
          <a:prstGeom prst="rect">
            <a:avLst/>
          </a:prstGeom>
          <a:noFill/>
        </p:spPr>
        <p:txBody>
          <a:bodyPr wrap="square" rtlCol="0">
            <a:spAutoFit/>
          </a:bodyPr>
          <a:lstStyle/>
          <a:p>
            <a:pPr marL="22225" marR="309880">
              <a:lnSpc>
                <a:spcPts val="2300"/>
              </a:lnSpc>
              <a:spcBef>
                <a:spcPts val="1200"/>
              </a:spcBef>
            </a:pPr>
            <a:r>
              <a:rPr lang="en-US" sz="2400" spc="-200" dirty="0">
                <a:solidFill>
                  <a:srgbClr val="393E53"/>
                </a:solidFill>
                <a:latin typeface="Century Gothic" panose="020B0502020202020204" pitchFamily="34" charset="0"/>
                <a:cs typeface="Arial"/>
              </a:rPr>
              <a:t>Fears, blocks, resistances</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
        <p:nvSpPr>
          <p:cNvPr id="11" name="TextBox 10">
            <a:extLst>
              <a:ext uri="{FF2B5EF4-FFF2-40B4-BE49-F238E27FC236}">
                <a16:creationId xmlns:a16="http://schemas.microsoft.com/office/drawing/2014/main" id="{4FA321D7-6335-4399-8316-0C0BA62BFFC3}"/>
              </a:ext>
            </a:extLst>
          </p:cNvPr>
          <p:cNvSpPr txBox="1"/>
          <p:nvPr/>
        </p:nvSpPr>
        <p:spPr>
          <a:xfrm>
            <a:off x="2989195" y="3881735"/>
            <a:ext cx="4254588" cy="461665"/>
          </a:xfrm>
          <a:prstGeom prst="rect">
            <a:avLst/>
          </a:prstGeom>
          <a:noFill/>
        </p:spPr>
        <p:txBody>
          <a:bodyPr wrap="square" rtlCol="0">
            <a:spAutoFit/>
          </a:bodyPr>
          <a:lstStyle/>
          <a:p>
            <a:r>
              <a:rPr lang="en-US" sz="2400" spc="-200" dirty="0">
                <a:solidFill>
                  <a:srgbClr val="393E53"/>
                </a:solidFill>
                <a:latin typeface="Century Gothic" panose="020B0502020202020204" pitchFamily="34" charset="0"/>
                <a:cs typeface="Arial"/>
              </a:rPr>
              <a:t>Dealing with common difficulties</a:t>
            </a:r>
          </a:p>
        </p:txBody>
      </p:sp>
      <p:sp>
        <p:nvSpPr>
          <p:cNvPr id="9" name="TextBox 8">
            <a:extLst>
              <a:ext uri="{FF2B5EF4-FFF2-40B4-BE49-F238E27FC236}">
                <a16:creationId xmlns:a16="http://schemas.microsoft.com/office/drawing/2014/main" id="{87041D15-027E-403C-B06B-D21FC31273DD}"/>
              </a:ext>
            </a:extLst>
          </p:cNvPr>
          <p:cNvSpPr txBox="1"/>
          <p:nvPr/>
        </p:nvSpPr>
        <p:spPr>
          <a:xfrm>
            <a:off x="2971184" y="4803969"/>
            <a:ext cx="4404360" cy="682431"/>
          </a:xfrm>
          <a:prstGeom prst="rect">
            <a:avLst/>
          </a:prstGeom>
          <a:noFill/>
        </p:spPr>
        <p:txBody>
          <a:bodyPr wrap="square" rtlCol="0">
            <a:spAutoFit/>
          </a:bodyPr>
          <a:lstStyle/>
          <a:p>
            <a:pPr marL="22225" marR="309880">
              <a:lnSpc>
                <a:spcPts val="2300"/>
              </a:lnSpc>
              <a:spcBef>
                <a:spcPts val="1200"/>
              </a:spcBef>
            </a:pPr>
            <a:r>
              <a:rPr lang="en-US" sz="2400" spc="-200" dirty="0">
                <a:solidFill>
                  <a:srgbClr val="393E53"/>
                </a:solidFill>
                <a:latin typeface="Century Gothic" panose="020B0502020202020204" pitchFamily="34" charset="0"/>
                <a:cs typeface="Arial"/>
              </a:rPr>
              <a:t>Does </a:t>
            </a:r>
            <a:r>
              <a:rPr lang="en-US" sz="2400" i="1" spc="-200" dirty="0">
                <a:solidFill>
                  <a:srgbClr val="393E53"/>
                </a:solidFill>
                <a:latin typeface="Century Gothic" panose="020B0502020202020204" pitchFamily="34" charset="0"/>
                <a:cs typeface="Arial"/>
              </a:rPr>
              <a:t>everyone</a:t>
            </a:r>
            <a:r>
              <a:rPr lang="en-US" sz="2400" spc="-200" dirty="0">
                <a:solidFill>
                  <a:srgbClr val="393E53"/>
                </a:solidFill>
                <a:latin typeface="Century Gothic" panose="020B0502020202020204" pitchFamily="34" charset="0"/>
                <a:cs typeface="Arial"/>
              </a:rPr>
              <a:t> deserve compassion?</a:t>
            </a:r>
          </a:p>
        </p:txBody>
      </p:sp>
      <p:sp>
        <p:nvSpPr>
          <p:cNvPr id="12" name="TextBox 11">
            <a:extLst>
              <a:ext uri="{FF2B5EF4-FFF2-40B4-BE49-F238E27FC236}">
                <a16:creationId xmlns:a16="http://schemas.microsoft.com/office/drawing/2014/main" id="{C78F1FAC-4E77-EF47-8A44-4C01A77698D7}"/>
              </a:ext>
            </a:extLst>
          </p:cNvPr>
          <p:cNvSpPr txBox="1"/>
          <p:nvPr/>
        </p:nvSpPr>
        <p:spPr>
          <a:xfrm>
            <a:off x="2975610" y="1600200"/>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Tree>
    <p:extLst>
      <p:ext uri="{BB962C8B-B14F-4D97-AF65-F5344CB8AC3E}">
        <p14:creationId xmlns:p14="http://schemas.microsoft.com/office/powerpoint/2010/main" val="372651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E45B-95D3-496B-A1C9-D254BA4926A2}"/>
              </a:ext>
            </a:extLst>
          </p:cNvPr>
          <p:cNvSpPr>
            <a:spLocks noGrp="1"/>
          </p:cNvSpPr>
          <p:nvPr>
            <p:ph type="title"/>
          </p:nvPr>
        </p:nvSpPr>
        <p:spPr>
          <a:xfrm>
            <a:off x="5257800" y="2648883"/>
            <a:ext cx="4343401" cy="2087174"/>
          </a:xfrm>
        </p:spPr>
        <p:txBody>
          <a:bodyPr/>
          <a:lstStyle/>
          <a:p>
            <a:pPr algn="ctr">
              <a:lnSpc>
                <a:spcPts val="5400"/>
              </a:lnSpc>
            </a:pPr>
            <a:r>
              <a:rPr lang="en-US" sz="5400" dirty="0"/>
              <a:t>Loving-Kindness Meditation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65369" cy="7315200"/>
          </a:xfrm>
          <a:prstGeom prst="rect">
            <a:avLst/>
          </a:prstGeom>
        </p:spPr>
      </p:pic>
    </p:spTree>
    <p:extLst>
      <p:ext uri="{BB962C8B-B14F-4D97-AF65-F5344CB8AC3E}">
        <p14:creationId xmlns:p14="http://schemas.microsoft.com/office/powerpoint/2010/main" val="319402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514600"/>
            <a:ext cx="5415142" cy="3650397"/>
          </a:xfrm>
          <a:prstGeom prst="rect">
            <a:avLst/>
          </a:prstGeom>
        </p:spPr>
      </p:pic>
      <p:sp>
        <p:nvSpPr>
          <p:cNvPr id="2" name="object 2"/>
          <p:cNvSpPr txBox="1">
            <a:spLocks noGrp="1"/>
          </p:cNvSpPr>
          <p:nvPr>
            <p:ph type="title"/>
          </p:nvPr>
        </p:nvSpPr>
        <p:spPr>
          <a:xfrm>
            <a:off x="304800" y="685800"/>
            <a:ext cx="9296400" cy="1549655"/>
          </a:xfrm>
          <a:prstGeom prst="rect">
            <a:avLst/>
          </a:prstGeom>
        </p:spPr>
        <p:txBody>
          <a:bodyPr vert="horz" wrap="square" lIns="0" tIns="0" rIns="0" bIns="0" rtlCol="0">
            <a:spAutoFit/>
          </a:bodyPr>
          <a:lstStyle/>
          <a:p>
            <a:pPr marL="12700" marR="5080" algn="l">
              <a:lnSpc>
                <a:spcPts val="6000"/>
              </a:lnSpc>
            </a:pPr>
            <a:r>
              <a:rPr lang="en-US" sz="6000" spc="5" dirty="0"/>
              <a:t>Compassion can be hard sometimes…</a:t>
            </a:r>
            <a:endParaRPr sz="6000" spc="5" dirty="0"/>
          </a:p>
        </p:txBody>
      </p:sp>
      <p:sp>
        <p:nvSpPr>
          <p:cNvPr id="5" name="object 2"/>
          <p:cNvSpPr txBox="1">
            <a:spLocks/>
          </p:cNvSpPr>
          <p:nvPr/>
        </p:nvSpPr>
        <p:spPr>
          <a:xfrm>
            <a:off x="481012" y="2826603"/>
            <a:ext cx="9144000" cy="1846659"/>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4000" b="0" dirty="0">
                <a:solidFill>
                  <a:schemeClr val="bg1"/>
                </a:solidFill>
                <a:latin typeface="Century Gothic" panose="020B0502020202020204" pitchFamily="34" charset="0"/>
              </a:rPr>
              <a:t>Fears</a:t>
            </a:r>
          </a:p>
          <a:p>
            <a:pPr marL="457200" indent="-457200">
              <a:buFont typeface="Arial" panose="020B0604020202020204" pitchFamily="34" charset="0"/>
              <a:buChar char="•"/>
            </a:pPr>
            <a:r>
              <a:rPr lang="en-US" sz="4000" b="0" dirty="0">
                <a:solidFill>
                  <a:schemeClr val="bg1"/>
                </a:solidFill>
                <a:latin typeface="Century Gothic" panose="020B0502020202020204" pitchFamily="34" charset="0"/>
              </a:rPr>
              <a:t>Blocks</a:t>
            </a:r>
          </a:p>
          <a:p>
            <a:pPr marL="457200" indent="-457200">
              <a:buFont typeface="Arial" panose="020B0604020202020204" pitchFamily="34" charset="0"/>
              <a:buChar char="•"/>
            </a:pPr>
            <a:r>
              <a:rPr lang="en-US" sz="4000" b="0" dirty="0">
                <a:solidFill>
                  <a:schemeClr val="bg1"/>
                </a:solidFill>
                <a:latin typeface="Century Gothic" panose="020B0502020202020204" pitchFamily="34" charset="0"/>
              </a:rPr>
              <a:t>Resistances</a:t>
            </a:r>
          </a:p>
        </p:txBody>
      </p:sp>
    </p:spTree>
    <p:extLst>
      <p:ext uri="{BB962C8B-B14F-4D97-AF65-F5344CB8AC3E}">
        <p14:creationId xmlns:p14="http://schemas.microsoft.com/office/powerpoint/2010/main" val="19324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44047"/>
            <a:ext cx="7086600" cy="1282402"/>
          </a:xfrm>
          <a:prstGeom prst="rect">
            <a:avLst/>
          </a:prstGeom>
        </p:spPr>
        <p:txBody>
          <a:bodyPr vert="horz" wrap="square" lIns="0" tIns="0" rIns="0" bIns="0" rtlCol="0">
            <a:spAutoFit/>
          </a:bodyPr>
          <a:lstStyle/>
          <a:p>
            <a:pPr marL="12700" marR="5080" algn="l">
              <a:lnSpc>
                <a:spcPts val="5000"/>
              </a:lnSpc>
            </a:pPr>
            <a:r>
              <a:rPr lang="en-US" sz="4100" spc="5" dirty="0"/>
              <a:t>Managing common difficulties with compassion</a:t>
            </a:r>
            <a:endParaRPr sz="4100" spc="5" dirty="0"/>
          </a:p>
        </p:txBody>
      </p:sp>
      <p:sp>
        <p:nvSpPr>
          <p:cNvPr id="5" name="object 2"/>
          <p:cNvSpPr txBox="1">
            <a:spLocks/>
          </p:cNvSpPr>
          <p:nvPr/>
        </p:nvSpPr>
        <p:spPr>
          <a:xfrm>
            <a:off x="152400" y="1712390"/>
            <a:ext cx="7086600" cy="507831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000" b="0" dirty="0">
                <a:solidFill>
                  <a:schemeClr val="bg1"/>
                </a:solidFill>
                <a:latin typeface="Century Gothic" panose="020B0502020202020204" pitchFamily="34" charset="0"/>
              </a:rPr>
              <a:t>Consider origin of thought</a:t>
            </a:r>
          </a:p>
          <a:p>
            <a:pPr marL="457200" indent="-457200">
              <a:buFont typeface="Arial" panose="020B0604020202020204" pitchFamily="34" charset="0"/>
              <a:buChar char="•"/>
            </a:pPr>
            <a:endParaRPr lang="en-US" sz="30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000" b="0" dirty="0">
                <a:solidFill>
                  <a:schemeClr val="bg1"/>
                </a:solidFill>
                <a:latin typeface="Century Gothic" panose="020B0502020202020204" pitchFamily="34" charset="0"/>
              </a:rPr>
              <a:t>Recall definition of compassion</a:t>
            </a:r>
          </a:p>
          <a:p>
            <a:pPr marL="457200" indent="-457200">
              <a:buFont typeface="Arial" panose="020B0604020202020204" pitchFamily="34" charset="0"/>
              <a:buChar char="•"/>
            </a:pPr>
            <a:endParaRPr lang="en-US" sz="30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000" b="0" dirty="0">
                <a:solidFill>
                  <a:schemeClr val="bg1"/>
                </a:solidFill>
                <a:latin typeface="Century Gothic" panose="020B0502020202020204" pitchFamily="34" charset="0"/>
              </a:rPr>
              <a:t>Question what system is underneath </a:t>
            </a:r>
            <a:r>
              <a:rPr lang="en-US" sz="2800" b="0" dirty="0">
                <a:solidFill>
                  <a:schemeClr val="bg1"/>
                </a:solidFill>
                <a:latin typeface="Century Gothic" panose="020B0502020202020204" pitchFamily="34" charset="0"/>
              </a:rPr>
              <a:t>(e.g., threat or drive)</a:t>
            </a:r>
          </a:p>
          <a:p>
            <a:pPr marL="457200" indent="-457200">
              <a:buFont typeface="Arial" panose="020B0604020202020204" pitchFamily="34" charset="0"/>
              <a:buChar char="•"/>
            </a:pPr>
            <a:endParaRPr lang="en-US" sz="30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000" b="0" dirty="0">
                <a:solidFill>
                  <a:schemeClr val="bg1"/>
                </a:solidFill>
                <a:latin typeface="Century Gothic" panose="020B0502020202020204" pitchFamily="34" charset="0"/>
              </a:rPr>
              <a:t>Pay attention to different forms of compassion</a:t>
            </a:r>
          </a:p>
          <a:p>
            <a:pPr marL="457200" indent="-457200">
              <a:buFont typeface="Arial" panose="020B0604020202020204" pitchFamily="34" charset="0"/>
              <a:buChar char="•"/>
            </a:pPr>
            <a:endParaRPr lang="en-US" sz="30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000" b="0" dirty="0">
                <a:solidFill>
                  <a:schemeClr val="bg1"/>
                </a:solidFill>
                <a:latin typeface="Century Gothic" panose="020B0502020202020204" pitchFamily="34" charset="0"/>
              </a:rPr>
              <a:t>Practice, taking small steps</a:t>
            </a:r>
          </a:p>
        </p:txBody>
      </p:sp>
      <p:sp>
        <p:nvSpPr>
          <p:cNvPr id="6" name="object 3"/>
          <p:cNvSpPr/>
          <p:nvPr/>
        </p:nvSpPr>
        <p:spPr>
          <a:xfrm>
            <a:off x="7239001" y="0"/>
            <a:ext cx="2541896"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sp>
        <p:nvSpPr>
          <p:cNvPr id="3" name="Rounded Rectangular Callout 2"/>
          <p:cNvSpPr/>
          <p:nvPr/>
        </p:nvSpPr>
        <p:spPr>
          <a:xfrm>
            <a:off x="8134392" y="462644"/>
            <a:ext cx="1447800" cy="609600"/>
          </a:xfrm>
          <a:prstGeom prst="wedgeRoundRectCallout">
            <a:avLst>
              <a:gd name="adj1" fmla="val -32111"/>
              <a:gd name="adj2" fmla="val 101786"/>
              <a:gd name="adj3" fmla="val 16667"/>
            </a:avLst>
          </a:prstGeom>
          <a:solidFill>
            <a:srgbClr val="99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a:t>
            </a:r>
          </a:p>
          <a:p>
            <a:pPr algn="ctr"/>
            <a:r>
              <a:rPr lang="en-US" dirty="0"/>
              <a:t>Indulgent </a:t>
            </a:r>
          </a:p>
        </p:txBody>
      </p:sp>
      <p:sp>
        <p:nvSpPr>
          <p:cNvPr id="8" name="Rounded Rectangular Callout 7"/>
          <p:cNvSpPr/>
          <p:nvPr/>
        </p:nvSpPr>
        <p:spPr>
          <a:xfrm>
            <a:off x="7432263" y="2144486"/>
            <a:ext cx="1447800" cy="609600"/>
          </a:xfrm>
          <a:prstGeom prst="wedgeRoundRectCallout">
            <a:avLst>
              <a:gd name="adj1" fmla="val -32111"/>
              <a:gd name="adj2" fmla="val 101786"/>
              <a:gd name="adj3" fmla="val 16667"/>
            </a:avLst>
          </a:prstGeom>
          <a:solidFill>
            <a:srgbClr val="99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deserved</a:t>
            </a:r>
          </a:p>
        </p:txBody>
      </p:sp>
      <p:sp>
        <p:nvSpPr>
          <p:cNvPr id="9" name="Rounded Rectangular Callout 8"/>
          <p:cNvSpPr/>
          <p:nvPr/>
        </p:nvSpPr>
        <p:spPr>
          <a:xfrm>
            <a:off x="8156163" y="3652158"/>
            <a:ext cx="1447800" cy="609600"/>
          </a:xfrm>
          <a:prstGeom prst="wedgeRoundRectCallout">
            <a:avLst>
              <a:gd name="adj1" fmla="val -32111"/>
              <a:gd name="adj2" fmla="val 101786"/>
              <a:gd name="adj3" fmla="val 16667"/>
            </a:avLst>
          </a:prstGeom>
          <a:solidFill>
            <a:srgbClr val="99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Unfamiliar</a:t>
            </a:r>
          </a:p>
        </p:txBody>
      </p:sp>
      <p:sp>
        <p:nvSpPr>
          <p:cNvPr id="10" name="Rounded Rectangular Callout 9"/>
          <p:cNvSpPr/>
          <p:nvPr/>
        </p:nvSpPr>
        <p:spPr>
          <a:xfrm>
            <a:off x="7620000" y="5334000"/>
            <a:ext cx="1447800" cy="609600"/>
          </a:xfrm>
          <a:prstGeom prst="wedgeRoundRectCallout">
            <a:avLst>
              <a:gd name="adj1" fmla="val -32111"/>
              <a:gd name="adj2" fmla="val 101786"/>
              <a:gd name="adj3" fmla="val 16667"/>
            </a:avLst>
          </a:prstGeom>
          <a:solidFill>
            <a:srgbClr val="99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Painful memories</a:t>
            </a:r>
          </a:p>
        </p:txBody>
      </p:sp>
    </p:spTree>
    <p:extLst>
      <p:ext uri="{BB962C8B-B14F-4D97-AF65-F5344CB8AC3E}">
        <p14:creationId xmlns:p14="http://schemas.microsoft.com/office/powerpoint/2010/main" val="19232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Down Arrow 3"/>
          <p:cNvSpPr/>
          <p:nvPr/>
        </p:nvSpPr>
        <p:spPr>
          <a:xfrm>
            <a:off x="5812993" y="1596270"/>
            <a:ext cx="1304330" cy="5566530"/>
          </a:xfrm>
          <a:prstGeom prst="upDownArrow">
            <a:avLst/>
          </a:prstGeom>
          <a:noFill/>
          <a:ln w="571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57200" y="76200"/>
            <a:ext cx="6172200" cy="769441"/>
          </a:xfrm>
          <a:prstGeom prst="rect">
            <a:avLst/>
          </a:prstGeom>
        </p:spPr>
        <p:txBody>
          <a:bodyPr vert="horz" wrap="square" lIns="0" tIns="0" rIns="0" bIns="0" rtlCol="0">
            <a:spAutoFit/>
          </a:bodyPr>
          <a:lstStyle/>
          <a:p>
            <a:pPr marL="12700" marR="5080" algn="l">
              <a:lnSpc>
                <a:spcPts val="6000"/>
              </a:lnSpc>
            </a:pPr>
            <a:r>
              <a:rPr lang="en-US" sz="4400" spc="5" dirty="0"/>
              <a:t>Compassionate Ladder</a:t>
            </a:r>
            <a:endParaRPr sz="4400" spc="5"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8769" y="1785610"/>
            <a:ext cx="1403108" cy="5257800"/>
          </a:xfrm>
          <a:prstGeom prst="rect">
            <a:avLst/>
          </a:prstGeom>
        </p:spPr>
      </p:pic>
      <p:sp>
        <p:nvSpPr>
          <p:cNvPr id="5" name="TextBox 4"/>
          <p:cNvSpPr txBox="1"/>
          <p:nvPr/>
        </p:nvSpPr>
        <p:spPr>
          <a:xfrm>
            <a:off x="3760058" y="2143780"/>
            <a:ext cx="5410200" cy="523220"/>
          </a:xfrm>
          <a:prstGeom prst="rect">
            <a:avLst/>
          </a:prstGeom>
          <a:noFill/>
        </p:spPr>
        <p:txBody>
          <a:bodyPr wrap="square" rtlCol="0">
            <a:spAutoFit/>
          </a:bodyPr>
          <a:lstStyle/>
          <a:p>
            <a:pPr algn="ctr"/>
            <a:r>
              <a:rPr lang="en-US" sz="2800" b="1" dirty="0">
                <a:solidFill>
                  <a:srgbClr val="99D1D9"/>
                </a:solidFill>
                <a:effectLst>
                  <a:outerShdw blurRad="38100" dist="38100" dir="2700000" algn="tl">
                    <a:srgbClr val="000000">
                      <a:alpha val="43137"/>
                    </a:srgbClr>
                  </a:outerShdw>
                </a:effectLst>
                <a:latin typeface="Century Gothic" panose="020B0502020202020204" pitchFamily="34" charset="0"/>
              </a:rPr>
              <a:t>Ideal Compassionate Other</a:t>
            </a:r>
          </a:p>
        </p:txBody>
      </p:sp>
      <p:sp>
        <p:nvSpPr>
          <p:cNvPr id="6" name="TextBox 5"/>
          <p:cNvSpPr txBox="1"/>
          <p:nvPr/>
        </p:nvSpPr>
        <p:spPr>
          <a:xfrm>
            <a:off x="4522058" y="2877051"/>
            <a:ext cx="3886200" cy="523220"/>
          </a:xfrm>
          <a:prstGeom prst="rect">
            <a:avLst/>
          </a:prstGeom>
          <a:noFill/>
        </p:spPr>
        <p:txBody>
          <a:bodyPr wrap="square" rtlCol="0">
            <a:spAutoFit/>
          </a:bodyPr>
          <a:lstStyle/>
          <a:p>
            <a:pPr algn="ctr"/>
            <a:r>
              <a:rPr lang="en-US" sz="2800" b="1" dirty="0">
                <a:solidFill>
                  <a:srgbClr val="99D1D9"/>
                </a:solidFill>
                <a:effectLst>
                  <a:outerShdw blurRad="38100" dist="38100" dir="2700000" algn="tl">
                    <a:srgbClr val="000000">
                      <a:alpha val="43137"/>
                    </a:srgbClr>
                  </a:outerShdw>
                </a:effectLst>
                <a:latin typeface="Century Gothic" panose="020B0502020202020204" pitchFamily="34" charset="0"/>
              </a:rPr>
              <a:t>Compassionate Self</a:t>
            </a:r>
          </a:p>
        </p:txBody>
      </p:sp>
      <p:sp>
        <p:nvSpPr>
          <p:cNvPr id="7" name="TextBox 6"/>
          <p:cNvSpPr txBox="1"/>
          <p:nvPr/>
        </p:nvSpPr>
        <p:spPr>
          <a:xfrm>
            <a:off x="4381035" y="3657706"/>
            <a:ext cx="4721826" cy="523220"/>
          </a:xfrm>
          <a:prstGeom prst="rect">
            <a:avLst/>
          </a:prstGeom>
          <a:noFill/>
        </p:spPr>
        <p:txBody>
          <a:bodyPr wrap="square" rtlCol="0">
            <a:spAutoFit/>
          </a:bodyPr>
          <a:lstStyle/>
          <a:p>
            <a:pPr algn="ctr"/>
            <a:r>
              <a:rPr lang="en-US" sz="2800" b="1" dirty="0">
                <a:solidFill>
                  <a:srgbClr val="99D1D9"/>
                </a:solidFill>
                <a:effectLst>
                  <a:outerShdw blurRad="38100" dist="38100" dir="2700000" algn="tl">
                    <a:srgbClr val="000000">
                      <a:alpha val="43137"/>
                    </a:srgbClr>
                  </a:outerShdw>
                </a:effectLst>
                <a:latin typeface="Century Gothic" panose="020B0502020202020204" pitchFamily="34" charset="0"/>
              </a:rPr>
              <a:t>Compassionate Memory</a:t>
            </a:r>
          </a:p>
        </p:txBody>
      </p:sp>
      <p:sp>
        <p:nvSpPr>
          <p:cNvPr id="8" name="TextBox 7"/>
          <p:cNvSpPr txBox="1"/>
          <p:nvPr/>
        </p:nvSpPr>
        <p:spPr>
          <a:xfrm>
            <a:off x="4712556" y="4448571"/>
            <a:ext cx="3695701" cy="523220"/>
          </a:xfrm>
          <a:prstGeom prst="rect">
            <a:avLst/>
          </a:prstGeom>
          <a:noFill/>
        </p:spPr>
        <p:txBody>
          <a:bodyPr wrap="square" rtlCol="0">
            <a:spAutoFit/>
          </a:bodyPr>
          <a:lstStyle/>
          <a:p>
            <a:pPr algn="ctr"/>
            <a:r>
              <a:rPr lang="en-US" sz="2800" b="1" dirty="0">
                <a:solidFill>
                  <a:srgbClr val="99D1D9"/>
                </a:solidFill>
                <a:effectLst>
                  <a:outerShdw blurRad="38100" dist="38100" dir="2700000" algn="tl">
                    <a:srgbClr val="000000">
                      <a:alpha val="43137"/>
                    </a:srgbClr>
                  </a:outerShdw>
                </a:effectLst>
                <a:latin typeface="Century Gothic" panose="020B0502020202020204" pitchFamily="34" charset="0"/>
              </a:rPr>
              <a:t>Safe Place Imagery</a:t>
            </a:r>
          </a:p>
        </p:txBody>
      </p:sp>
      <p:sp>
        <p:nvSpPr>
          <p:cNvPr id="9" name="TextBox 8"/>
          <p:cNvSpPr txBox="1"/>
          <p:nvPr/>
        </p:nvSpPr>
        <p:spPr>
          <a:xfrm>
            <a:off x="4687843" y="5239436"/>
            <a:ext cx="3861486" cy="523220"/>
          </a:xfrm>
          <a:prstGeom prst="rect">
            <a:avLst/>
          </a:prstGeom>
          <a:noFill/>
        </p:spPr>
        <p:txBody>
          <a:bodyPr wrap="square" rtlCol="0">
            <a:spAutoFit/>
          </a:bodyPr>
          <a:lstStyle/>
          <a:p>
            <a:pPr algn="ctr"/>
            <a:r>
              <a:rPr lang="en-US" sz="2800" b="1" dirty="0">
                <a:solidFill>
                  <a:srgbClr val="99D1D9"/>
                </a:solidFill>
                <a:effectLst>
                  <a:outerShdw blurRad="38100" dist="38100" dir="2700000" algn="tl">
                    <a:srgbClr val="000000">
                      <a:alpha val="43137"/>
                    </a:srgbClr>
                  </a:outerShdw>
                </a:effectLst>
                <a:latin typeface="Century Gothic" panose="020B0502020202020204" pitchFamily="34" charset="0"/>
              </a:rPr>
              <a:t>Soothing Breathing</a:t>
            </a:r>
          </a:p>
        </p:txBody>
      </p:sp>
      <p:sp>
        <p:nvSpPr>
          <p:cNvPr id="10" name="TextBox 9"/>
          <p:cNvSpPr txBox="1"/>
          <p:nvPr/>
        </p:nvSpPr>
        <p:spPr>
          <a:xfrm>
            <a:off x="4393855" y="6030301"/>
            <a:ext cx="4449461" cy="523220"/>
          </a:xfrm>
          <a:prstGeom prst="rect">
            <a:avLst/>
          </a:prstGeom>
          <a:noFill/>
        </p:spPr>
        <p:txBody>
          <a:bodyPr wrap="square" rtlCol="0">
            <a:spAutoFit/>
          </a:bodyPr>
          <a:lstStyle/>
          <a:p>
            <a:pPr algn="ctr"/>
            <a:r>
              <a:rPr lang="en-US" sz="2800" b="1" dirty="0">
                <a:solidFill>
                  <a:srgbClr val="99D1D9"/>
                </a:solidFill>
                <a:effectLst>
                  <a:outerShdw blurRad="38100" dist="38100" dir="2700000" algn="tl">
                    <a:srgbClr val="000000">
                      <a:alpha val="43137"/>
                    </a:srgbClr>
                  </a:outerShdw>
                </a:effectLst>
                <a:latin typeface="Century Gothic" panose="020B0502020202020204" pitchFamily="34" charset="0"/>
              </a:rPr>
              <a:t>Mindfulness Exercises </a:t>
            </a:r>
          </a:p>
        </p:txBody>
      </p:sp>
      <p:sp>
        <p:nvSpPr>
          <p:cNvPr id="11" name="TextBox 10"/>
          <p:cNvSpPr txBox="1"/>
          <p:nvPr/>
        </p:nvSpPr>
        <p:spPr>
          <a:xfrm>
            <a:off x="1108576" y="1073050"/>
            <a:ext cx="1483494" cy="523220"/>
          </a:xfrm>
          <a:prstGeom prst="rect">
            <a:avLst/>
          </a:prstGeom>
          <a:noFill/>
        </p:spPr>
        <p:txBody>
          <a:bodyPr wrap="square" rtlCol="0">
            <a:spAutoFit/>
          </a:bodyPr>
          <a:lstStyle/>
          <a:p>
            <a:pPr algn="ctr"/>
            <a:r>
              <a:rPr lang="en-US" sz="2800" dirty="0">
                <a:solidFill>
                  <a:srgbClr val="FCFCF4"/>
                </a:solidFill>
                <a:latin typeface="Constantia" panose="02030602050306030303" pitchFamily="18" charset="0"/>
              </a:rPr>
              <a:t>Ladder</a:t>
            </a:r>
          </a:p>
        </p:txBody>
      </p:sp>
      <p:sp>
        <p:nvSpPr>
          <p:cNvPr id="12" name="TextBox 11"/>
          <p:cNvSpPr txBox="1"/>
          <p:nvPr/>
        </p:nvSpPr>
        <p:spPr>
          <a:xfrm>
            <a:off x="3962400" y="742039"/>
            <a:ext cx="5005516" cy="954107"/>
          </a:xfrm>
          <a:prstGeom prst="rect">
            <a:avLst/>
          </a:prstGeom>
          <a:noFill/>
        </p:spPr>
        <p:txBody>
          <a:bodyPr wrap="square" rtlCol="0">
            <a:spAutoFit/>
          </a:bodyPr>
          <a:lstStyle/>
          <a:p>
            <a:pPr algn="ctr"/>
            <a:r>
              <a:rPr lang="en-US" sz="2800" dirty="0">
                <a:solidFill>
                  <a:srgbClr val="FCFCF4"/>
                </a:solidFill>
                <a:latin typeface="Constantia" panose="02030602050306030303" pitchFamily="18" charset="0"/>
              </a:rPr>
              <a:t>Example of Compassionate Mind Training Skills</a:t>
            </a:r>
          </a:p>
        </p:txBody>
      </p:sp>
      <p:cxnSp>
        <p:nvCxnSpPr>
          <p:cNvPr id="16" name="Straight Arrow Connector 15"/>
          <p:cNvCxnSpPr/>
          <p:nvPr/>
        </p:nvCxnSpPr>
        <p:spPr>
          <a:xfrm flipH="1">
            <a:off x="2743200" y="2370070"/>
            <a:ext cx="121920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1"/>
          </p:cNvCxnSpPr>
          <p:nvPr/>
        </p:nvCxnSpPr>
        <p:spPr>
          <a:xfrm flipH="1">
            <a:off x="2743200" y="3138661"/>
            <a:ext cx="1778858"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1"/>
          </p:cNvCxnSpPr>
          <p:nvPr/>
        </p:nvCxnSpPr>
        <p:spPr>
          <a:xfrm flipH="1">
            <a:off x="2759427" y="3919316"/>
            <a:ext cx="1621608" cy="1"/>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59427" y="4724400"/>
            <a:ext cx="1854026"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p:cNvCxnSpPr>
          <p:nvPr/>
        </p:nvCxnSpPr>
        <p:spPr>
          <a:xfrm flipH="1" flipV="1">
            <a:off x="2759427" y="5486400"/>
            <a:ext cx="1928416" cy="14646"/>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59428" y="6324600"/>
            <a:ext cx="1854025"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9929" y="2608180"/>
            <a:ext cx="0" cy="268871"/>
          </a:xfrm>
          <a:prstGeom prst="straightConnector1">
            <a:avLst/>
          </a:prstGeom>
          <a:ln w="57150">
            <a:solidFill>
              <a:srgbClr val="FCFCF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465157" y="3477378"/>
            <a:ext cx="0" cy="268871"/>
          </a:xfrm>
          <a:prstGeom prst="straightConnector1">
            <a:avLst/>
          </a:prstGeom>
          <a:ln w="57150">
            <a:solidFill>
              <a:srgbClr val="FCFCF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465157" y="4187457"/>
            <a:ext cx="0" cy="268871"/>
          </a:xfrm>
          <a:prstGeom prst="straightConnector1">
            <a:avLst/>
          </a:prstGeom>
          <a:ln w="57150">
            <a:solidFill>
              <a:srgbClr val="FCFCF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465157" y="4971791"/>
            <a:ext cx="0" cy="268871"/>
          </a:xfrm>
          <a:prstGeom prst="straightConnector1">
            <a:avLst/>
          </a:prstGeom>
          <a:ln w="57150">
            <a:solidFill>
              <a:srgbClr val="FCFCF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439929" y="5836798"/>
            <a:ext cx="0" cy="268871"/>
          </a:xfrm>
          <a:prstGeom prst="straightConnector1">
            <a:avLst/>
          </a:prstGeom>
          <a:ln w="57150">
            <a:solidFill>
              <a:srgbClr val="FCFCF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1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3744515" y="2362200"/>
            <a:ext cx="5316058" cy="2215991"/>
          </a:xfrm>
          <a:prstGeom prst="rect">
            <a:avLst/>
          </a:prstGeom>
        </p:spPr>
        <p:txBody>
          <a:bodyPr vert="horz" wrap="square" lIns="0" tIns="0" rIns="0" bIns="0" rtlCol="0">
            <a:spAutoFit/>
          </a:bodyPr>
          <a:lstStyle/>
          <a:p>
            <a:pPr marL="12700" marR="5080"/>
            <a:r>
              <a:rPr lang="en-US" sz="4800" spc="-55" dirty="0"/>
              <a:t>Does </a:t>
            </a:r>
            <a:r>
              <a:rPr lang="en-US" sz="4800" i="1" spc="-55" dirty="0">
                <a:solidFill>
                  <a:srgbClr val="99D1D9"/>
                </a:solidFill>
              </a:rPr>
              <a:t>everyone</a:t>
            </a:r>
            <a:r>
              <a:rPr lang="en-US" sz="4800" spc="-55" dirty="0"/>
              <a:t> deserve compassion?</a:t>
            </a:r>
            <a:endParaRPr sz="4800" spc="-80" dirty="0"/>
          </a:p>
        </p:txBody>
      </p:sp>
      <p:sp>
        <p:nvSpPr>
          <p:cNvPr id="50" name="object 3"/>
          <p:cNvSpPr/>
          <p:nvPr/>
        </p:nvSpPr>
        <p:spPr>
          <a:xfrm>
            <a:off x="-89211"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2960006" cy="2851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05" y="1259800"/>
            <a:ext cx="2210367" cy="1536417"/>
          </a:xfrm>
          <a:prstGeom prst="rect">
            <a:avLst/>
          </a:prstGeom>
        </p:spPr>
      </p:pic>
    </p:spTree>
    <p:extLst>
      <p:ext uri="{BB962C8B-B14F-4D97-AF65-F5344CB8AC3E}">
        <p14:creationId xmlns:p14="http://schemas.microsoft.com/office/powerpoint/2010/main" val="718107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3066</TotalTime>
  <Words>289</Words>
  <Application>Microsoft Office PowerPoint</Application>
  <PresentationFormat>Custom</PresentationFormat>
  <Paragraphs>66</Paragraphs>
  <Slides>8</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Akzidenz-Grotesk Pro Light</vt: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Loving-Kindness Meditation</vt:lpstr>
      <vt:lpstr>Compassion can be hard sometimes…</vt:lpstr>
      <vt:lpstr>Managing common difficulties with compassion</vt:lpstr>
      <vt:lpstr>Compassionate Ladder</vt:lpstr>
      <vt:lpstr>Does everyone deserve compassion?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Reesing</dc:creator>
  <cp:lastModifiedBy>Amy Reesing</cp:lastModifiedBy>
  <cp:revision>199</cp:revision>
  <cp:lastPrinted>2018-11-27T18:31:52Z</cp:lastPrinted>
  <dcterms:created xsi:type="dcterms:W3CDTF">2018-10-12T06:18:01Z</dcterms:created>
  <dcterms:modified xsi:type="dcterms:W3CDTF">2019-10-28T05:29:20Z</dcterms:modified>
</cp:coreProperties>
</file>