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3" ContentType="audio/m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8" r:id="rId2"/>
    <p:sldId id="270" r:id="rId3"/>
    <p:sldId id="277" r:id="rId4"/>
    <p:sldId id="346" r:id="rId5"/>
    <p:sldId id="315" r:id="rId6"/>
    <p:sldId id="382" r:id="rId7"/>
    <p:sldId id="381" r:id="rId8"/>
    <p:sldId id="378" r:id="rId9"/>
    <p:sldId id="328" r:id="rId10"/>
    <p:sldId id="379" r:id="rId11"/>
    <p:sldId id="380" r:id="rId12"/>
    <p:sldId id="313" r:id="rId13"/>
    <p:sldId id="383" r:id="rId14"/>
    <p:sldId id="360" r:id="rId15"/>
    <p:sldId id="341" r:id="rId16"/>
  </p:sldIdLst>
  <p:sldSz cx="9753600" cy="73152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D1D9"/>
    <a:srgbClr val="393E53"/>
    <a:srgbClr val="FFFFFF"/>
    <a:srgbClr val="FCFCF4"/>
    <a:srgbClr val="C0C0C0"/>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358" autoAdjust="0"/>
    <p:restoredTop sz="57791" autoAdjust="0"/>
  </p:normalViewPr>
  <p:slideViewPr>
    <p:cSldViewPr>
      <p:cViewPr varScale="1">
        <p:scale>
          <a:sx n="46" d="100"/>
          <a:sy n="46" d="100"/>
        </p:scale>
        <p:origin x="1925" y="48"/>
      </p:cViewPr>
      <p:guideLst>
        <p:guide orient="horz" pos="2880"/>
        <p:guide pos="216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11247" cy="463007"/>
          </a:xfrm>
          <a:prstGeom prst="rect">
            <a:avLst/>
          </a:prstGeom>
        </p:spPr>
        <p:txBody>
          <a:bodyPr vert="horz" lIns="86703" tIns="43352" rIns="86703" bIns="43352" rtlCol="0"/>
          <a:lstStyle>
            <a:lvl1pPr algn="l">
              <a:defRPr sz="1100"/>
            </a:lvl1pPr>
          </a:lstStyle>
          <a:p>
            <a:endParaRPr lang="en-US"/>
          </a:p>
        </p:txBody>
      </p:sp>
      <p:sp>
        <p:nvSpPr>
          <p:cNvPr id="3" name="Date Placeholder 2"/>
          <p:cNvSpPr>
            <a:spLocks noGrp="1"/>
          </p:cNvSpPr>
          <p:nvPr>
            <p:ph type="dt" idx="1"/>
          </p:nvPr>
        </p:nvSpPr>
        <p:spPr>
          <a:xfrm>
            <a:off x="3936567" y="2"/>
            <a:ext cx="3012378" cy="463007"/>
          </a:xfrm>
          <a:prstGeom prst="rect">
            <a:avLst/>
          </a:prstGeom>
        </p:spPr>
        <p:txBody>
          <a:bodyPr vert="horz" lIns="86703" tIns="43352" rIns="86703" bIns="43352" rtlCol="0"/>
          <a:lstStyle>
            <a:lvl1pPr algn="r">
              <a:defRPr sz="1100"/>
            </a:lvl1pPr>
          </a:lstStyle>
          <a:p>
            <a:fld id="{88FDBED7-CF50-4D25-BE92-FE7E9FE293DA}" type="datetimeFigureOut">
              <a:rPr lang="en-US" smtClean="0"/>
              <a:t>10/27/2019</a:t>
            </a:fld>
            <a:endParaRPr lang="en-US"/>
          </a:p>
        </p:txBody>
      </p:sp>
      <p:sp>
        <p:nvSpPr>
          <p:cNvPr id="4" name="Slide Image Placeholder 3"/>
          <p:cNvSpPr>
            <a:spLocks noGrp="1" noRot="1" noChangeAspect="1"/>
          </p:cNvSpPr>
          <p:nvPr>
            <p:ph type="sldImg" idx="2"/>
          </p:nvPr>
        </p:nvSpPr>
        <p:spPr>
          <a:xfrm>
            <a:off x="1397000" y="1154113"/>
            <a:ext cx="4156075" cy="3116262"/>
          </a:xfrm>
          <a:prstGeom prst="rect">
            <a:avLst/>
          </a:prstGeom>
          <a:noFill/>
          <a:ln w="12700">
            <a:solidFill>
              <a:prstClr val="black"/>
            </a:solidFill>
          </a:ln>
        </p:spPr>
        <p:txBody>
          <a:bodyPr vert="horz" lIns="86703" tIns="43352" rIns="86703" bIns="43352" rtlCol="0" anchor="ctr"/>
          <a:lstStyle/>
          <a:p>
            <a:endParaRPr lang="en-US"/>
          </a:p>
        </p:txBody>
      </p:sp>
      <p:sp>
        <p:nvSpPr>
          <p:cNvPr id="5" name="Notes Placeholder 4"/>
          <p:cNvSpPr>
            <a:spLocks noGrp="1"/>
          </p:cNvSpPr>
          <p:nvPr>
            <p:ph type="body" sz="quarter" idx="3"/>
          </p:nvPr>
        </p:nvSpPr>
        <p:spPr>
          <a:xfrm>
            <a:off x="694556" y="4445665"/>
            <a:ext cx="5560965" cy="3635902"/>
          </a:xfrm>
          <a:prstGeom prst="rect">
            <a:avLst/>
          </a:prstGeom>
        </p:spPr>
        <p:txBody>
          <a:bodyPr vert="horz" lIns="86703" tIns="43352" rIns="86703" bIns="4335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3070"/>
            <a:ext cx="3011247" cy="463005"/>
          </a:xfrm>
          <a:prstGeom prst="rect">
            <a:avLst/>
          </a:prstGeom>
        </p:spPr>
        <p:txBody>
          <a:bodyPr vert="horz" lIns="86703" tIns="43352" rIns="86703" bIns="43352" rtlCol="0" anchor="b"/>
          <a:lstStyle>
            <a:lvl1pPr algn="l">
              <a:defRPr sz="1100"/>
            </a:lvl1pPr>
          </a:lstStyle>
          <a:p>
            <a:endParaRPr lang="en-US"/>
          </a:p>
        </p:txBody>
      </p:sp>
      <p:sp>
        <p:nvSpPr>
          <p:cNvPr id="7" name="Slide Number Placeholder 6"/>
          <p:cNvSpPr>
            <a:spLocks noGrp="1"/>
          </p:cNvSpPr>
          <p:nvPr>
            <p:ph type="sldNum" sz="quarter" idx="5"/>
          </p:nvPr>
        </p:nvSpPr>
        <p:spPr>
          <a:xfrm>
            <a:off x="3936567" y="8773070"/>
            <a:ext cx="3012378" cy="463005"/>
          </a:xfrm>
          <a:prstGeom prst="rect">
            <a:avLst/>
          </a:prstGeom>
        </p:spPr>
        <p:txBody>
          <a:bodyPr vert="horz" lIns="86703" tIns="43352" rIns="86703" bIns="43352" rtlCol="0" anchor="b"/>
          <a:lstStyle>
            <a:lvl1pPr algn="r">
              <a:defRPr sz="1100"/>
            </a:lvl1pPr>
          </a:lstStyle>
          <a:p>
            <a:fld id="{567FC350-E118-45B2-A544-EA22BE1E6784}" type="slidenum">
              <a:rPr lang="en-US" smtClean="0"/>
              <a:t>‹#›</a:t>
            </a:fld>
            <a:endParaRPr lang="en-US"/>
          </a:p>
        </p:txBody>
      </p:sp>
    </p:spTree>
    <p:extLst>
      <p:ext uri="{BB962C8B-B14F-4D97-AF65-F5344CB8AC3E}">
        <p14:creationId xmlns:p14="http://schemas.microsoft.com/office/powerpoint/2010/main" val="3944675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7FC350-E118-45B2-A544-EA22BE1E6784}" type="slidenum">
              <a:rPr lang="en-US" smtClean="0"/>
              <a:t>1</a:t>
            </a:fld>
            <a:endParaRPr lang="en-US"/>
          </a:p>
        </p:txBody>
      </p:sp>
    </p:spTree>
    <p:extLst>
      <p:ext uri="{BB962C8B-B14F-4D97-AF65-F5344CB8AC3E}">
        <p14:creationId xmlns:p14="http://schemas.microsoft.com/office/powerpoint/2010/main" val="1743806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7FC350-E118-45B2-A544-EA22BE1E6784}" type="slidenum">
              <a:rPr lang="en-US" smtClean="0"/>
              <a:t>10</a:t>
            </a:fld>
            <a:endParaRPr lang="en-US"/>
          </a:p>
        </p:txBody>
      </p:sp>
    </p:spTree>
    <p:extLst>
      <p:ext uri="{BB962C8B-B14F-4D97-AF65-F5344CB8AC3E}">
        <p14:creationId xmlns:p14="http://schemas.microsoft.com/office/powerpoint/2010/main" val="3667888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7FC350-E118-45B2-A544-EA22BE1E6784}" type="slidenum">
              <a:rPr lang="en-US" smtClean="0"/>
              <a:t>11</a:t>
            </a:fld>
            <a:endParaRPr lang="en-US"/>
          </a:p>
        </p:txBody>
      </p:sp>
    </p:spTree>
    <p:extLst>
      <p:ext uri="{BB962C8B-B14F-4D97-AF65-F5344CB8AC3E}">
        <p14:creationId xmlns:p14="http://schemas.microsoft.com/office/powerpoint/2010/main" val="2677483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Notes:</a:t>
            </a:r>
          </a:p>
          <a:p>
            <a:r>
              <a:rPr lang="en-US" dirty="0"/>
              <a:t>Alfred &amp; Shadow – A short story about self-criticism</a:t>
            </a:r>
          </a:p>
          <a:p>
            <a:r>
              <a:rPr lang="en-US" dirty="0"/>
              <a:t>https://youtu.be/VP7R_WIm6-M (5:26)</a:t>
            </a:r>
          </a:p>
          <a:p>
            <a:endParaRPr lang="en-US" dirty="0"/>
          </a:p>
          <a:p>
            <a:endParaRPr lang="en-US" dirty="0"/>
          </a:p>
          <a:p>
            <a:r>
              <a:rPr lang="en-US" sz="1200" kern="1200">
                <a:solidFill>
                  <a:schemeClr val="tx1"/>
                </a:solidFill>
                <a:effectLst/>
                <a:latin typeface="+mn-lt"/>
                <a:ea typeface="+mn-ea"/>
                <a:cs typeface="+mn-cs"/>
              </a:rPr>
              <a:t>-</a:t>
            </a:r>
            <a:r>
              <a:rPr lang="en-US" sz="1200" kern="1200" dirty="0">
                <a:solidFill>
                  <a:schemeClr val="tx1"/>
                </a:solidFill>
                <a:effectLst/>
                <a:latin typeface="+mn-lt"/>
                <a:ea typeface="+mn-ea"/>
                <a:cs typeface="+mn-cs"/>
              </a:rPr>
              <a:t>painful, feel lonely and ashamed of who I am</a:t>
            </a:r>
          </a:p>
          <a:p>
            <a:r>
              <a:rPr lang="en-US" sz="1200" kern="1200" dirty="0">
                <a:solidFill>
                  <a:schemeClr val="tx1"/>
                </a:solidFill>
                <a:effectLst/>
                <a:latin typeface="+mn-lt"/>
                <a:ea typeface="+mn-ea"/>
                <a:cs typeface="+mn-cs"/>
              </a:rPr>
              <a:t>-need you to tell me when I actually do something bad; not helpful when criticize everything </a:t>
            </a:r>
            <a:r>
              <a:rPr lang="en-US" sz="1200" i="1" kern="1200" dirty="0">
                <a:solidFill>
                  <a:schemeClr val="tx1"/>
                </a:solidFill>
                <a:effectLst/>
                <a:latin typeface="+mn-lt"/>
                <a:ea typeface="+mn-ea"/>
                <a:cs typeface="+mn-cs"/>
              </a:rPr>
              <a:t>all the time</a:t>
            </a: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567FC350-E118-45B2-A544-EA22BE1E6784}" type="slidenum">
              <a:rPr lang="en-US" smtClean="0"/>
              <a:t>12</a:t>
            </a:fld>
            <a:endParaRPr lang="en-US"/>
          </a:p>
        </p:txBody>
      </p:sp>
    </p:spTree>
    <p:extLst>
      <p:ext uri="{BB962C8B-B14F-4D97-AF65-F5344CB8AC3E}">
        <p14:creationId xmlns:p14="http://schemas.microsoft.com/office/powerpoint/2010/main" val="1934176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7FC350-E118-45B2-A544-EA22BE1E6784}" type="slidenum">
              <a:rPr lang="en-US" smtClean="0"/>
              <a:t>13</a:t>
            </a:fld>
            <a:endParaRPr lang="en-US"/>
          </a:p>
        </p:txBody>
      </p:sp>
    </p:spTree>
    <p:extLst>
      <p:ext uri="{BB962C8B-B14F-4D97-AF65-F5344CB8AC3E}">
        <p14:creationId xmlns:p14="http://schemas.microsoft.com/office/powerpoint/2010/main" val="1497136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Notes:</a:t>
            </a:r>
          </a:p>
          <a:p>
            <a:endParaRPr lang="en-US" dirty="0"/>
          </a:p>
          <a:p>
            <a:r>
              <a:rPr lang="en-US" sz="1200" b="0" i="0" kern="1200" dirty="0">
                <a:solidFill>
                  <a:schemeClr val="tx1"/>
                </a:solidFill>
                <a:effectLst/>
                <a:latin typeface="+mn-lt"/>
                <a:ea typeface="+mn-ea"/>
                <a:cs typeface="+mn-cs"/>
              </a:rPr>
              <a:t>“Shame needs three things to grow exponentially in our lives: secrecy, silence, and judgment.” By keeping quiet, Brown says your shame will grow exponentially. “It will creep into every corner and crevice of your life,” she says. The antidote, Brown says, is empathy. She explains that by talking about your shame with a friend who expresses empathy, the painful feeling cannot survive. “Shame depends on me buying into the belief that I’m alone,” she says. </a:t>
            </a:r>
          </a:p>
          <a:p>
            <a:r>
              <a:rPr lang="en-US" sz="1200" b="0" i="0" kern="1200" dirty="0">
                <a:solidFill>
                  <a:schemeClr val="tx1"/>
                </a:solidFill>
                <a:effectLst/>
                <a:latin typeface="+mn-lt"/>
                <a:ea typeface="+mn-ea"/>
                <a:cs typeface="+mn-cs"/>
              </a:rPr>
              <a:t>Here’s the bottom line: “Shame cannot survive being spoken,” Brown says. “It cannot survive empathy.”</a:t>
            </a:r>
          </a:p>
          <a:p>
            <a:endParaRPr lang="en-US" b="1" dirty="0"/>
          </a:p>
          <a:p>
            <a:endParaRPr lang="en-US" b="1" dirty="0"/>
          </a:p>
        </p:txBody>
      </p:sp>
      <p:sp>
        <p:nvSpPr>
          <p:cNvPr id="4" name="Slide Number Placeholder 3"/>
          <p:cNvSpPr>
            <a:spLocks noGrp="1"/>
          </p:cNvSpPr>
          <p:nvPr>
            <p:ph type="sldNum" sz="quarter" idx="10"/>
          </p:nvPr>
        </p:nvSpPr>
        <p:spPr/>
        <p:txBody>
          <a:bodyPr/>
          <a:lstStyle/>
          <a:p>
            <a:fld id="{567FC350-E118-45B2-A544-EA22BE1E6784}" type="slidenum">
              <a:rPr lang="en-US" smtClean="0"/>
              <a:t>14</a:t>
            </a:fld>
            <a:endParaRPr lang="en-US"/>
          </a:p>
        </p:txBody>
      </p:sp>
    </p:spTree>
    <p:extLst>
      <p:ext uri="{BB962C8B-B14F-4D97-AF65-F5344CB8AC3E}">
        <p14:creationId xmlns:p14="http://schemas.microsoft.com/office/powerpoint/2010/main" val="2991447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notes:</a:t>
            </a:r>
          </a:p>
          <a:p>
            <a:endParaRPr lang="en-US" dirty="0"/>
          </a:p>
          <a:p>
            <a:r>
              <a:rPr lang="en-US" sz="1200" kern="1200" dirty="0">
                <a:solidFill>
                  <a:schemeClr val="tx1"/>
                </a:solidFill>
                <a:effectLst/>
                <a:latin typeface="+mn-lt"/>
                <a:ea typeface="+mn-ea"/>
                <a:cs typeface="+mn-cs"/>
              </a:rPr>
              <a:t>Audio recording of Neff’s Self-compassion break (about 5min)</a:t>
            </a:r>
          </a:p>
          <a:p>
            <a:r>
              <a:rPr lang="en-US" sz="1200" kern="1200" dirty="0">
                <a:solidFill>
                  <a:schemeClr val="tx1"/>
                </a:solidFill>
                <a:effectLst/>
                <a:latin typeface="+mn-lt"/>
                <a:ea typeface="+mn-ea"/>
                <a:cs typeface="+mn-cs"/>
              </a:rPr>
              <a:t>http://self-compassion.org/wp-content/uploads/2015/12/self-compassion.break_.mp3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Encourage students to choose their own phrases; only 1 phrase is needed per dimension of self-compassion</a:t>
            </a:r>
          </a:p>
          <a:p>
            <a:endParaRPr lang="en-US" dirty="0"/>
          </a:p>
        </p:txBody>
      </p:sp>
      <p:sp>
        <p:nvSpPr>
          <p:cNvPr id="4" name="Slide Number Placeholder 3"/>
          <p:cNvSpPr>
            <a:spLocks noGrp="1"/>
          </p:cNvSpPr>
          <p:nvPr>
            <p:ph type="sldNum" sz="quarter" idx="10"/>
          </p:nvPr>
        </p:nvSpPr>
        <p:spPr/>
        <p:txBody>
          <a:bodyPr/>
          <a:lstStyle/>
          <a:p>
            <a:fld id="{567FC350-E118-45B2-A544-EA22BE1E6784}" type="slidenum">
              <a:rPr lang="en-US" smtClean="0"/>
              <a:t>15</a:t>
            </a:fld>
            <a:endParaRPr lang="en-US"/>
          </a:p>
        </p:txBody>
      </p:sp>
    </p:spTree>
    <p:extLst>
      <p:ext uri="{BB962C8B-B14F-4D97-AF65-F5344CB8AC3E}">
        <p14:creationId xmlns:p14="http://schemas.microsoft.com/office/powerpoint/2010/main" val="2812344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567FC350-E118-45B2-A544-EA22BE1E6784}" type="slidenum">
              <a:rPr lang="en-US" smtClean="0"/>
              <a:t>2</a:t>
            </a:fld>
            <a:endParaRPr lang="en-US"/>
          </a:p>
        </p:txBody>
      </p:sp>
    </p:spTree>
    <p:extLst>
      <p:ext uri="{BB962C8B-B14F-4D97-AF65-F5344CB8AC3E}">
        <p14:creationId xmlns:p14="http://schemas.microsoft.com/office/powerpoint/2010/main" val="3818959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a:p>
            <a:endParaRPr lang="en-US" sz="900" dirty="0"/>
          </a:p>
          <a:p>
            <a:endParaRPr lang="en-US" sz="900" dirty="0"/>
          </a:p>
          <a:p>
            <a:endParaRPr lang="en-US" sz="900" dirty="0"/>
          </a:p>
          <a:p>
            <a:endParaRPr lang="en-US" sz="900" dirty="0"/>
          </a:p>
        </p:txBody>
      </p:sp>
      <p:sp>
        <p:nvSpPr>
          <p:cNvPr id="4" name="Slide Number Placeholder 3"/>
          <p:cNvSpPr>
            <a:spLocks noGrp="1"/>
          </p:cNvSpPr>
          <p:nvPr>
            <p:ph type="sldNum" sz="quarter" idx="10"/>
          </p:nvPr>
        </p:nvSpPr>
        <p:spPr/>
        <p:txBody>
          <a:bodyPr/>
          <a:lstStyle/>
          <a:p>
            <a:fld id="{567FC350-E118-45B2-A544-EA22BE1E6784}" type="slidenum">
              <a:rPr lang="en-US" smtClean="0"/>
              <a:t>3</a:t>
            </a:fld>
            <a:endParaRPr lang="en-US"/>
          </a:p>
        </p:txBody>
      </p:sp>
    </p:spTree>
    <p:extLst>
      <p:ext uri="{BB962C8B-B14F-4D97-AF65-F5344CB8AC3E}">
        <p14:creationId xmlns:p14="http://schemas.microsoft.com/office/powerpoint/2010/main" val="1484216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Notes:</a:t>
            </a:r>
          </a:p>
          <a:p>
            <a:r>
              <a:rPr lang="en-US" dirty="0"/>
              <a:t>Loving-Kindness Meditation</a:t>
            </a:r>
          </a:p>
          <a:p>
            <a:endParaRPr lang="en-US" dirty="0"/>
          </a:p>
          <a:p>
            <a:endParaRPr lang="en-US" dirty="0"/>
          </a:p>
          <a:p>
            <a:endParaRPr lang="en-US" u="sng" dirty="0"/>
          </a:p>
          <a:p>
            <a:endParaRPr lang="en-US" u="none" dirty="0"/>
          </a:p>
        </p:txBody>
      </p:sp>
      <p:sp>
        <p:nvSpPr>
          <p:cNvPr id="4" name="Slide Number Placeholder 3"/>
          <p:cNvSpPr>
            <a:spLocks noGrp="1"/>
          </p:cNvSpPr>
          <p:nvPr>
            <p:ph type="sldNum" sz="quarter" idx="10"/>
          </p:nvPr>
        </p:nvSpPr>
        <p:spPr/>
        <p:txBody>
          <a:bodyPr/>
          <a:lstStyle/>
          <a:p>
            <a:fld id="{567FC350-E118-45B2-A544-EA22BE1E6784}" type="slidenum">
              <a:rPr lang="en-US" smtClean="0"/>
              <a:t>4</a:t>
            </a:fld>
            <a:endParaRPr lang="en-US"/>
          </a:p>
        </p:txBody>
      </p:sp>
    </p:spTree>
    <p:extLst>
      <p:ext uri="{BB962C8B-B14F-4D97-AF65-F5344CB8AC3E}">
        <p14:creationId xmlns:p14="http://schemas.microsoft.com/office/powerpoint/2010/main" val="1044420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7FC350-E118-45B2-A544-EA22BE1E6784}" type="slidenum">
              <a:rPr lang="en-US" smtClean="0"/>
              <a:t>5</a:t>
            </a:fld>
            <a:endParaRPr lang="en-US"/>
          </a:p>
        </p:txBody>
      </p:sp>
    </p:spTree>
    <p:extLst>
      <p:ext uri="{BB962C8B-B14F-4D97-AF65-F5344CB8AC3E}">
        <p14:creationId xmlns:p14="http://schemas.microsoft.com/office/powerpoint/2010/main" val="2721404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Notes:</a:t>
            </a:r>
          </a:p>
          <a:p>
            <a:r>
              <a:rPr lang="en-US" dirty="0"/>
              <a:t>Dr. </a:t>
            </a:r>
            <a:r>
              <a:rPr lang="en-US" dirty="0" err="1"/>
              <a:t>Brene</a:t>
            </a:r>
            <a:r>
              <a:rPr lang="en-US" dirty="0"/>
              <a:t> Brown: Why guilt is better than shame</a:t>
            </a:r>
          </a:p>
          <a:p>
            <a:r>
              <a:rPr lang="en-US" dirty="0"/>
              <a:t>http://www.oprah.com/own-super-soul-sunday/dr-brene-brown-why-guilt-is-better-than-shame-video (2:56)</a:t>
            </a:r>
          </a:p>
          <a:p>
            <a:endParaRPr lang="en-US" dirty="0"/>
          </a:p>
          <a:p>
            <a:endParaRPr lang="en-US" dirty="0"/>
          </a:p>
        </p:txBody>
      </p:sp>
      <p:sp>
        <p:nvSpPr>
          <p:cNvPr id="4" name="Slide Number Placeholder 3"/>
          <p:cNvSpPr>
            <a:spLocks noGrp="1"/>
          </p:cNvSpPr>
          <p:nvPr>
            <p:ph type="sldNum" sz="quarter" idx="10"/>
          </p:nvPr>
        </p:nvSpPr>
        <p:spPr/>
        <p:txBody>
          <a:bodyPr/>
          <a:lstStyle/>
          <a:p>
            <a:fld id="{567FC350-E118-45B2-A544-EA22BE1E6784}" type="slidenum">
              <a:rPr lang="en-US" smtClean="0"/>
              <a:t>6</a:t>
            </a:fld>
            <a:endParaRPr lang="en-US"/>
          </a:p>
        </p:txBody>
      </p:sp>
    </p:spTree>
    <p:extLst>
      <p:ext uri="{BB962C8B-B14F-4D97-AF65-F5344CB8AC3E}">
        <p14:creationId xmlns:p14="http://schemas.microsoft.com/office/powerpoint/2010/main" val="2011806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Notes:</a:t>
            </a:r>
          </a:p>
          <a:p>
            <a:r>
              <a:rPr lang="en-US" dirty="0"/>
              <a:t>Distinguish between shame and guilt</a:t>
            </a:r>
          </a:p>
        </p:txBody>
      </p:sp>
      <p:sp>
        <p:nvSpPr>
          <p:cNvPr id="4" name="Slide Number Placeholder 3"/>
          <p:cNvSpPr>
            <a:spLocks noGrp="1"/>
          </p:cNvSpPr>
          <p:nvPr>
            <p:ph type="sldNum" sz="quarter" idx="10"/>
          </p:nvPr>
        </p:nvSpPr>
        <p:spPr/>
        <p:txBody>
          <a:bodyPr/>
          <a:lstStyle/>
          <a:p>
            <a:fld id="{567FC350-E118-45B2-A544-EA22BE1E6784}" type="slidenum">
              <a:rPr lang="en-US" smtClean="0"/>
              <a:t>7</a:t>
            </a:fld>
            <a:endParaRPr lang="en-US"/>
          </a:p>
        </p:txBody>
      </p:sp>
    </p:spTree>
    <p:extLst>
      <p:ext uri="{BB962C8B-B14F-4D97-AF65-F5344CB8AC3E}">
        <p14:creationId xmlns:p14="http://schemas.microsoft.com/office/powerpoint/2010/main" val="2736350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Notes:</a:t>
            </a:r>
          </a:p>
          <a:p>
            <a:r>
              <a:rPr lang="en-US" dirty="0"/>
              <a:t>Listening to shame – </a:t>
            </a:r>
            <a:r>
              <a:rPr lang="en-US" dirty="0" err="1"/>
              <a:t>Brene</a:t>
            </a:r>
            <a:r>
              <a:rPr lang="en-US" dirty="0"/>
              <a:t> Brown</a:t>
            </a:r>
          </a:p>
          <a:p>
            <a:r>
              <a:rPr lang="en-US" dirty="0"/>
              <a:t>https://youtu.be/psN1DORYYV0 (20:38)</a:t>
            </a:r>
          </a:p>
          <a:p>
            <a:endParaRPr lang="en-US" dirty="0"/>
          </a:p>
          <a:p>
            <a:endParaRPr lang="en-US" dirty="0"/>
          </a:p>
        </p:txBody>
      </p:sp>
      <p:sp>
        <p:nvSpPr>
          <p:cNvPr id="4" name="Slide Number Placeholder 3"/>
          <p:cNvSpPr>
            <a:spLocks noGrp="1"/>
          </p:cNvSpPr>
          <p:nvPr>
            <p:ph type="sldNum" sz="quarter" idx="10"/>
          </p:nvPr>
        </p:nvSpPr>
        <p:spPr/>
        <p:txBody>
          <a:bodyPr/>
          <a:lstStyle/>
          <a:p>
            <a:fld id="{567FC350-E118-45B2-A544-EA22BE1E6784}" type="slidenum">
              <a:rPr lang="en-US" smtClean="0"/>
              <a:t>8</a:t>
            </a:fld>
            <a:endParaRPr lang="en-US"/>
          </a:p>
        </p:txBody>
      </p:sp>
    </p:spTree>
    <p:extLst>
      <p:ext uri="{BB962C8B-B14F-4D97-AF65-F5344CB8AC3E}">
        <p14:creationId xmlns:p14="http://schemas.microsoft.com/office/powerpoint/2010/main" val="3986034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7FC350-E118-45B2-A544-EA22BE1E6784}" type="slidenum">
              <a:rPr lang="en-US" smtClean="0"/>
              <a:t>9</a:t>
            </a:fld>
            <a:endParaRPr lang="en-US"/>
          </a:p>
        </p:txBody>
      </p:sp>
    </p:spTree>
    <p:extLst>
      <p:ext uri="{BB962C8B-B14F-4D97-AF65-F5344CB8AC3E}">
        <p14:creationId xmlns:p14="http://schemas.microsoft.com/office/powerpoint/2010/main" val="37548732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753600" cy="7315200"/>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78" y="0"/>
            <a:ext cx="9753600" cy="7315200"/>
          </a:xfrm>
          <a:custGeom>
            <a:avLst/>
            <a:gdLst/>
            <a:ahLst/>
            <a:cxnLst/>
            <a:rect l="l" t="t" r="r" b="b"/>
            <a:pathLst>
              <a:path w="9753600" h="7315200">
                <a:moveTo>
                  <a:pt x="0" y="0"/>
                </a:moveTo>
                <a:lnTo>
                  <a:pt x="9753520" y="0"/>
                </a:lnTo>
                <a:lnTo>
                  <a:pt x="9753520" y="7315199"/>
                </a:lnTo>
                <a:lnTo>
                  <a:pt x="0" y="7315199"/>
                </a:lnTo>
                <a:lnTo>
                  <a:pt x="0" y="0"/>
                </a:lnTo>
                <a:close/>
              </a:path>
            </a:pathLst>
          </a:custGeom>
          <a:solidFill>
            <a:srgbClr val="393E53"/>
          </a:solidFill>
        </p:spPr>
        <p:txBody>
          <a:bodyPr wrap="square" lIns="0" tIns="0" rIns="0" bIns="0" rtlCol="0"/>
          <a:lstStyle/>
          <a:p>
            <a:endParaRPr/>
          </a:p>
        </p:txBody>
      </p:sp>
      <p:sp>
        <p:nvSpPr>
          <p:cNvPr id="2" name="Holder 2"/>
          <p:cNvSpPr>
            <a:spLocks noGrp="1"/>
          </p:cNvSpPr>
          <p:nvPr>
            <p:ph type="ctrTitle"/>
          </p:nvPr>
        </p:nvSpPr>
        <p:spPr>
          <a:xfrm>
            <a:off x="1130409" y="2997396"/>
            <a:ext cx="7492781" cy="1104900"/>
          </a:xfrm>
          <a:prstGeom prst="rect">
            <a:avLst/>
          </a:prstGeom>
        </p:spPr>
        <p:txBody>
          <a:bodyPr wrap="square" lIns="0" tIns="0" rIns="0" bIns="0">
            <a:spAutoFit/>
          </a:bodyPr>
          <a:lstStyle>
            <a:lvl1pPr>
              <a:defRPr sz="7250" b="0" i="0">
                <a:solidFill>
                  <a:srgbClr val="FBFBF4"/>
                </a:solidFill>
                <a:latin typeface="Arial Narrow"/>
                <a:cs typeface="Arial Narrow"/>
              </a:defRPr>
            </a:lvl1pPr>
          </a:lstStyle>
          <a:p>
            <a:endParaRPr/>
          </a:p>
        </p:txBody>
      </p:sp>
      <p:sp>
        <p:nvSpPr>
          <p:cNvPr id="3" name="Holder 3"/>
          <p:cNvSpPr>
            <a:spLocks noGrp="1"/>
          </p:cNvSpPr>
          <p:nvPr>
            <p:ph type="subTitle" idx="4"/>
          </p:nvPr>
        </p:nvSpPr>
        <p:spPr>
          <a:xfrm>
            <a:off x="1463040" y="4096512"/>
            <a:ext cx="6827520" cy="18288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10/27/2019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99D1D0"/>
                </a:solidFill>
                <a:latin typeface="Constantia"/>
                <a:cs typeface="Constantia"/>
              </a:defRPr>
            </a:lvl1pPr>
          </a:lstStyle>
          <a:p>
            <a:endParaRPr/>
          </a:p>
        </p:txBody>
      </p:sp>
      <p:sp>
        <p:nvSpPr>
          <p:cNvPr id="3" name="Holder 3"/>
          <p:cNvSpPr>
            <a:spLocks noGrp="1"/>
          </p:cNvSpPr>
          <p:nvPr>
            <p:ph type="body" idx="1"/>
          </p:nvPr>
        </p:nvSpPr>
        <p:spPr/>
        <p:txBody>
          <a:bodyPr lIns="0" tIns="0" rIns="0" bIns="0"/>
          <a:lstStyle>
            <a:lvl1pPr>
              <a:defRPr sz="2400" b="0" i="0">
                <a:solidFill>
                  <a:schemeClr val="bg1"/>
                </a:solidFill>
                <a:latin typeface="Constantia"/>
                <a:cs typeface="Constanti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10/27/2019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99D1D0"/>
                </a:solidFill>
                <a:latin typeface="Constantia"/>
                <a:cs typeface="Constantia"/>
              </a:defRPr>
            </a:lvl1pPr>
          </a:lstStyle>
          <a:p>
            <a:endParaRPr/>
          </a:p>
        </p:txBody>
      </p:sp>
      <p:sp>
        <p:nvSpPr>
          <p:cNvPr id="3" name="Holder 3"/>
          <p:cNvSpPr>
            <a:spLocks noGrp="1"/>
          </p:cNvSpPr>
          <p:nvPr>
            <p:ph sz="half" idx="2"/>
          </p:nvPr>
        </p:nvSpPr>
        <p:spPr>
          <a:xfrm>
            <a:off x="487680" y="1682496"/>
            <a:ext cx="4242816" cy="48280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023104" y="1682496"/>
            <a:ext cx="4242816" cy="48280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10/27/2019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solidFill>
            <a:srgbClr val="393E53"/>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200" b="1" i="0">
                <a:solidFill>
                  <a:srgbClr val="99D1D0"/>
                </a:solidFill>
                <a:latin typeface="Constantia"/>
                <a:cs typeface="Constanti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10/27/2019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10/27/2019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042795" y="428498"/>
            <a:ext cx="5668009" cy="835025"/>
          </a:xfrm>
          <a:prstGeom prst="rect">
            <a:avLst/>
          </a:prstGeom>
        </p:spPr>
        <p:txBody>
          <a:bodyPr wrap="square" lIns="0" tIns="0" rIns="0" bIns="0">
            <a:spAutoFit/>
          </a:bodyPr>
          <a:lstStyle>
            <a:lvl1pPr>
              <a:defRPr sz="3200" b="1" i="0">
                <a:solidFill>
                  <a:srgbClr val="99D1D0"/>
                </a:solidFill>
                <a:latin typeface="Constantia"/>
                <a:cs typeface="Constantia"/>
              </a:defRPr>
            </a:lvl1pPr>
          </a:lstStyle>
          <a:p>
            <a:endParaRPr/>
          </a:p>
        </p:txBody>
      </p:sp>
      <p:sp>
        <p:nvSpPr>
          <p:cNvPr id="3" name="Holder 3"/>
          <p:cNvSpPr>
            <a:spLocks noGrp="1"/>
          </p:cNvSpPr>
          <p:nvPr>
            <p:ph type="body" idx="1"/>
          </p:nvPr>
        </p:nvSpPr>
        <p:spPr>
          <a:xfrm>
            <a:off x="330834" y="1818541"/>
            <a:ext cx="9091930" cy="4632960"/>
          </a:xfrm>
          <a:prstGeom prst="rect">
            <a:avLst/>
          </a:prstGeom>
        </p:spPr>
        <p:txBody>
          <a:bodyPr wrap="square" lIns="0" tIns="0" rIns="0" bIns="0">
            <a:spAutoFit/>
          </a:bodyPr>
          <a:lstStyle>
            <a:lvl1pPr>
              <a:defRPr sz="2400" b="0" i="0">
                <a:solidFill>
                  <a:schemeClr val="bg1"/>
                </a:solidFill>
                <a:latin typeface="Constantia"/>
                <a:cs typeface="Constantia"/>
              </a:defRPr>
            </a:lvl1pPr>
          </a:lstStyle>
          <a:p>
            <a:endParaRPr/>
          </a:p>
        </p:txBody>
      </p:sp>
      <p:sp>
        <p:nvSpPr>
          <p:cNvPr id="4" name="Holder 4"/>
          <p:cNvSpPr>
            <a:spLocks noGrp="1"/>
          </p:cNvSpPr>
          <p:nvPr>
            <p:ph type="ftr" sz="quarter" idx="5"/>
          </p:nvPr>
        </p:nvSpPr>
        <p:spPr>
          <a:xfrm>
            <a:off x="3316224" y="6803136"/>
            <a:ext cx="3121152" cy="36576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87680" y="6803136"/>
            <a:ext cx="2243328" cy="36576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10/27/2019</a:t>
            </a:fld>
            <a:endParaRPr lang="en-US"/>
          </a:p>
        </p:txBody>
      </p:sp>
      <p:sp>
        <p:nvSpPr>
          <p:cNvPr id="6" name="Holder 6"/>
          <p:cNvSpPr>
            <a:spLocks noGrp="1"/>
          </p:cNvSpPr>
          <p:nvPr>
            <p:ph type="sldNum" sz="quarter" idx="7"/>
          </p:nvPr>
        </p:nvSpPr>
        <p:spPr>
          <a:xfrm>
            <a:off x="7022592" y="6803136"/>
            <a:ext cx="2243328" cy="36576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video" Target="https://www.youtube.com/embed/VP7R_WIm6-M" TargetMode="Externa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4.xml"/><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vmlDrawing" Target="../drawings/vmlDrawing1.vml"/><Relationship Id="rId5" Type="http://schemas.openxmlformats.org/officeDocument/2006/relationships/image" Target="../media/image3.e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www.oprah.com/own-super-soul-sunday/dr-brene-brown-why-guilt-is-better-than-shame-video"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video" Target="https://www.youtube.com/embed/psN1DORYYV0" TargetMode="Externa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 y="-4010"/>
            <a:ext cx="9753601" cy="7319210"/>
          </a:xfrm>
          <a:prstGeom prst="rect">
            <a:avLst/>
          </a:prstGeom>
        </p:spPr>
      </p:pic>
      <p:sp>
        <p:nvSpPr>
          <p:cNvPr id="13" name="object 3"/>
          <p:cNvSpPr/>
          <p:nvPr/>
        </p:nvSpPr>
        <p:spPr>
          <a:xfrm>
            <a:off x="0" y="0"/>
            <a:ext cx="9753598" cy="7325751"/>
          </a:xfrm>
          <a:custGeom>
            <a:avLst/>
            <a:gdLst/>
            <a:ahLst/>
            <a:cxnLst/>
            <a:rect l="l" t="t" r="r" b="b"/>
            <a:pathLst>
              <a:path w="9753600" h="7315200">
                <a:moveTo>
                  <a:pt x="0" y="0"/>
                </a:moveTo>
                <a:lnTo>
                  <a:pt x="9753520" y="0"/>
                </a:lnTo>
                <a:lnTo>
                  <a:pt x="9753520" y="7315199"/>
                </a:lnTo>
                <a:lnTo>
                  <a:pt x="0" y="7315199"/>
                </a:lnTo>
                <a:lnTo>
                  <a:pt x="0" y="0"/>
                </a:lnTo>
                <a:close/>
              </a:path>
            </a:pathLst>
          </a:custGeom>
          <a:solidFill>
            <a:srgbClr val="393E53">
              <a:alpha val="47843"/>
            </a:srgbClr>
          </a:solidFill>
        </p:spPr>
        <p:txBody>
          <a:bodyPr wrap="square" lIns="0" tIns="0" rIns="0" bIns="0" rtlCol="0"/>
          <a:lstStyle/>
          <a:p>
            <a:endParaRPr/>
          </a:p>
        </p:txBody>
      </p:sp>
      <p:sp>
        <p:nvSpPr>
          <p:cNvPr id="2" name="object 2"/>
          <p:cNvSpPr txBox="1"/>
          <p:nvPr/>
        </p:nvSpPr>
        <p:spPr>
          <a:xfrm>
            <a:off x="-2" y="1194227"/>
            <a:ext cx="9753601" cy="1015663"/>
          </a:xfrm>
          <a:prstGeom prst="rect">
            <a:avLst/>
          </a:prstGeom>
        </p:spPr>
        <p:txBody>
          <a:bodyPr vert="horz" wrap="square" lIns="0" tIns="0" rIns="0" bIns="0" rtlCol="0">
            <a:spAutoFit/>
          </a:bodyPr>
          <a:lstStyle/>
          <a:p>
            <a:pPr marL="12700" algn="ctr">
              <a:lnSpc>
                <a:spcPct val="100000"/>
              </a:lnSpc>
            </a:pPr>
            <a:r>
              <a:rPr sz="6600" spc="-100" dirty="0">
                <a:solidFill>
                  <a:srgbClr val="FCFCF4"/>
                </a:solidFill>
                <a:latin typeface="Century Gothic" panose="020B0502020202020204" pitchFamily="34" charset="0"/>
                <a:cs typeface="Constantia"/>
              </a:rPr>
              <a:t>Things</a:t>
            </a:r>
            <a:r>
              <a:rPr sz="6600" spc="-320" dirty="0">
                <a:solidFill>
                  <a:srgbClr val="FCFCF4"/>
                </a:solidFill>
                <a:latin typeface="Century Gothic" panose="020B0502020202020204" pitchFamily="34" charset="0"/>
                <a:cs typeface="Constantia"/>
              </a:rPr>
              <a:t> </a:t>
            </a:r>
            <a:r>
              <a:rPr sz="6600" spc="-55" dirty="0">
                <a:solidFill>
                  <a:srgbClr val="FCFCF4"/>
                </a:solidFill>
                <a:latin typeface="Century Gothic" panose="020B0502020202020204" pitchFamily="34" charset="0"/>
                <a:cs typeface="Constantia"/>
              </a:rPr>
              <a:t>to</a:t>
            </a:r>
            <a:endParaRPr sz="6600" dirty="0">
              <a:solidFill>
                <a:srgbClr val="FCFCF4"/>
              </a:solidFill>
              <a:latin typeface="Century Gothic" panose="020B0502020202020204" pitchFamily="34" charset="0"/>
              <a:cs typeface="Constantia"/>
            </a:endParaRPr>
          </a:p>
        </p:txBody>
      </p:sp>
      <p:sp>
        <p:nvSpPr>
          <p:cNvPr id="4" name="object 4"/>
          <p:cNvSpPr txBox="1"/>
          <p:nvPr/>
        </p:nvSpPr>
        <p:spPr>
          <a:xfrm>
            <a:off x="-2" y="4764435"/>
            <a:ext cx="9753601" cy="1015663"/>
          </a:xfrm>
          <a:prstGeom prst="rect">
            <a:avLst/>
          </a:prstGeom>
        </p:spPr>
        <p:txBody>
          <a:bodyPr vert="horz" wrap="square" lIns="0" tIns="0" rIns="0" bIns="0" rtlCol="0">
            <a:spAutoFit/>
          </a:bodyPr>
          <a:lstStyle/>
          <a:p>
            <a:pPr marL="12700" algn="ctr"/>
            <a:r>
              <a:rPr sz="6600" spc="-100" dirty="0">
                <a:solidFill>
                  <a:srgbClr val="FBFBF4"/>
                </a:solidFill>
                <a:latin typeface="Century Gothic" panose="020B0502020202020204" pitchFamily="34" charset="0"/>
                <a:cs typeface="Constantia"/>
              </a:rPr>
              <a:t>for Today</a:t>
            </a:r>
          </a:p>
        </p:txBody>
      </p:sp>
      <p:sp>
        <p:nvSpPr>
          <p:cNvPr id="7" name="object 2"/>
          <p:cNvSpPr txBox="1"/>
          <p:nvPr/>
        </p:nvSpPr>
        <p:spPr>
          <a:xfrm>
            <a:off x="-2" y="2413146"/>
            <a:ext cx="9753602" cy="2123658"/>
          </a:xfrm>
          <a:prstGeom prst="rect">
            <a:avLst/>
          </a:prstGeom>
        </p:spPr>
        <p:txBody>
          <a:bodyPr vert="horz" wrap="square" lIns="0" tIns="0" rIns="0" bIns="0" rtlCol="0">
            <a:spAutoFit/>
          </a:bodyPr>
          <a:lstStyle/>
          <a:p>
            <a:pPr marL="12700" algn="ctr">
              <a:lnSpc>
                <a:spcPct val="100000"/>
              </a:lnSpc>
            </a:pPr>
            <a:r>
              <a:rPr lang="en-US" sz="13800" dirty="0">
                <a:solidFill>
                  <a:srgbClr val="FBFBF4"/>
                </a:solidFill>
                <a:latin typeface="Monotype Corsiva" panose="03010101010201010101" pitchFamily="66" charset="0"/>
                <a:cs typeface="Constantia"/>
              </a:rPr>
              <a:t>be Thankful</a:t>
            </a:r>
            <a:endParaRPr sz="13800" dirty="0">
              <a:latin typeface="Monotype Corsiva" panose="03010101010201010101" pitchFamily="66" charset="0"/>
              <a:cs typeface="Constanti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381000"/>
            <a:ext cx="9296400" cy="780214"/>
          </a:xfrm>
          <a:prstGeom prst="rect">
            <a:avLst/>
          </a:prstGeom>
        </p:spPr>
        <p:txBody>
          <a:bodyPr vert="horz" wrap="square" lIns="0" tIns="0" rIns="0" bIns="0" rtlCol="0">
            <a:spAutoFit/>
          </a:bodyPr>
          <a:lstStyle/>
          <a:p>
            <a:pPr marL="12700" marR="5080" algn="l">
              <a:lnSpc>
                <a:spcPts val="6000"/>
              </a:lnSpc>
            </a:pPr>
            <a:r>
              <a:rPr lang="en-US" sz="6000" spc="5" dirty="0"/>
              <a:t>Self-criticism</a:t>
            </a:r>
            <a:endParaRPr sz="6000" spc="5" dirty="0"/>
          </a:p>
        </p:txBody>
      </p:sp>
      <p:sp>
        <p:nvSpPr>
          <p:cNvPr id="5" name="object 2"/>
          <p:cNvSpPr txBox="1">
            <a:spLocks/>
          </p:cNvSpPr>
          <p:nvPr/>
        </p:nvSpPr>
        <p:spPr>
          <a:xfrm>
            <a:off x="685800" y="1371600"/>
            <a:ext cx="8915400" cy="5601533"/>
          </a:xfrm>
          <a:prstGeom prst="rect">
            <a:avLst/>
          </a:prstGeom>
        </p:spPr>
        <p:txBody>
          <a:bodyPr vert="horz" wrap="square" lIns="0" tIns="0" rIns="0" bIns="0" rtlCol="0">
            <a:spAutoFit/>
          </a:bodyPr>
          <a:lstStyle>
            <a:lvl1pPr>
              <a:defRPr sz="3200" b="1" i="0">
                <a:solidFill>
                  <a:srgbClr val="99D1D0"/>
                </a:solidFill>
                <a:latin typeface="Constantia"/>
                <a:ea typeface="+mj-ea"/>
                <a:cs typeface="Constantia"/>
              </a:defRPr>
            </a:lvl1pPr>
          </a:lstStyle>
          <a:p>
            <a:pPr marL="457200" indent="-457200">
              <a:buFont typeface="Arial" panose="020B0604020202020204" pitchFamily="34" charset="0"/>
              <a:buChar char="•"/>
            </a:pPr>
            <a:r>
              <a:rPr lang="en-US" sz="3600" b="0" dirty="0">
                <a:solidFill>
                  <a:schemeClr val="bg1"/>
                </a:solidFill>
                <a:latin typeface="Century Gothic" panose="020B0502020202020204" pitchFamily="34" charset="0"/>
              </a:rPr>
              <a:t>Focus</a:t>
            </a:r>
          </a:p>
          <a:p>
            <a:pPr marL="914400" lvl="1" indent="-457200">
              <a:buFont typeface="Arial" panose="020B0604020202020204" pitchFamily="34" charset="0"/>
              <a:buChar char="•"/>
            </a:pPr>
            <a:r>
              <a:rPr lang="en-US" sz="3200" dirty="0">
                <a:solidFill>
                  <a:srgbClr val="99D1D9"/>
                </a:solidFill>
                <a:latin typeface="Century Gothic" panose="020B0502020202020204" pitchFamily="34" charset="0"/>
              </a:rPr>
              <a:t>General appearance</a:t>
            </a:r>
          </a:p>
          <a:p>
            <a:pPr marL="914400" lvl="1" indent="-457200">
              <a:buFont typeface="Arial" panose="020B0604020202020204" pitchFamily="34" charset="0"/>
              <a:buChar char="•"/>
            </a:pPr>
            <a:r>
              <a:rPr lang="en-US" sz="3200" b="0" dirty="0">
                <a:solidFill>
                  <a:srgbClr val="99D1D9"/>
                </a:solidFill>
                <a:latin typeface="Century Gothic" panose="020B0502020202020204" pitchFamily="34" charset="0"/>
              </a:rPr>
              <a:t>Characteristics</a:t>
            </a:r>
          </a:p>
          <a:p>
            <a:pPr marL="914400" lvl="1" indent="-457200">
              <a:buFont typeface="Arial" panose="020B0604020202020204" pitchFamily="34" charset="0"/>
              <a:buChar char="•"/>
            </a:pPr>
            <a:r>
              <a:rPr lang="en-US" sz="3200" dirty="0">
                <a:solidFill>
                  <a:srgbClr val="99D1D9"/>
                </a:solidFill>
                <a:latin typeface="Century Gothic" panose="020B0502020202020204" pitchFamily="34" charset="0"/>
              </a:rPr>
              <a:t>Aspects of our personality</a:t>
            </a:r>
          </a:p>
          <a:p>
            <a:pPr marL="914400" lvl="1" indent="-457200">
              <a:buFont typeface="Arial" panose="020B0604020202020204" pitchFamily="34" charset="0"/>
              <a:buChar char="•"/>
            </a:pPr>
            <a:r>
              <a:rPr lang="en-US" sz="3200" b="0" dirty="0">
                <a:solidFill>
                  <a:srgbClr val="99D1D9"/>
                </a:solidFill>
                <a:latin typeface="Century Gothic" panose="020B0502020202020204" pitchFamily="34" charset="0"/>
              </a:rPr>
              <a:t>Directed to our mistakes</a:t>
            </a:r>
          </a:p>
          <a:p>
            <a:pPr marL="914400" lvl="1" indent="-457200">
              <a:buFont typeface="Arial" panose="020B0604020202020204" pitchFamily="34" charset="0"/>
              <a:buChar char="•"/>
            </a:pPr>
            <a:r>
              <a:rPr lang="en-US" sz="3200" dirty="0">
                <a:solidFill>
                  <a:srgbClr val="99D1D9"/>
                </a:solidFill>
                <a:latin typeface="Century Gothic" panose="020B0502020202020204" pitchFamily="34" charset="0"/>
              </a:rPr>
              <a:t>Comparisons with others</a:t>
            </a:r>
            <a:endParaRPr lang="en-US" sz="3200" b="0" dirty="0">
              <a:solidFill>
                <a:srgbClr val="99D1D9"/>
              </a:solidFill>
              <a:latin typeface="Century Gothic" panose="020B0502020202020204" pitchFamily="34" charset="0"/>
            </a:endParaRPr>
          </a:p>
          <a:p>
            <a:pPr marL="457200" indent="-457200">
              <a:buFont typeface="Arial" panose="020B0604020202020204" pitchFamily="34" charset="0"/>
              <a:buChar char="•"/>
            </a:pPr>
            <a:r>
              <a:rPr lang="en-US" sz="3600" b="0" dirty="0">
                <a:solidFill>
                  <a:schemeClr val="bg1"/>
                </a:solidFill>
                <a:latin typeface="Century Gothic" panose="020B0502020202020204" pitchFamily="34" charset="0"/>
              </a:rPr>
              <a:t>Content</a:t>
            </a:r>
          </a:p>
          <a:p>
            <a:pPr marL="742950" lvl="1" indent="-285750">
              <a:buFont typeface="Arial" panose="020B0604020202020204" pitchFamily="34" charset="0"/>
              <a:buChar char="•"/>
            </a:pPr>
            <a:r>
              <a:rPr lang="en-US" sz="3200" dirty="0">
                <a:solidFill>
                  <a:srgbClr val="99D1D9"/>
                </a:solidFill>
                <a:latin typeface="Century Gothic" panose="020B0502020202020204" pitchFamily="34" charset="0"/>
              </a:rPr>
              <a:t>What words are used?</a:t>
            </a:r>
          </a:p>
          <a:p>
            <a:pPr marL="457200" indent="-457200">
              <a:buFont typeface="Arial" panose="020B0604020202020204" pitchFamily="34" charset="0"/>
              <a:buChar char="•"/>
            </a:pPr>
            <a:r>
              <a:rPr lang="en-US" sz="3600" b="0" dirty="0">
                <a:solidFill>
                  <a:schemeClr val="bg1"/>
                </a:solidFill>
                <a:latin typeface="Century Gothic" panose="020B0502020202020204" pitchFamily="34" charset="0"/>
              </a:rPr>
              <a:t>Form</a:t>
            </a:r>
          </a:p>
          <a:p>
            <a:pPr marL="742950" lvl="1" indent="-285750">
              <a:buFont typeface="Arial" panose="020B0604020202020204" pitchFamily="34" charset="0"/>
              <a:buChar char="•"/>
            </a:pPr>
            <a:r>
              <a:rPr lang="en-US" sz="3200" dirty="0">
                <a:solidFill>
                  <a:srgbClr val="99D1D9"/>
                </a:solidFill>
                <a:latin typeface="Century Gothic" panose="020B0502020202020204" pitchFamily="34" charset="0"/>
              </a:rPr>
              <a:t>Feeling inadequate/not good enough</a:t>
            </a:r>
          </a:p>
          <a:p>
            <a:pPr marL="742950" lvl="1" indent="-285750">
              <a:buFont typeface="Arial" panose="020B0604020202020204" pitchFamily="34" charset="0"/>
              <a:buChar char="•"/>
            </a:pPr>
            <a:r>
              <a:rPr lang="en-US" sz="3200" b="0" dirty="0">
                <a:solidFill>
                  <a:srgbClr val="99D1D9"/>
                </a:solidFill>
                <a:latin typeface="Century Gothic" panose="020B0502020202020204" pitchFamily="34" charset="0"/>
              </a:rPr>
              <a:t>Disgust/anger with desire to punish self</a:t>
            </a:r>
            <a:endParaRPr lang="en-US" sz="3600" b="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298151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381000"/>
            <a:ext cx="9296400" cy="780214"/>
          </a:xfrm>
          <a:prstGeom prst="rect">
            <a:avLst/>
          </a:prstGeom>
        </p:spPr>
        <p:txBody>
          <a:bodyPr vert="horz" wrap="square" lIns="0" tIns="0" rIns="0" bIns="0" rtlCol="0">
            <a:spAutoFit/>
          </a:bodyPr>
          <a:lstStyle/>
          <a:p>
            <a:pPr marL="12700" marR="5080" algn="l">
              <a:lnSpc>
                <a:spcPts val="6000"/>
              </a:lnSpc>
            </a:pPr>
            <a:r>
              <a:rPr lang="en-US" sz="6000" spc="5" dirty="0"/>
              <a:t>Self-criticism</a:t>
            </a:r>
            <a:endParaRPr sz="6000" spc="5" dirty="0"/>
          </a:p>
        </p:txBody>
      </p:sp>
      <p:sp>
        <p:nvSpPr>
          <p:cNvPr id="5" name="object 2"/>
          <p:cNvSpPr txBox="1">
            <a:spLocks/>
          </p:cNvSpPr>
          <p:nvPr/>
        </p:nvSpPr>
        <p:spPr>
          <a:xfrm>
            <a:off x="685800" y="1447800"/>
            <a:ext cx="8915400" cy="3077766"/>
          </a:xfrm>
          <a:prstGeom prst="rect">
            <a:avLst/>
          </a:prstGeom>
        </p:spPr>
        <p:txBody>
          <a:bodyPr vert="horz" wrap="square" lIns="0" tIns="0" rIns="0" bIns="0" rtlCol="0">
            <a:spAutoFit/>
          </a:bodyPr>
          <a:lstStyle>
            <a:lvl1pPr>
              <a:defRPr sz="3200" b="1" i="0">
                <a:solidFill>
                  <a:srgbClr val="99D1D0"/>
                </a:solidFill>
                <a:latin typeface="Constantia"/>
                <a:ea typeface="+mj-ea"/>
                <a:cs typeface="Constantia"/>
              </a:defRPr>
            </a:lvl1pPr>
          </a:lstStyle>
          <a:p>
            <a:pPr marL="457200" indent="-457200">
              <a:buFont typeface="Arial" panose="020B0604020202020204" pitchFamily="34" charset="0"/>
              <a:buChar char="•"/>
            </a:pPr>
            <a:r>
              <a:rPr lang="en-US" sz="3600" b="0" dirty="0">
                <a:solidFill>
                  <a:schemeClr val="bg1"/>
                </a:solidFill>
                <a:latin typeface="Century Gothic" panose="020B0502020202020204" pitchFamily="34" charset="0"/>
              </a:rPr>
              <a:t>Image and emotion</a:t>
            </a:r>
          </a:p>
          <a:p>
            <a:pPr marL="742950" lvl="1" indent="-285750">
              <a:buFont typeface="Arial" panose="020B0604020202020204" pitchFamily="34" charset="0"/>
              <a:buChar char="•"/>
            </a:pPr>
            <a:r>
              <a:rPr lang="en-US" sz="3200" dirty="0">
                <a:solidFill>
                  <a:srgbClr val="99D1D9"/>
                </a:solidFill>
                <a:latin typeface="Century Gothic" panose="020B0502020202020204" pitchFamily="34" charset="0"/>
              </a:rPr>
              <a:t>What your self-criticism would look, sound and feel like?</a:t>
            </a:r>
          </a:p>
          <a:p>
            <a:pPr marL="1200150" lvl="2" indent="-285750">
              <a:buFont typeface="Arial" panose="020B0604020202020204" pitchFamily="34" charset="0"/>
              <a:buChar char="•"/>
            </a:pPr>
            <a:r>
              <a:rPr lang="en-US" sz="3200" dirty="0">
                <a:solidFill>
                  <a:srgbClr val="99D1D9"/>
                </a:solidFill>
                <a:latin typeface="Century Gothic" panose="020B0502020202020204" pitchFamily="34" charset="0"/>
              </a:rPr>
              <a:t>Naming/describing your critical mind</a:t>
            </a:r>
          </a:p>
          <a:p>
            <a:pPr marL="457200" indent="-457200">
              <a:buFont typeface="Arial" panose="020B0604020202020204" pitchFamily="34" charset="0"/>
              <a:buChar char="•"/>
            </a:pPr>
            <a:r>
              <a:rPr lang="en-US" sz="3600" b="0" dirty="0">
                <a:solidFill>
                  <a:schemeClr val="bg1"/>
                </a:solidFill>
                <a:latin typeface="Century Gothic" panose="020B0502020202020204" pitchFamily="34" charset="0"/>
              </a:rPr>
              <a:t>Function</a:t>
            </a:r>
          </a:p>
          <a:p>
            <a:pPr marL="742950" lvl="1" indent="-285750">
              <a:buFont typeface="Arial" panose="020B0604020202020204" pitchFamily="34" charset="0"/>
              <a:buChar char="•"/>
            </a:pPr>
            <a:r>
              <a:rPr lang="en-US" sz="3200" dirty="0">
                <a:solidFill>
                  <a:srgbClr val="99D1D9"/>
                </a:solidFill>
                <a:latin typeface="Century Gothic" panose="020B0502020202020204" pitchFamily="34" charset="0"/>
              </a:rPr>
              <a:t>What is the purpose of your self-criticism?</a:t>
            </a:r>
          </a:p>
        </p:txBody>
      </p:sp>
    </p:spTree>
    <p:extLst>
      <p:ext uri="{BB962C8B-B14F-4D97-AF65-F5344CB8AC3E}">
        <p14:creationId xmlns:p14="http://schemas.microsoft.com/office/powerpoint/2010/main" val="1153819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9100" y="195737"/>
            <a:ext cx="8915400" cy="1495474"/>
          </a:xfrm>
          <a:prstGeom prst="rect">
            <a:avLst/>
          </a:prstGeom>
        </p:spPr>
        <p:txBody>
          <a:bodyPr vert="horz" wrap="square" lIns="0" tIns="0" rIns="0" bIns="0" rtlCol="0">
            <a:spAutoFit/>
          </a:bodyPr>
          <a:lstStyle/>
          <a:p>
            <a:pPr marL="12700" marR="5080" algn="l">
              <a:lnSpc>
                <a:spcPts val="6000"/>
              </a:lnSpc>
            </a:pPr>
            <a:r>
              <a:rPr lang="en-US" sz="4400" spc="5" dirty="0"/>
              <a:t>Alfred &amp; Shadow – </a:t>
            </a:r>
            <a:br>
              <a:rPr lang="en-US" sz="4400" spc="5" dirty="0"/>
            </a:br>
            <a:r>
              <a:rPr lang="en-US" sz="4400" spc="5" dirty="0"/>
              <a:t>A short story about self-criticism</a:t>
            </a:r>
            <a:endParaRPr sz="4400" spc="5" dirty="0"/>
          </a:p>
        </p:txBody>
      </p:sp>
      <p:pic>
        <p:nvPicPr>
          <p:cNvPr id="4" name="Online Media 3">
            <a:hlinkClick r:id="" action="ppaction://media"/>
            <a:extLst>
              <a:ext uri="{FF2B5EF4-FFF2-40B4-BE49-F238E27FC236}">
                <a16:creationId xmlns:a16="http://schemas.microsoft.com/office/drawing/2014/main" id="{AD92420A-A79D-4E68-B089-BB729F51E331}"/>
              </a:ext>
            </a:extLst>
          </p:cNvPr>
          <p:cNvPicPr>
            <a:picLocks noRot="1" noChangeAspect="1"/>
          </p:cNvPicPr>
          <p:nvPr>
            <a:videoFile r:link="rId1"/>
          </p:nvPr>
        </p:nvPicPr>
        <p:blipFill>
          <a:blip r:embed="rId4"/>
          <a:stretch>
            <a:fillRect/>
          </a:stretch>
        </p:blipFill>
        <p:spPr>
          <a:xfrm>
            <a:off x="457200" y="1981200"/>
            <a:ext cx="8915400" cy="5014913"/>
          </a:xfrm>
          <a:prstGeom prst="rect">
            <a:avLst/>
          </a:prstGeom>
        </p:spPr>
      </p:pic>
    </p:spTree>
    <p:extLst>
      <p:ext uri="{BB962C8B-B14F-4D97-AF65-F5344CB8AC3E}">
        <p14:creationId xmlns:p14="http://schemas.microsoft.com/office/powerpoint/2010/main" val="3770865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381000"/>
            <a:ext cx="9296400" cy="780214"/>
          </a:xfrm>
          <a:prstGeom prst="rect">
            <a:avLst/>
          </a:prstGeom>
        </p:spPr>
        <p:txBody>
          <a:bodyPr vert="horz" wrap="square" lIns="0" tIns="0" rIns="0" bIns="0" rtlCol="0">
            <a:spAutoFit/>
          </a:bodyPr>
          <a:lstStyle/>
          <a:p>
            <a:pPr marL="12700" marR="5080" algn="l">
              <a:lnSpc>
                <a:spcPts val="6000"/>
              </a:lnSpc>
            </a:pPr>
            <a:r>
              <a:rPr lang="en-US" sz="6000" spc="5" dirty="0"/>
              <a:t>Shame Resilience</a:t>
            </a:r>
            <a:endParaRPr sz="6000" spc="5" dirty="0"/>
          </a:p>
        </p:txBody>
      </p:sp>
      <p:sp>
        <p:nvSpPr>
          <p:cNvPr id="5" name="object 2"/>
          <p:cNvSpPr txBox="1">
            <a:spLocks/>
          </p:cNvSpPr>
          <p:nvPr/>
        </p:nvSpPr>
        <p:spPr>
          <a:xfrm>
            <a:off x="457200" y="1447800"/>
            <a:ext cx="8915400" cy="5663089"/>
          </a:xfrm>
          <a:prstGeom prst="rect">
            <a:avLst/>
          </a:prstGeom>
        </p:spPr>
        <p:txBody>
          <a:bodyPr vert="horz" wrap="square" lIns="0" tIns="0" rIns="0" bIns="0" rtlCol="0">
            <a:spAutoFit/>
          </a:bodyPr>
          <a:lstStyle>
            <a:lvl1pPr>
              <a:defRPr sz="3200" b="1" i="0">
                <a:solidFill>
                  <a:srgbClr val="99D1D0"/>
                </a:solidFill>
                <a:latin typeface="Constantia"/>
                <a:ea typeface="+mj-ea"/>
                <a:cs typeface="Constantia"/>
              </a:defRPr>
            </a:lvl1pPr>
          </a:lstStyle>
          <a:p>
            <a:pPr marL="457200" indent="-457200">
              <a:buFont typeface="Arial" panose="020B0604020202020204" pitchFamily="34" charset="0"/>
              <a:buChar char="•"/>
            </a:pPr>
            <a:r>
              <a:rPr lang="en-US" sz="3600" b="0" dirty="0">
                <a:solidFill>
                  <a:schemeClr val="bg1"/>
                </a:solidFill>
                <a:latin typeface="Century Gothic" panose="020B0502020202020204" pitchFamily="34" charset="0"/>
              </a:rPr>
              <a:t>Change the self-talk and believe it</a:t>
            </a:r>
          </a:p>
          <a:p>
            <a:pPr marL="914400" lvl="1" indent="-457200">
              <a:buFont typeface="Arial" panose="020B0604020202020204" pitchFamily="34" charset="0"/>
              <a:buChar char="•"/>
            </a:pPr>
            <a:r>
              <a:rPr lang="en-US" sz="3200" b="0" dirty="0">
                <a:solidFill>
                  <a:srgbClr val="99D1D9"/>
                </a:solidFill>
                <a:latin typeface="Century Gothic" panose="020B0502020202020204" pitchFamily="34" charset="0"/>
              </a:rPr>
              <a:t>Talk to yourself like you’d talk to a friend</a:t>
            </a:r>
          </a:p>
          <a:p>
            <a:pPr marL="914400" lvl="1" indent="-457200">
              <a:buFont typeface="Arial" panose="020B0604020202020204" pitchFamily="34" charset="0"/>
              <a:buChar char="•"/>
            </a:pPr>
            <a:r>
              <a:rPr lang="en-US" sz="3200" b="0" dirty="0">
                <a:solidFill>
                  <a:srgbClr val="99D1D9"/>
                </a:solidFill>
                <a:latin typeface="Century Gothic" panose="020B0502020202020204" pitchFamily="34" charset="0"/>
              </a:rPr>
              <a:t>Move from shame-based self-criticism to compassionate self-correction</a:t>
            </a:r>
          </a:p>
          <a:p>
            <a:pPr marL="457200" indent="-457200">
              <a:buFont typeface="Arial" panose="020B0604020202020204" pitchFamily="34" charset="0"/>
              <a:buChar char="•"/>
            </a:pPr>
            <a:endParaRPr lang="en-US" sz="2800" b="0" dirty="0">
              <a:solidFill>
                <a:schemeClr val="bg1"/>
              </a:solidFill>
              <a:latin typeface="Century Gothic" panose="020B0502020202020204" pitchFamily="34" charset="0"/>
            </a:endParaRPr>
          </a:p>
          <a:p>
            <a:pPr marL="457200" indent="-457200">
              <a:buFont typeface="Arial" panose="020B0604020202020204" pitchFamily="34" charset="0"/>
              <a:buChar char="•"/>
            </a:pPr>
            <a:r>
              <a:rPr lang="en-US" sz="3600" b="0" dirty="0">
                <a:solidFill>
                  <a:schemeClr val="bg1"/>
                </a:solidFill>
                <a:latin typeface="Century Gothic" panose="020B0502020202020204" pitchFamily="34" charset="0"/>
              </a:rPr>
              <a:t>Vulnerability &amp; Connection</a:t>
            </a:r>
          </a:p>
          <a:p>
            <a:pPr marL="742950" lvl="1" indent="-285750">
              <a:buFont typeface="Arial" panose="020B0604020202020204" pitchFamily="34" charset="0"/>
              <a:buChar char="•"/>
            </a:pPr>
            <a:r>
              <a:rPr lang="en-US" sz="3200" dirty="0">
                <a:solidFill>
                  <a:srgbClr val="99D1D9"/>
                </a:solidFill>
                <a:latin typeface="Century Gothic" panose="020B0502020202020204" pitchFamily="34" charset="0"/>
              </a:rPr>
              <a:t>Speak your shame</a:t>
            </a:r>
          </a:p>
          <a:p>
            <a:pPr marL="742950" lvl="1" indent="-285750">
              <a:buFont typeface="Arial" panose="020B0604020202020204" pitchFamily="34" charset="0"/>
              <a:buChar char="•"/>
            </a:pPr>
            <a:endParaRPr lang="en-US" sz="2800" dirty="0">
              <a:solidFill>
                <a:srgbClr val="99D1D9"/>
              </a:solidFill>
              <a:latin typeface="Century Gothic" panose="020B0502020202020204" pitchFamily="34" charset="0"/>
            </a:endParaRPr>
          </a:p>
          <a:p>
            <a:pPr marL="457200" indent="-457200">
              <a:buFont typeface="Arial" panose="020B0604020202020204" pitchFamily="34" charset="0"/>
              <a:buChar char="•"/>
            </a:pPr>
            <a:r>
              <a:rPr lang="en-US" sz="3600" b="0" dirty="0">
                <a:solidFill>
                  <a:schemeClr val="bg1"/>
                </a:solidFill>
                <a:latin typeface="Century Gothic" panose="020B0502020202020204" pitchFamily="34" charset="0"/>
              </a:rPr>
              <a:t>Compassion (&amp; Empathy) </a:t>
            </a:r>
          </a:p>
          <a:p>
            <a:pPr marL="742950" lvl="1" indent="-285750">
              <a:buFont typeface="Arial" panose="020B0604020202020204" pitchFamily="34" charset="0"/>
              <a:buChar char="•"/>
            </a:pPr>
            <a:r>
              <a:rPr lang="en-US" sz="3200" dirty="0">
                <a:solidFill>
                  <a:srgbClr val="99D1D9"/>
                </a:solidFill>
                <a:latin typeface="Century Gothic" panose="020B0502020202020204" pitchFamily="34" charset="0"/>
              </a:rPr>
              <a:t>From others</a:t>
            </a:r>
          </a:p>
          <a:p>
            <a:pPr marL="742950" lvl="1" indent="-285750">
              <a:buFont typeface="Arial" panose="020B0604020202020204" pitchFamily="34" charset="0"/>
              <a:buChar char="•"/>
            </a:pPr>
            <a:r>
              <a:rPr lang="en-US" sz="3200" dirty="0">
                <a:solidFill>
                  <a:srgbClr val="99D1D9"/>
                </a:solidFill>
                <a:latin typeface="Century Gothic" panose="020B0502020202020204" pitchFamily="34" charset="0"/>
              </a:rPr>
              <a:t>From self (self-compassion)</a:t>
            </a:r>
          </a:p>
        </p:txBody>
      </p:sp>
    </p:spTree>
    <p:extLst>
      <p:ext uri="{BB962C8B-B14F-4D97-AF65-F5344CB8AC3E}">
        <p14:creationId xmlns:p14="http://schemas.microsoft.com/office/powerpoint/2010/main" val="203361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6200" y="0"/>
            <a:ext cx="98298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solidFill>
            <a:srgbClr val="393E53"/>
          </a:solidFill>
        </p:spPr>
        <p:txBody>
          <a:bodyPr wrap="square" lIns="0" tIns="0" rIns="0" bIns="0" rtlCol="0"/>
          <a:lstStyle/>
          <a:p>
            <a:endParaRPr/>
          </a:p>
        </p:txBody>
      </p:sp>
      <p:sp>
        <p:nvSpPr>
          <p:cNvPr id="50" name="object 3"/>
          <p:cNvSpPr/>
          <p:nvPr/>
        </p:nvSpPr>
        <p:spPr>
          <a:xfrm>
            <a:off x="5981700" y="0"/>
            <a:ext cx="3771900" cy="7315200"/>
          </a:xfrm>
          <a:custGeom>
            <a:avLst/>
            <a:gdLst/>
            <a:ahLst/>
            <a:cxnLst/>
            <a:rect l="l" t="t" r="r" b="b"/>
            <a:pathLst>
              <a:path w="3771900" h="7315200">
                <a:moveTo>
                  <a:pt x="0" y="7315199"/>
                </a:moveTo>
                <a:lnTo>
                  <a:pt x="0" y="0"/>
                </a:lnTo>
                <a:lnTo>
                  <a:pt x="3771900" y="0"/>
                </a:lnTo>
                <a:lnTo>
                  <a:pt x="3771900" y="7315199"/>
                </a:lnTo>
                <a:lnTo>
                  <a:pt x="0" y="7315199"/>
                </a:lnTo>
                <a:close/>
              </a:path>
            </a:pathLst>
          </a:custGeom>
          <a:solidFill>
            <a:srgbClr val="FBFBF4"/>
          </a:solidFill>
        </p:spPr>
        <p:txBody>
          <a:bodyPr wrap="square" lIns="0" tIns="0" rIns="0" bIns="0" rtlCol="0"/>
          <a:lstStyle/>
          <a:p>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8940" y="3421618"/>
            <a:ext cx="3297419" cy="193115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3200" y="1344556"/>
            <a:ext cx="2474988" cy="1720353"/>
          </a:xfrm>
          <a:prstGeom prst="rect">
            <a:avLst/>
          </a:prstGeom>
        </p:spPr>
      </p:pic>
      <p:sp>
        <p:nvSpPr>
          <p:cNvPr id="8" name="object 2"/>
          <p:cNvSpPr txBox="1">
            <a:spLocks/>
          </p:cNvSpPr>
          <p:nvPr/>
        </p:nvSpPr>
        <p:spPr>
          <a:xfrm>
            <a:off x="186180" y="1369956"/>
            <a:ext cx="5676900" cy="3740191"/>
          </a:xfrm>
          <a:prstGeom prst="rect">
            <a:avLst/>
          </a:prstGeom>
        </p:spPr>
        <p:txBody>
          <a:bodyPr vert="horz" wrap="square" lIns="0" tIns="0" rIns="0" bIns="0" rtlCol="0">
            <a:spAutoFit/>
          </a:bodyPr>
          <a:lstStyle>
            <a:lvl1pPr>
              <a:defRPr sz="3200" b="1" i="0">
                <a:solidFill>
                  <a:srgbClr val="99D1D0"/>
                </a:solidFill>
                <a:latin typeface="Constantia"/>
                <a:ea typeface="+mj-ea"/>
                <a:cs typeface="Constantia"/>
              </a:defRPr>
            </a:lvl1pPr>
          </a:lstStyle>
          <a:p>
            <a:pPr marL="12700" marR="5080" algn="l">
              <a:lnSpc>
                <a:spcPts val="6000"/>
              </a:lnSpc>
            </a:pPr>
            <a:r>
              <a:rPr lang="en-US" sz="5000" kern="0" spc="5" dirty="0"/>
              <a:t>Speak your Shame</a:t>
            </a:r>
          </a:p>
          <a:p>
            <a:pPr marL="12700" marR="5080" algn="l">
              <a:lnSpc>
                <a:spcPts val="6000"/>
              </a:lnSpc>
            </a:pPr>
            <a:endParaRPr lang="en-US" sz="5000" kern="0" spc="5" dirty="0"/>
          </a:p>
          <a:p>
            <a:pPr marL="12700" marR="5080" algn="l">
              <a:lnSpc>
                <a:spcPts val="6000"/>
              </a:lnSpc>
            </a:pPr>
            <a:r>
              <a:rPr lang="en-US" sz="3000" b="0" kern="0" spc="5" dirty="0">
                <a:solidFill>
                  <a:srgbClr val="FFFFFF"/>
                </a:solidFill>
                <a:latin typeface="Century Gothic" panose="020B0502020202020204" pitchFamily="34" charset="0"/>
              </a:rPr>
              <a:t>Practice being vulnerable and share something that you feel shame about.</a:t>
            </a:r>
          </a:p>
        </p:txBody>
      </p:sp>
    </p:spTree>
    <p:extLst>
      <p:ext uri="{BB962C8B-B14F-4D97-AF65-F5344CB8AC3E}">
        <p14:creationId xmlns:p14="http://schemas.microsoft.com/office/powerpoint/2010/main" val="33712662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438986"/>
            <a:ext cx="9183463" cy="780214"/>
          </a:xfrm>
          <a:prstGeom prst="rect">
            <a:avLst/>
          </a:prstGeom>
        </p:spPr>
        <p:txBody>
          <a:bodyPr vert="horz" wrap="square" lIns="0" tIns="0" rIns="0" bIns="0" rtlCol="0">
            <a:spAutoFit/>
          </a:bodyPr>
          <a:lstStyle/>
          <a:p>
            <a:pPr marL="12700" marR="5080" algn="l">
              <a:lnSpc>
                <a:spcPts val="6000"/>
              </a:lnSpc>
            </a:pPr>
            <a:r>
              <a:rPr lang="en-US" sz="6000" dirty="0"/>
              <a:t>Self-Compassion Break</a:t>
            </a:r>
            <a:endParaRPr sz="6000" spc="5" dirty="0"/>
          </a:p>
        </p:txBody>
      </p:sp>
      <p:sp>
        <p:nvSpPr>
          <p:cNvPr id="5" name="object 2"/>
          <p:cNvSpPr txBox="1">
            <a:spLocks/>
          </p:cNvSpPr>
          <p:nvPr/>
        </p:nvSpPr>
        <p:spPr>
          <a:xfrm>
            <a:off x="350520" y="1752600"/>
            <a:ext cx="7690220" cy="5078313"/>
          </a:xfrm>
          <a:prstGeom prst="rect">
            <a:avLst/>
          </a:prstGeom>
        </p:spPr>
        <p:txBody>
          <a:bodyPr vert="horz" wrap="square" lIns="0" tIns="0" rIns="0" bIns="0" rtlCol="0">
            <a:spAutoFit/>
          </a:bodyPr>
          <a:lstStyle>
            <a:lvl1pPr>
              <a:defRPr sz="3200" b="1" i="0">
                <a:solidFill>
                  <a:srgbClr val="99D1D0"/>
                </a:solidFill>
                <a:latin typeface="Constantia"/>
                <a:ea typeface="+mj-ea"/>
                <a:cs typeface="Constantia"/>
              </a:defRPr>
            </a:lvl1pPr>
          </a:lstStyle>
          <a:p>
            <a:endParaRPr lang="en-US" sz="1800" b="0" dirty="0">
              <a:solidFill>
                <a:schemeClr val="bg1"/>
              </a:solidFill>
              <a:latin typeface="Century Gothic" panose="020B0502020202020204" pitchFamily="34" charset="0"/>
            </a:endParaRPr>
          </a:p>
          <a:p>
            <a:r>
              <a:rPr lang="en-US" b="0" dirty="0">
                <a:solidFill>
                  <a:schemeClr val="bg1"/>
                </a:solidFill>
                <a:latin typeface="Century Gothic" panose="020B0502020202020204" pitchFamily="34" charset="0"/>
              </a:rPr>
              <a:t>This is a moment of suffering. </a:t>
            </a:r>
          </a:p>
          <a:p>
            <a:r>
              <a:rPr lang="en-US" b="0" dirty="0">
                <a:solidFill>
                  <a:schemeClr val="bg1"/>
                </a:solidFill>
                <a:latin typeface="Century Gothic" panose="020B0502020202020204" pitchFamily="34" charset="0"/>
              </a:rPr>
              <a:t>This hurts. This is stress.</a:t>
            </a:r>
          </a:p>
          <a:p>
            <a:endParaRPr lang="en-US" sz="3000" b="0" i="1" dirty="0">
              <a:solidFill>
                <a:schemeClr val="bg1"/>
              </a:solidFill>
              <a:latin typeface="Century Gothic" panose="020B0502020202020204" pitchFamily="34" charset="0"/>
            </a:endParaRPr>
          </a:p>
          <a:p>
            <a:endParaRPr lang="en-US" sz="3000" b="0" i="1" dirty="0">
              <a:solidFill>
                <a:schemeClr val="bg1"/>
              </a:solidFill>
              <a:latin typeface="Century Gothic" panose="020B0502020202020204" pitchFamily="34" charset="0"/>
            </a:endParaRPr>
          </a:p>
          <a:p>
            <a:r>
              <a:rPr lang="en-US" b="0" dirty="0">
                <a:solidFill>
                  <a:schemeClr val="bg1"/>
                </a:solidFill>
                <a:latin typeface="Century Gothic" panose="020B0502020202020204" pitchFamily="34" charset="0"/>
              </a:rPr>
              <a:t>Suffering is a part of life. </a:t>
            </a:r>
          </a:p>
          <a:p>
            <a:r>
              <a:rPr lang="en-US" b="0" dirty="0">
                <a:solidFill>
                  <a:schemeClr val="bg1"/>
                </a:solidFill>
                <a:latin typeface="Century Gothic" panose="020B0502020202020204" pitchFamily="34" charset="0"/>
              </a:rPr>
              <a:t>I am not alone, others feel this way.</a:t>
            </a:r>
          </a:p>
          <a:p>
            <a:endParaRPr lang="en-US" sz="3000" b="0" dirty="0">
              <a:solidFill>
                <a:schemeClr val="bg1"/>
              </a:solidFill>
              <a:latin typeface="Century Gothic" panose="020B0502020202020204" pitchFamily="34" charset="0"/>
            </a:endParaRPr>
          </a:p>
          <a:p>
            <a:endParaRPr lang="en-US" sz="3000" b="0" dirty="0">
              <a:solidFill>
                <a:schemeClr val="bg1"/>
              </a:solidFill>
              <a:latin typeface="Century Gothic" panose="020B0502020202020204" pitchFamily="34" charset="0"/>
            </a:endParaRPr>
          </a:p>
          <a:p>
            <a:r>
              <a:rPr lang="en-US" b="0" dirty="0">
                <a:solidFill>
                  <a:schemeClr val="bg1"/>
                </a:solidFill>
                <a:latin typeface="Century Gothic" panose="020B0502020202020204" pitchFamily="34" charset="0"/>
              </a:rPr>
              <a:t>May I be kind to myself in this moment. </a:t>
            </a:r>
          </a:p>
          <a:p>
            <a:r>
              <a:rPr lang="en-US" b="0" dirty="0">
                <a:solidFill>
                  <a:schemeClr val="bg1"/>
                </a:solidFill>
                <a:latin typeface="Century Gothic" panose="020B0502020202020204" pitchFamily="34" charset="0"/>
              </a:rPr>
              <a:t>It’s gonna be OK.</a:t>
            </a:r>
            <a:endParaRPr lang="en-US" i="1" dirty="0">
              <a:solidFill>
                <a:srgbClr val="99D1D9"/>
              </a:solidFill>
              <a:latin typeface="Century Gothic" panose="020B0502020202020204" pitchFamily="34" charset="0"/>
            </a:endParaRPr>
          </a:p>
        </p:txBody>
      </p:sp>
      <p:sp>
        <p:nvSpPr>
          <p:cNvPr id="4" name="object 3"/>
          <p:cNvSpPr/>
          <p:nvPr/>
        </p:nvSpPr>
        <p:spPr>
          <a:xfrm flipH="1">
            <a:off x="9753596" y="0"/>
            <a:ext cx="54685" cy="7315200"/>
          </a:xfrm>
          <a:custGeom>
            <a:avLst/>
            <a:gdLst/>
            <a:ahLst/>
            <a:cxnLst/>
            <a:rect l="l" t="t" r="r" b="b"/>
            <a:pathLst>
              <a:path w="3771900" h="7315200">
                <a:moveTo>
                  <a:pt x="0" y="7315199"/>
                </a:moveTo>
                <a:lnTo>
                  <a:pt x="0" y="0"/>
                </a:lnTo>
                <a:lnTo>
                  <a:pt x="3771900" y="0"/>
                </a:lnTo>
                <a:lnTo>
                  <a:pt x="3771900" y="7315199"/>
                </a:lnTo>
                <a:lnTo>
                  <a:pt x="0" y="7315199"/>
                </a:lnTo>
                <a:close/>
              </a:path>
            </a:pathLst>
          </a:custGeom>
          <a:solidFill>
            <a:srgbClr val="FBFBF4"/>
          </a:solidFill>
        </p:spPr>
        <p:txBody>
          <a:bodyPr wrap="square" lIns="0" tIns="0" rIns="0" bIns="0" rtlCol="0"/>
          <a:lstStyle/>
          <a:p>
            <a:endParaRPr/>
          </a:p>
        </p:txBody>
      </p:sp>
      <p:pic>
        <p:nvPicPr>
          <p:cNvPr id="6" name="Picture 5">
            <a:extLst>
              <a:ext uri="{FF2B5EF4-FFF2-40B4-BE49-F238E27FC236}">
                <a16:creationId xmlns:a16="http://schemas.microsoft.com/office/drawing/2014/main" id="{A21D4DE4-1717-476B-B0FC-F0A46EDA0F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20213" y="5751258"/>
            <a:ext cx="706913" cy="1075681"/>
          </a:xfrm>
          <a:prstGeom prst="rect">
            <a:avLst/>
          </a:prstGeom>
        </p:spPr>
      </p:pic>
      <p:pic>
        <p:nvPicPr>
          <p:cNvPr id="7" name="Picture 6">
            <a:extLst>
              <a:ext uri="{FF2B5EF4-FFF2-40B4-BE49-F238E27FC236}">
                <a16:creationId xmlns:a16="http://schemas.microsoft.com/office/drawing/2014/main" id="{01755ABB-652F-49F3-BAEA-07E511E0DB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11384" y="3810000"/>
            <a:ext cx="859313" cy="890003"/>
          </a:xfrm>
          <a:prstGeom prst="rect">
            <a:avLst/>
          </a:prstGeom>
        </p:spPr>
      </p:pic>
      <p:pic>
        <p:nvPicPr>
          <p:cNvPr id="8" name="Picture 7">
            <a:extLst>
              <a:ext uri="{FF2B5EF4-FFF2-40B4-BE49-F238E27FC236}">
                <a16:creationId xmlns:a16="http://schemas.microsoft.com/office/drawing/2014/main" id="{02F3FAF2-8286-45E2-A401-9CDD4202EA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20953" y="2057400"/>
            <a:ext cx="762001" cy="837230"/>
          </a:xfrm>
          <a:prstGeom prst="rect">
            <a:avLst/>
          </a:prstGeom>
        </p:spPr>
      </p:pic>
      <p:sp>
        <p:nvSpPr>
          <p:cNvPr id="9" name="TextBox 8">
            <a:extLst>
              <a:ext uri="{FF2B5EF4-FFF2-40B4-BE49-F238E27FC236}">
                <a16:creationId xmlns:a16="http://schemas.microsoft.com/office/drawing/2014/main" id="{1BE67DA8-2D50-43BA-B533-F7547A1D3C86}"/>
              </a:ext>
            </a:extLst>
          </p:cNvPr>
          <p:cNvSpPr txBox="1"/>
          <p:nvPr/>
        </p:nvSpPr>
        <p:spPr>
          <a:xfrm>
            <a:off x="8004882" y="6826939"/>
            <a:ext cx="1803400" cy="400110"/>
          </a:xfrm>
          <a:prstGeom prst="rect">
            <a:avLst/>
          </a:prstGeom>
          <a:noFill/>
        </p:spPr>
        <p:txBody>
          <a:bodyPr wrap="square" rtlCol="0">
            <a:spAutoFit/>
          </a:bodyPr>
          <a:lstStyle/>
          <a:p>
            <a:r>
              <a:rPr lang="en-US" sz="2000" dirty="0">
                <a:solidFill>
                  <a:srgbClr val="99D1D9"/>
                </a:solidFill>
                <a:latin typeface="Century Gothic" panose="020B0502020202020204" pitchFamily="34" charset="0"/>
              </a:rPr>
              <a:t>Self-Kindness</a:t>
            </a:r>
          </a:p>
        </p:txBody>
      </p:sp>
      <p:sp>
        <p:nvSpPr>
          <p:cNvPr id="10" name="TextBox 9">
            <a:extLst>
              <a:ext uri="{FF2B5EF4-FFF2-40B4-BE49-F238E27FC236}">
                <a16:creationId xmlns:a16="http://schemas.microsoft.com/office/drawing/2014/main" id="{31C5A9F5-3094-41B9-9BDF-ED4B0F43D42D}"/>
              </a:ext>
            </a:extLst>
          </p:cNvPr>
          <p:cNvSpPr txBox="1"/>
          <p:nvPr/>
        </p:nvSpPr>
        <p:spPr>
          <a:xfrm>
            <a:off x="8248430" y="4724400"/>
            <a:ext cx="1505170" cy="707886"/>
          </a:xfrm>
          <a:prstGeom prst="rect">
            <a:avLst/>
          </a:prstGeom>
          <a:noFill/>
        </p:spPr>
        <p:txBody>
          <a:bodyPr wrap="square" rtlCol="0">
            <a:spAutoFit/>
          </a:bodyPr>
          <a:lstStyle/>
          <a:p>
            <a:r>
              <a:rPr lang="en-US" sz="2000" dirty="0">
                <a:solidFill>
                  <a:srgbClr val="99D1D9"/>
                </a:solidFill>
                <a:latin typeface="Century Gothic" panose="020B0502020202020204" pitchFamily="34" charset="0"/>
              </a:rPr>
              <a:t>Common Humanity</a:t>
            </a:r>
          </a:p>
        </p:txBody>
      </p:sp>
      <p:sp>
        <p:nvSpPr>
          <p:cNvPr id="11" name="TextBox 10">
            <a:extLst>
              <a:ext uri="{FF2B5EF4-FFF2-40B4-BE49-F238E27FC236}">
                <a16:creationId xmlns:a16="http://schemas.microsoft.com/office/drawing/2014/main" id="{F4D8D78D-3751-4910-84D4-CEF2200FAB10}"/>
              </a:ext>
            </a:extLst>
          </p:cNvPr>
          <p:cNvSpPr txBox="1"/>
          <p:nvPr/>
        </p:nvSpPr>
        <p:spPr>
          <a:xfrm>
            <a:off x="8153400" y="2971800"/>
            <a:ext cx="2434595" cy="400110"/>
          </a:xfrm>
          <a:prstGeom prst="rect">
            <a:avLst/>
          </a:prstGeom>
          <a:noFill/>
        </p:spPr>
        <p:txBody>
          <a:bodyPr wrap="square" rtlCol="0">
            <a:spAutoFit/>
          </a:bodyPr>
          <a:lstStyle/>
          <a:p>
            <a:r>
              <a:rPr lang="en-US" sz="2000" dirty="0">
                <a:solidFill>
                  <a:srgbClr val="99D1D9"/>
                </a:solidFill>
                <a:latin typeface="Century Gothic" panose="020B0502020202020204" pitchFamily="34" charset="0"/>
              </a:rPr>
              <a:t>Mindfulness</a:t>
            </a:r>
          </a:p>
        </p:txBody>
      </p:sp>
      <p:pic>
        <p:nvPicPr>
          <p:cNvPr id="3" name="self-compassion.break_">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001015" y="638593"/>
            <a:ext cx="381000" cy="381000"/>
          </a:xfrm>
          <a:prstGeom prst="rect">
            <a:avLst/>
          </a:prstGeom>
        </p:spPr>
      </p:pic>
    </p:spTree>
    <p:extLst>
      <p:ext uri="{BB962C8B-B14F-4D97-AF65-F5344CB8AC3E}">
        <p14:creationId xmlns:p14="http://schemas.microsoft.com/office/powerpoint/2010/main" val="360633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320209" fill="hold"/>
                                        <p:tgtEl>
                                          <p:spTgt spid="3"/>
                                        </p:tgtEl>
                                      </p:cBhvr>
                                    </p:cmd>
                                  </p:childTnLst>
                                </p:cTn>
                              </p:par>
                            </p:childTnLst>
                          </p:cTn>
                        </p:par>
                      </p:childTnLst>
                    </p:cTn>
                  </p:par>
                </p:childTnLst>
              </p:cTn>
              <p:nextCondLst>
                <p:cond evt="onClick" delay="0">
                  <p:tgtEl>
                    <p:spTgt spid="3"/>
                  </p:tgtEl>
                </p:cond>
              </p:nextCondLst>
            </p:seq>
            <p:audio>
              <p:cMediaNode vol="80000">
                <p:cTn id="32"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393E53"/>
        </a:solidFill>
        <a:effectLst/>
      </p:bgPr>
    </p:bg>
    <p:spTree>
      <p:nvGrpSpPr>
        <p:cNvPr id="1" name=""/>
        <p:cNvGrpSpPr/>
        <p:nvPr/>
      </p:nvGrpSpPr>
      <p:grpSpPr>
        <a:xfrm>
          <a:off x="0" y="0"/>
          <a:ext cx="0" cy="0"/>
          <a:chOff x="0" y="0"/>
          <a:chExt cx="0" cy="0"/>
        </a:xfrm>
      </p:grpSpPr>
      <p:sp>
        <p:nvSpPr>
          <p:cNvPr id="13" name="object 7"/>
          <p:cNvSpPr txBox="1"/>
          <p:nvPr/>
        </p:nvSpPr>
        <p:spPr>
          <a:xfrm>
            <a:off x="1122046" y="851754"/>
            <a:ext cx="249554" cy="443230"/>
          </a:xfrm>
          <a:prstGeom prst="rect">
            <a:avLst/>
          </a:prstGeom>
        </p:spPr>
        <p:txBody>
          <a:bodyPr vert="horz" wrap="square" lIns="0" tIns="17145" rIns="0" bIns="0" rtlCol="0">
            <a:spAutoFit/>
          </a:bodyPr>
          <a:lstStyle/>
          <a:p>
            <a:pPr marL="12700">
              <a:lnSpc>
                <a:spcPct val="100000"/>
              </a:lnSpc>
              <a:spcBef>
                <a:spcPts val="135"/>
              </a:spcBef>
            </a:pPr>
            <a:r>
              <a:rPr lang="en-US" sz="2700" spc="240" dirty="0">
                <a:solidFill>
                  <a:srgbClr val="99D1D9"/>
                </a:solidFill>
                <a:latin typeface="Century Gothic" panose="020B0502020202020204" pitchFamily="34" charset="0"/>
                <a:cs typeface="Tahoma"/>
              </a:rPr>
              <a:t>C</a:t>
            </a:r>
            <a:endParaRPr sz="2700" dirty="0">
              <a:solidFill>
                <a:srgbClr val="99D1D9"/>
              </a:solidFill>
              <a:latin typeface="Century Gothic" panose="020B0502020202020204" pitchFamily="34" charset="0"/>
              <a:cs typeface="Tahoma"/>
            </a:endParaRPr>
          </a:p>
        </p:txBody>
      </p:sp>
      <p:sp>
        <p:nvSpPr>
          <p:cNvPr id="14" name="object 8"/>
          <p:cNvSpPr txBox="1"/>
          <p:nvPr/>
        </p:nvSpPr>
        <p:spPr>
          <a:xfrm>
            <a:off x="1848436" y="805667"/>
            <a:ext cx="4171364" cy="579005"/>
          </a:xfrm>
          <a:prstGeom prst="rect">
            <a:avLst/>
          </a:prstGeom>
        </p:spPr>
        <p:txBody>
          <a:bodyPr vert="horz" wrap="square" lIns="0" tIns="12065" rIns="0" bIns="0" rtlCol="0">
            <a:spAutoFit/>
          </a:bodyPr>
          <a:lstStyle/>
          <a:p>
            <a:pPr marL="12700" marR="5080">
              <a:spcBef>
                <a:spcPts val="95"/>
              </a:spcBef>
            </a:pPr>
            <a:r>
              <a:rPr lang="en-US" spc="409" dirty="0">
                <a:solidFill>
                  <a:srgbClr val="99D1D9"/>
                </a:solidFill>
                <a:latin typeface="Century Gothic" panose="020B0502020202020204" pitchFamily="34" charset="0"/>
                <a:cs typeface="Akzidenz-Grotesk Pro Light"/>
              </a:rPr>
              <a:t>Cultivating </a:t>
            </a:r>
          </a:p>
          <a:p>
            <a:pPr marL="12700" marR="5080">
              <a:spcBef>
                <a:spcPts val="95"/>
              </a:spcBef>
            </a:pPr>
            <a:r>
              <a:rPr lang="en-US" spc="409" dirty="0">
                <a:solidFill>
                  <a:srgbClr val="99D1D9"/>
                </a:solidFill>
                <a:latin typeface="Century Gothic" panose="020B0502020202020204" pitchFamily="34" charset="0"/>
                <a:cs typeface="Akzidenz-Grotesk Pro Light"/>
              </a:rPr>
              <a:t>Compassion</a:t>
            </a:r>
            <a:endParaRPr spc="409" dirty="0">
              <a:solidFill>
                <a:srgbClr val="99D1D9"/>
              </a:solidFill>
              <a:latin typeface="Century Gothic" panose="020B0502020202020204" pitchFamily="34" charset="0"/>
              <a:cs typeface="Akzidenz-Grotesk Pro Light"/>
            </a:endParaRPr>
          </a:p>
        </p:txBody>
      </p:sp>
      <p:sp>
        <p:nvSpPr>
          <p:cNvPr id="15" name="object 9"/>
          <p:cNvSpPr txBox="1"/>
          <p:nvPr/>
        </p:nvSpPr>
        <p:spPr>
          <a:xfrm>
            <a:off x="857249" y="2362200"/>
            <a:ext cx="8719786" cy="2149306"/>
          </a:xfrm>
          <a:prstGeom prst="rect">
            <a:avLst/>
          </a:prstGeom>
        </p:spPr>
        <p:txBody>
          <a:bodyPr vert="horz" wrap="square" lIns="0" tIns="12700" rIns="0" bIns="0" rtlCol="0">
            <a:spAutoFit/>
          </a:bodyPr>
          <a:lstStyle/>
          <a:p>
            <a:pPr marL="12700">
              <a:lnSpc>
                <a:spcPct val="100000"/>
              </a:lnSpc>
              <a:spcBef>
                <a:spcPts val="100"/>
              </a:spcBef>
              <a:tabLst>
                <a:tab pos="5460365" algn="l"/>
              </a:tabLst>
            </a:pPr>
            <a:r>
              <a:rPr lang="en-US" sz="4600" b="1" spc="-200" dirty="0">
                <a:solidFill>
                  <a:srgbClr val="99D1D9"/>
                </a:solidFill>
                <a:latin typeface="Constantia" panose="02030602050306030303" pitchFamily="18" charset="0"/>
                <a:cs typeface="Arial"/>
              </a:rPr>
              <a:t>Putting your compassionate mind to work with common difficulties: </a:t>
            </a:r>
          </a:p>
          <a:p>
            <a:pPr marL="12700">
              <a:lnSpc>
                <a:spcPct val="100000"/>
              </a:lnSpc>
              <a:spcBef>
                <a:spcPts val="100"/>
              </a:spcBef>
              <a:tabLst>
                <a:tab pos="5460365" algn="l"/>
              </a:tabLst>
            </a:pPr>
            <a:r>
              <a:rPr lang="en-US" sz="4600" b="1" spc="-200" dirty="0">
                <a:solidFill>
                  <a:srgbClr val="99D1D9"/>
                </a:solidFill>
                <a:latin typeface="Constantia" panose="02030602050306030303" pitchFamily="18" charset="0"/>
                <a:cs typeface="Arial"/>
              </a:rPr>
              <a:t>Shame and self-criticism</a:t>
            </a:r>
          </a:p>
        </p:txBody>
      </p:sp>
      <p:sp>
        <p:nvSpPr>
          <p:cNvPr id="16" name="object 10"/>
          <p:cNvSpPr txBox="1"/>
          <p:nvPr/>
        </p:nvSpPr>
        <p:spPr>
          <a:xfrm>
            <a:off x="857249" y="6019800"/>
            <a:ext cx="2114551" cy="826380"/>
          </a:xfrm>
          <a:prstGeom prst="rect">
            <a:avLst/>
          </a:prstGeom>
          <a:solidFill>
            <a:srgbClr val="393E53"/>
          </a:solidFill>
          <a:ln w="19050">
            <a:solidFill>
              <a:srgbClr val="FBFBF4"/>
            </a:solidFill>
          </a:ln>
        </p:spPr>
        <p:txBody>
          <a:bodyPr vert="horz" wrap="square" lIns="0" tIns="0" rIns="0" bIns="0" rtlCol="0">
            <a:spAutoFit/>
          </a:bodyPr>
          <a:lstStyle/>
          <a:p>
            <a:pPr marL="340360" marR="473709">
              <a:lnSpc>
                <a:spcPct val="159100"/>
              </a:lnSpc>
              <a:tabLst>
                <a:tab pos="1492250" algn="l"/>
                <a:tab pos="1853564" algn="l"/>
                <a:tab pos="2117725" algn="l"/>
                <a:tab pos="2280285" algn="l"/>
                <a:tab pos="3128645" algn="l"/>
                <a:tab pos="3465829" algn="l"/>
                <a:tab pos="3879850" algn="l"/>
              </a:tabLst>
            </a:pPr>
            <a:endParaRPr lang="en-US" sz="2400" spc="225" dirty="0">
              <a:solidFill>
                <a:srgbClr val="99D1D9"/>
              </a:solidFill>
              <a:latin typeface="Century Gothic" panose="020B0502020202020204" pitchFamily="34" charset="0"/>
              <a:cs typeface="Arial"/>
            </a:endParaRPr>
          </a:p>
          <a:p>
            <a:pPr marL="340360" marR="473709">
              <a:lnSpc>
                <a:spcPct val="159100"/>
              </a:lnSpc>
              <a:tabLst>
                <a:tab pos="1492250" algn="l"/>
                <a:tab pos="1853564" algn="l"/>
                <a:tab pos="2117725" algn="l"/>
                <a:tab pos="2280285" algn="l"/>
                <a:tab pos="3128645" algn="l"/>
                <a:tab pos="3465829" algn="l"/>
                <a:tab pos="3879850" algn="l"/>
              </a:tabLst>
            </a:pPr>
            <a:endParaRPr sz="1100" dirty="0">
              <a:latin typeface="Akzidenz-Grotesk Pro Light" panose="02000506040000020003" pitchFamily="50" charset="0"/>
              <a:cs typeface="Arial"/>
            </a:endParaRPr>
          </a:p>
        </p:txBody>
      </p:sp>
      <p:sp>
        <p:nvSpPr>
          <p:cNvPr id="2" name="TextBox 1"/>
          <p:cNvSpPr txBox="1"/>
          <p:nvPr/>
        </p:nvSpPr>
        <p:spPr>
          <a:xfrm>
            <a:off x="869411" y="6167735"/>
            <a:ext cx="5455189" cy="461665"/>
          </a:xfrm>
          <a:prstGeom prst="rect">
            <a:avLst/>
          </a:prstGeom>
          <a:noFill/>
        </p:spPr>
        <p:txBody>
          <a:bodyPr wrap="square" rtlCol="0">
            <a:spAutoFit/>
          </a:bodyPr>
          <a:lstStyle/>
          <a:p>
            <a:r>
              <a:rPr lang="en-US" sz="2400" dirty="0">
                <a:solidFill>
                  <a:srgbClr val="99D1D9"/>
                </a:solidFill>
                <a:latin typeface="Century Gothic" panose="020B0502020202020204" pitchFamily="34" charset="0"/>
              </a:rPr>
              <a:t>Chapter 24 </a:t>
            </a:r>
          </a:p>
        </p:txBody>
      </p:sp>
      <p:sp>
        <p:nvSpPr>
          <p:cNvPr id="4" name="Hexagon 3"/>
          <p:cNvSpPr/>
          <p:nvPr/>
        </p:nvSpPr>
        <p:spPr>
          <a:xfrm rot="5400000">
            <a:off x="818582" y="730867"/>
            <a:ext cx="854268" cy="728604"/>
          </a:xfrm>
          <a:prstGeom prst="hexagon">
            <a:avLst/>
          </a:prstGeom>
          <a:noFill/>
          <a:ln w="6350">
            <a:solidFill>
              <a:srgbClr val="FCFC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0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0" y="0"/>
          <a:ext cx="9753600" cy="7315200"/>
        </p:xfrm>
        <a:graphic>
          <a:graphicData uri="http://schemas.openxmlformats.org/presentationml/2006/ole">
            <mc:AlternateContent xmlns:mc="http://schemas.openxmlformats.org/markup-compatibility/2006">
              <mc:Choice xmlns:v="urn:schemas-microsoft-com:vml" Requires="v">
                <p:oleObj spid="_x0000_s1032" name="Acrobat Document" r:id="rId4" imgW="9524904" imgH="9524839" progId="AcroExch.Document.DC">
                  <p:embed/>
                </p:oleObj>
              </mc:Choice>
              <mc:Fallback>
                <p:oleObj name="Acrobat Document" r:id="rId4" imgW="9524904" imgH="9524839" progId="AcroExch.Document.DC">
                  <p:embed/>
                  <p:pic>
                    <p:nvPicPr>
                      <p:cNvPr id="2" name="Object 1"/>
                      <p:cNvPicPr/>
                      <p:nvPr/>
                    </p:nvPicPr>
                    <p:blipFill>
                      <a:blip r:embed="rId5"/>
                      <a:stretch>
                        <a:fillRect/>
                      </a:stretch>
                    </p:blipFill>
                    <p:spPr>
                      <a:xfrm>
                        <a:off x="0" y="0"/>
                        <a:ext cx="9753600" cy="7315200"/>
                      </a:xfrm>
                      <a:prstGeom prst="rect">
                        <a:avLst/>
                      </a:prstGeom>
                    </p:spPr>
                  </p:pic>
                </p:oleObj>
              </mc:Fallback>
            </mc:AlternateContent>
          </a:graphicData>
        </a:graphic>
      </p:graphicFrame>
      <p:sp>
        <p:nvSpPr>
          <p:cNvPr id="416" name="TextBox 415"/>
          <p:cNvSpPr txBox="1"/>
          <p:nvPr/>
        </p:nvSpPr>
        <p:spPr>
          <a:xfrm>
            <a:off x="2975610" y="2209800"/>
            <a:ext cx="4137660" cy="492443"/>
          </a:xfrm>
          <a:prstGeom prst="rect">
            <a:avLst/>
          </a:prstGeom>
          <a:noFill/>
        </p:spPr>
        <p:txBody>
          <a:bodyPr wrap="square" rtlCol="0">
            <a:spAutoFit/>
          </a:bodyPr>
          <a:lstStyle/>
          <a:p>
            <a:r>
              <a:rPr lang="en-US" sz="2600" spc="-200" dirty="0">
                <a:solidFill>
                  <a:srgbClr val="393E53"/>
                </a:solidFill>
                <a:latin typeface="Century Gothic" panose="020B0502020202020204" pitchFamily="34" charset="0"/>
                <a:cs typeface="Arial"/>
              </a:rPr>
              <a:t>Loving-kindness meditation</a:t>
            </a:r>
          </a:p>
        </p:txBody>
      </p:sp>
      <p:sp>
        <p:nvSpPr>
          <p:cNvPr id="419" name="TextBox 418"/>
          <p:cNvSpPr txBox="1"/>
          <p:nvPr/>
        </p:nvSpPr>
        <p:spPr>
          <a:xfrm>
            <a:off x="2975610" y="3124200"/>
            <a:ext cx="4404360" cy="387478"/>
          </a:xfrm>
          <a:prstGeom prst="rect">
            <a:avLst/>
          </a:prstGeom>
          <a:noFill/>
        </p:spPr>
        <p:txBody>
          <a:bodyPr wrap="square" rtlCol="0">
            <a:spAutoFit/>
          </a:bodyPr>
          <a:lstStyle/>
          <a:p>
            <a:pPr marL="22225" marR="309880">
              <a:lnSpc>
                <a:spcPts val="2300"/>
              </a:lnSpc>
              <a:spcBef>
                <a:spcPts val="1200"/>
              </a:spcBef>
            </a:pPr>
            <a:r>
              <a:rPr lang="en-US" sz="2600" spc="-200" dirty="0">
                <a:solidFill>
                  <a:srgbClr val="393E53"/>
                </a:solidFill>
                <a:latin typeface="Century Gothic" panose="020B0502020202020204" pitchFamily="34" charset="0"/>
                <a:cs typeface="Arial"/>
              </a:rPr>
              <a:t>Shame, guilt, self-criticism</a:t>
            </a:r>
          </a:p>
        </p:txBody>
      </p:sp>
      <p:sp>
        <p:nvSpPr>
          <p:cNvPr id="10" name="object 2"/>
          <p:cNvSpPr txBox="1"/>
          <p:nvPr/>
        </p:nvSpPr>
        <p:spPr>
          <a:xfrm>
            <a:off x="1905000" y="165520"/>
            <a:ext cx="5715000" cy="923330"/>
          </a:xfrm>
          <a:prstGeom prst="rect">
            <a:avLst/>
          </a:prstGeom>
        </p:spPr>
        <p:txBody>
          <a:bodyPr vert="horz" wrap="square" lIns="0" tIns="0" rIns="0" bIns="0" rtlCol="0">
            <a:spAutoFit/>
          </a:bodyPr>
          <a:lstStyle/>
          <a:p>
            <a:pPr marL="12700" algn="ctr">
              <a:lnSpc>
                <a:spcPct val="100000"/>
              </a:lnSpc>
            </a:pPr>
            <a:r>
              <a:rPr lang="en-US" sz="6000" b="1" spc="-100" dirty="0">
                <a:solidFill>
                  <a:srgbClr val="393E53"/>
                </a:solidFill>
                <a:latin typeface="Constantia" panose="02030602050306030303" pitchFamily="18" charset="0"/>
                <a:cs typeface="Constantia"/>
              </a:rPr>
              <a:t>Today’s Agenda</a:t>
            </a:r>
            <a:endParaRPr sz="6000" b="1" dirty="0">
              <a:solidFill>
                <a:srgbClr val="393E53"/>
              </a:solidFill>
              <a:latin typeface="Constantia" panose="02030602050306030303" pitchFamily="18" charset="0"/>
              <a:cs typeface="Constantia"/>
            </a:endParaRPr>
          </a:p>
        </p:txBody>
      </p:sp>
      <p:sp>
        <p:nvSpPr>
          <p:cNvPr id="11" name="TextBox 10">
            <a:extLst>
              <a:ext uri="{FF2B5EF4-FFF2-40B4-BE49-F238E27FC236}">
                <a16:creationId xmlns:a16="http://schemas.microsoft.com/office/drawing/2014/main" id="{4FA321D7-6335-4399-8316-0C0BA62BFFC3}"/>
              </a:ext>
            </a:extLst>
          </p:cNvPr>
          <p:cNvSpPr txBox="1"/>
          <p:nvPr/>
        </p:nvSpPr>
        <p:spPr>
          <a:xfrm>
            <a:off x="2975610" y="3810000"/>
            <a:ext cx="4254588" cy="492443"/>
          </a:xfrm>
          <a:prstGeom prst="rect">
            <a:avLst/>
          </a:prstGeom>
          <a:noFill/>
        </p:spPr>
        <p:txBody>
          <a:bodyPr wrap="square" rtlCol="0">
            <a:spAutoFit/>
          </a:bodyPr>
          <a:lstStyle/>
          <a:p>
            <a:r>
              <a:rPr lang="en-US" sz="2600" spc="-200" dirty="0">
                <a:solidFill>
                  <a:srgbClr val="393E53"/>
                </a:solidFill>
                <a:latin typeface="Century Gothic" panose="020B0502020202020204" pitchFamily="34" charset="0"/>
                <a:cs typeface="Arial"/>
              </a:rPr>
              <a:t>Shame resilience</a:t>
            </a:r>
          </a:p>
        </p:txBody>
      </p:sp>
      <p:sp>
        <p:nvSpPr>
          <p:cNvPr id="9" name="TextBox 8">
            <a:extLst>
              <a:ext uri="{FF2B5EF4-FFF2-40B4-BE49-F238E27FC236}">
                <a16:creationId xmlns:a16="http://schemas.microsoft.com/office/drawing/2014/main" id="{4E198A17-7EFF-A14D-8A55-EC88CD853688}"/>
              </a:ext>
            </a:extLst>
          </p:cNvPr>
          <p:cNvSpPr txBox="1"/>
          <p:nvPr/>
        </p:nvSpPr>
        <p:spPr>
          <a:xfrm>
            <a:off x="2975610" y="1600200"/>
            <a:ext cx="4404360" cy="436658"/>
          </a:xfrm>
          <a:prstGeom prst="rect">
            <a:avLst/>
          </a:prstGeom>
          <a:noFill/>
        </p:spPr>
        <p:txBody>
          <a:bodyPr wrap="square" rtlCol="0">
            <a:spAutoFit/>
          </a:bodyPr>
          <a:lstStyle/>
          <a:p>
            <a:pPr>
              <a:lnSpc>
                <a:spcPts val="2300"/>
              </a:lnSpc>
            </a:pPr>
            <a:r>
              <a:rPr lang="en-US" sz="2600" spc="-200" dirty="0">
                <a:solidFill>
                  <a:srgbClr val="393E53"/>
                </a:solidFill>
                <a:latin typeface="Century Gothic" panose="020B0502020202020204" pitchFamily="34" charset="0"/>
                <a:cs typeface="Arial"/>
              </a:rPr>
              <a:t>Things to </a:t>
            </a:r>
            <a:r>
              <a:rPr lang="en-US" sz="3200" spc="-200" dirty="0">
                <a:solidFill>
                  <a:srgbClr val="393E53"/>
                </a:solidFill>
                <a:latin typeface="Monotype Corsiva" panose="03010101010201010101" pitchFamily="66" charset="0"/>
                <a:cs typeface="Arial"/>
              </a:rPr>
              <a:t>be Thankful  </a:t>
            </a:r>
            <a:r>
              <a:rPr lang="en-US" sz="2600" spc="-200" dirty="0">
                <a:solidFill>
                  <a:srgbClr val="393E53"/>
                </a:solidFill>
                <a:latin typeface="Century Gothic" panose="020B0502020202020204" pitchFamily="34" charset="0"/>
                <a:cs typeface="Arial"/>
              </a:rPr>
              <a:t>for Today</a:t>
            </a:r>
          </a:p>
        </p:txBody>
      </p:sp>
      <p:sp>
        <p:nvSpPr>
          <p:cNvPr id="12" name="TextBox 11">
            <a:extLst>
              <a:ext uri="{FF2B5EF4-FFF2-40B4-BE49-F238E27FC236}">
                <a16:creationId xmlns:a16="http://schemas.microsoft.com/office/drawing/2014/main" id="{0BBB3775-88E2-4EF9-91D0-F38721C57133}"/>
              </a:ext>
            </a:extLst>
          </p:cNvPr>
          <p:cNvSpPr txBox="1"/>
          <p:nvPr/>
        </p:nvSpPr>
        <p:spPr>
          <a:xfrm>
            <a:off x="2975610" y="4648200"/>
            <a:ext cx="4254588" cy="492443"/>
          </a:xfrm>
          <a:prstGeom prst="rect">
            <a:avLst/>
          </a:prstGeom>
          <a:noFill/>
        </p:spPr>
        <p:txBody>
          <a:bodyPr wrap="square" rtlCol="0">
            <a:spAutoFit/>
          </a:bodyPr>
          <a:lstStyle/>
          <a:p>
            <a:r>
              <a:rPr lang="en-US" sz="2600" spc="-200" dirty="0">
                <a:solidFill>
                  <a:srgbClr val="393E53"/>
                </a:solidFill>
                <a:latin typeface="Century Gothic" panose="020B0502020202020204" pitchFamily="34" charset="0"/>
                <a:cs typeface="Arial"/>
              </a:rPr>
              <a:t>Speak your shame</a:t>
            </a:r>
          </a:p>
        </p:txBody>
      </p:sp>
      <p:sp>
        <p:nvSpPr>
          <p:cNvPr id="13" name="TextBox 12">
            <a:extLst>
              <a:ext uri="{FF2B5EF4-FFF2-40B4-BE49-F238E27FC236}">
                <a16:creationId xmlns:a16="http://schemas.microsoft.com/office/drawing/2014/main" id="{1AC277D2-F321-4C65-B8BC-4C79B24C12FA}"/>
              </a:ext>
            </a:extLst>
          </p:cNvPr>
          <p:cNvSpPr txBox="1"/>
          <p:nvPr/>
        </p:nvSpPr>
        <p:spPr>
          <a:xfrm>
            <a:off x="2975610" y="5392578"/>
            <a:ext cx="4254588" cy="492443"/>
          </a:xfrm>
          <a:prstGeom prst="rect">
            <a:avLst/>
          </a:prstGeom>
          <a:noFill/>
        </p:spPr>
        <p:txBody>
          <a:bodyPr wrap="square" rtlCol="0">
            <a:spAutoFit/>
          </a:bodyPr>
          <a:lstStyle/>
          <a:p>
            <a:r>
              <a:rPr lang="en-US" sz="2600" spc="-200" dirty="0">
                <a:solidFill>
                  <a:srgbClr val="393E53"/>
                </a:solidFill>
                <a:latin typeface="Century Gothic" panose="020B0502020202020204" pitchFamily="34" charset="0"/>
                <a:cs typeface="Arial"/>
              </a:rPr>
              <a:t>Self-compassion break</a:t>
            </a:r>
          </a:p>
        </p:txBody>
      </p:sp>
    </p:spTree>
    <p:extLst>
      <p:ext uri="{BB962C8B-B14F-4D97-AF65-F5344CB8AC3E}">
        <p14:creationId xmlns:p14="http://schemas.microsoft.com/office/powerpoint/2010/main" val="3798363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CE45B-95D3-496B-A1C9-D254BA4926A2}"/>
              </a:ext>
            </a:extLst>
          </p:cNvPr>
          <p:cNvSpPr>
            <a:spLocks noGrp="1"/>
          </p:cNvSpPr>
          <p:nvPr>
            <p:ph type="title"/>
          </p:nvPr>
        </p:nvSpPr>
        <p:spPr>
          <a:xfrm>
            <a:off x="5257800" y="2648883"/>
            <a:ext cx="4343401" cy="2087174"/>
          </a:xfrm>
        </p:spPr>
        <p:txBody>
          <a:bodyPr/>
          <a:lstStyle/>
          <a:p>
            <a:pPr algn="ctr">
              <a:lnSpc>
                <a:spcPts val="5400"/>
              </a:lnSpc>
            </a:pPr>
            <a:r>
              <a:rPr lang="en-US" sz="5400" dirty="0"/>
              <a:t>Loving-Kindness Meditation</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065369" cy="7315200"/>
          </a:xfrm>
          <a:prstGeom prst="rect">
            <a:avLst/>
          </a:prstGeom>
        </p:spPr>
      </p:pic>
    </p:spTree>
    <p:extLst>
      <p:ext uri="{BB962C8B-B14F-4D97-AF65-F5344CB8AC3E}">
        <p14:creationId xmlns:p14="http://schemas.microsoft.com/office/powerpoint/2010/main" val="3194027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62400" y="873822"/>
            <a:ext cx="5558543" cy="650178"/>
          </a:xfrm>
          <a:prstGeom prst="rect">
            <a:avLst/>
          </a:prstGeom>
        </p:spPr>
        <p:txBody>
          <a:bodyPr vert="horz" wrap="square" lIns="0" tIns="0" rIns="0" bIns="0" rtlCol="0">
            <a:spAutoFit/>
          </a:bodyPr>
          <a:lstStyle/>
          <a:p>
            <a:pPr marL="12700" marR="5080" algn="l">
              <a:lnSpc>
                <a:spcPts val="5000"/>
              </a:lnSpc>
            </a:pPr>
            <a:r>
              <a:rPr lang="en-US" sz="5000" spc="5" dirty="0"/>
              <a:t>Shame</a:t>
            </a:r>
            <a:endParaRPr sz="5000" spc="5" dirty="0"/>
          </a:p>
        </p:txBody>
      </p:sp>
      <p:sp>
        <p:nvSpPr>
          <p:cNvPr id="5" name="object 2"/>
          <p:cNvSpPr txBox="1">
            <a:spLocks/>
          </p:cNvSpPr>
          <p:nvPr/>
        </p:nvSpPr>
        <p:spPr>
          <a:xfrm>
            <a:off x="3921457" y="2262685"/>
            <a:ext cx="5742787" cy="3939540"/>
          </a:xfrm>
          <a:prstGeom prst="rect">
            <a:avLst/>
          </a:prstGeom>
        </p:spPr>
        <p:txBody>
          <a:bodyPr vert="horz" wrap="square" lIns="0" tIns="0" rIns="0" bIns="0" rtlCol="0">
            <a:spAutoFit/>
          </a:bodyPr>
          <a:lstStyle>
            <a:lvl1pPr>
              <a:defRPr sz="3200" b="1" i="0">
                <a:solidFill>
                  <a:srgbClr val="99D1D0"/>
                </a:solidFill>
                <a:latin typeface="Constantia"/>
                <a:ea typeface="+mj-ea"/>
                <a:cs typeface="Constantia"/>
              </a:defRPr>
            </a:lvl1pPr>
          </a:lstStyle>
          <a:p>
            <a:endParaRPr lang="en-US" sz="3600" b="0" dirty="0">
              <a:solidFill>
                <a:schemeClr val="bg1"/>
              </a:solidFill>
              <a:latin typeface="Century Gothic" panose="020B0502020202020204" pitchFamily="34" charset="0"/>
            </a:endParaRPr>
          </a:p>
          <a:p>
            <a:pPr>
              <a:lnSpc>
                <a:spcPts val="3600"/>
              </a:lnSpc>
              <a:spcAft>
                <a:spcPts val="1200"/>
              </a:spcAft>
            </a:pPr>
            <a:r>
              <a:rPr lang="en-US" sz="3600" b="0" dirty="0">
                <a:solidFill>
                  <a:schemeClr val="bg1"/>
                </a:solidFill>
                <a:latin typeface="Century Gothic" panose="020B0502020202020204" pitchFamily="34" charset="0"/>
              </a:rPr>
              <a:t>A social emotion in which we feel that other people hold us in a negative light, and we feel inadequate, inferior, or defective in some way.</a:t>
            </a:r>
          </a:p>
          <a:p>
            <a:pPr marL="457200" indent="-457200">
              <a:lnSpc>
                <a:spcPts val="3600"/>
              </a:lnSpc>
              <a:spcAft>
                <a:spcPts val="1200"/>
              </a:spcAft>
              <a:buFont typeface="Arial" panose="020B0604020202020204" pitchFamily="34" charset="0"/>
              <a:buChar char="•"/>
            </a:pPr>
            <a:endParaRPr lang="en-US" sz="3600" b="0" dirty="0">
              <a:solidFill>
                <a:schemeClr val="bg1"/>
              </a:solidFill>
              <a:latin typeface="Century Gothic" panose="020B0502020202020204" pitchFamily="34" charset="0"/>
            </a:endParaRPr>
          </a:p>
        </p:txBody>
      </p:sp>
      <p:sp>
        <p:nvSpPr>
          <p:cNvPr id="4" name="object 3"/>
          <p:cNvSpPr/>
          <p:nvPr/>
        </p:nvSpPr>
        <p:spPr>
          <a:xfrm>
            <a:off x="0" y="0"/>
            <a:ext cx="3771900" cy="7315200"/>
          </a:xfrm>
          <a:custGeom>
            <a:avLst/>
            <a:gdLst/>
            <a:ahLst/>
            <a:cxnLst/>
            <a:rect l="l" t="t" r="r" b="b"/>
            <a:pathLst>
              <a:path w="3771900" h="7315200">
                <a:moveTo>
                  <a:pt x="0" y="7315199"/>
                </a:moveTo>
                <a:lnTo>
                  <a:pt x="0" y="0"/>
                </a:lnTo>
                <a:lnTo>
                  <a:pt x="3771900" y="0"/>
                </a:lnTo>
                <a:lnTo>
                  <a:pt x="3771900" y="7315199"/>
                </a:lnTo>
                <a:lnTo>
                  <a:pt x="0" y="7315199"/>
                </a:lnTo>
                <a:close/>
              </a:path>
            </a:pathLst>
          </a:custGeom>
          <a:solidFill>
            <a:srgbClr val="FBFBF4"/>
          </a:solidFill>
        </p:spPr>
        <p:txBody>
          <a:bodyPr wrap="square" lIns="0" tIns="0" rIns="0" bIns="0" rtlCol="0"/>
          <a:lstStyle/>
          <a:p>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539" y="2038670"/>
            <a:ext cx="3526822" cy="3237860"/>
          </a:xfrm>
          <a:prstGeom prst="rect">
            <a:avLst/>
          </a:prstGeom>
        </p:spPr>
      </p:pic>
    </p:spTree>
    <p:extLst>
      <p:ext uri="{BB962C8B-B14F-4D97-AF65-F5344CB8AC3E}">
        <p14:creationId xmlns:p14="http://schemas.microsoft.com/office/powerpoint/2010/main" val="3223289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9100" y="340767"/>
            <a:ext cx="8915400" cy="1495474"/>
          </a:xfrm>
          <a:prstGeom prst="rect">
            <a:avLst/>
          </a:prstGeom>
        </p:spPr>
        <p:txBody>
          <a:bodyPr vert="horz" wrap="square" lIns="0" tIns="0" rIns="0" bIns="0" rtlCol="0">
            <a:spAutoFit/>
          </a:bodyPr>
          <a:lstStyle/>
          <a:p>
            <a:pPr marL="12700" marR="5080" algn="l">
              <a:lnSpc>
                <a:spcPts val="6000"/>
              </a:lnSpc>
            </a:pPr>
            <a:r>
              <a:rPr lang="en-US" sz="4400" spc="5" dirty="0"/>
              <a:t>Dr. </a:t>
            </a:r>
            <a:r>
              <a:rPr lang="en-US" sz="4400" spc="5" dirty="0" err="1"/>
              <a:t>Brene</a:t>
            </a:r>
            <a:r>
              <a:rPr lang="en-US" sz="4400" spc="5" dirty="0"/>
              <a:t> Brown: </a:t>
            </a:r>
            <a:br>
              <a:rPr lang="en-US" sz="4400" spc="5" dirty="0"/>
            </a:br>
            <a:r>
              <a:rPr lang="en-US" sz="4400" spc="5" dirty="0"/>
              <a:t>Why guilt is better than shame</a:t>
            </a:r>
            <a:endParaRPr sz="4400" spc="5" dirty="0"/>
          </a:p>
        </p:txBody>
      </p:sp>
      <p:pic>
        <p:nvPicPr>
          <p:cNvPr id="3" name="Picture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2209800"/>
            <a:ext cx="3024455" cy="4572000"/>
          </a:xfrm>
          <a:prstGeom prst="rect">
            <a:avLst/>
          </a:prstGeom>
        </p:spPr>
      </p:pic>
    </p:spTree>
    <p:extLst>
      <p:ext uri="{BB962C8B-B14F-4D97-AF65-F5344CB8AC3E}">
        <p14:creationId xmlns:p14="http://schemas.microsoft.com/office/powerpoint/2010/main" val="3504148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11111"/>
          <a:stretch/>
        </p:blipFill>
        <p:spPr>
          <a:xfrm>
            <a:off x="0" y="0"/>
            <a:ext cx="9753600" cy="7315200"/>
          </a:xfrm>
          <a:prstGeom prst="rect">
            <a:avLst/>
          </a:prstGeom>
        </p:spPr>
      </p:pic>
      <p:sp>
        <p:nvSpPr>
          <p:cNvPr id="2" name="object 2"/>
          <p:cNvSpPr txBox="1">
            <a:spLocks noGrp="1"/>
          </p:cNvSpPr>
          <p:nvPr>
            <p:ph type="title"/>
          </p:nvPr>
        </p:nvSpPr>
        <p:spPr>
          <a:xfrm>
            <a:off x="304800" y="685800"/>
            <a:ext cx="9296400" cy="780214"/>
          </a:xfrm>
          <a:prstGeom prst="rect">
            <a:avLst/>
          </a:prstGeom>
        </p:spPr>
        <p:txBody>
          <a:bodyPr vert="horz" wrap="square" lIns="0" tIns="0" rIns="0" bIns="0" rtlCol="0">
            <a:spAutoFit/>
          </a:bodyPr>
          <a:lstStyle/>
          <a:p>
            <a:pPr marL="12700" marR="5080" algn="l">
              <a:lnSpc>
                <a:spcPts val="6000"/>
              </a:lnSpc>
            </a:pPr>
            <a:r>
              <a:rPr lang="en-US" sz="6000" spc="5" dirty="0">
                <a:solidFill>
                  <a:srgbClr val="393E53"/>
                </a:solidFill>
              </a:rPr>
              <a:t>Shame vs. Guilt </a:t>
            </a:r>
            <a:endParaRPr sz="6000" spc="5" dirty="0">
              <a:solidFill>
                <a:srgbClr val="393E53"/>
              </a:solidFill>
            </a:endParaRPr>
          </a:p>
        </p:txBody>
      </p:sp>
      <p:sp>
        <p:nvSpPr>
          <p:cNvPr id="5" name="object 2"/>
          <p:cNvSpPr txBox="1">
            <a:spLocks/>
          </p:cNvSpPr>
          <p:nvPr/>
        </p:nvSpPr>
        <p:spPr>
          <a:xfrm>
            <a:off x="152400" y="2438400"/>
            <a:ext cx="8915400" cy="2862322"/>
          </a:xfrm>
          <a:prstGeom prst="rect">
            <a:avLst/>
          </a:prstGeom>
        </p:spPr>
        <p:txBody>
          <a:bodyPr vert="horz" wrap="square" lIns="0" tIns="0" rIns="0" bIns="0" rtlCol="0">
            <a:spAutoFit/>
          </a:bodyPr>
          <a:lstStyle>
            <a:lvl1pPr>
              <a:defRPr sz="3200" b="1" i="0">
                <a:solidFill>
                  <a:srgbClr val="99D1D0"/>
                </a:solidFill>
                <a:latin typeface="Constantia"/>
                <a:ea typeface="+mj-ea"/>
                <a:cs typeface="Constantia"/>
              </a:defRPr>
            </a:lvl1pPr>
          </a:lstStyle>
          <a:p>
            <a:pPr marL="457200" indent="-457200">
              <a:buFont typeface="Arial" panose="020B0604020202020204" pitchFamily="34" charset="0"/>
              <a:buChar char="•"/>
            </a:pPr>
            <a:r>
              <a:rPr lang="en-US" sz="4000" b="0" dirty="0">
                <a:solidFill>
                  <a:srgbClr val="393E53"/>
                </a:solidFill>
                <a:latin typeface="Century Gothic" panose="020B0502020202020204" pitchFamily="34" charset="0"/>
              </a:rPr>
              <a:t>Shame</a:t>
            </a:r>
          </a:p>
          <a:p>
            <a:pPr marL="742950" lvl="1" indent="-285750">
              <a:buFont typeface="Arial" panose="020B0604020202020204" pitchFamily="34" charset="0"/>
              <a:buChar char="•"/>
            </a:pPr>
            <a:r>
              <a:rPr lang="en-US" sz="3600" dirty="0">
                <a:solidFill>
                  <a:srgbClr val="393E53"/>
                </a:solidFill>
                <a:latin typeface="Century Gothic" panose="020B0502020202020204" pitchFamily="34" charset="0"/>
              </a:rPr>
              <a:t>I am bad</a:t>
            </a:r>
          </a:p>
          <a:p>
            <a:pPr marL="457200" indent="-457200">
              <a:buFont typeface="Arial" panose="020B0604020202020204" pitchFamily="34" charset="0"/>
              <a:buChar char="•"/>
            </a:pPr>
            <a:endParaRPr lang="en-US" sz="4000" b="0" dirty="0">
              <a:solidFill>
                <a:schemeClr val="bg1"/>
              </a:solidFill>
              <a:latin typeface="Century Gothic" panose="020B0502020202020204" pitchFamily="34" charset="0"/>
            </a:endParaRPr>
          </a:p>
          <a:p>
            <a:pPr marL="457200" indent="-457200">
              <a:buFont typeface="Arial" panose="020B0604020202020204" pitchFamily="34" charset="0"/>
              <a:buChar char="•"/>
            </a:pPr>
            <a:r>
              <a:rPr lang="en-US" sz="4000" b="0" dirty="0">
                <a:solidFill>
                  <a:srgbClr val="393E53"/>
                </a:solidFill>
                <a:latin typeface="Century Gothic" panose="020B0502020202020204" pitchFamily="34" charset="0"/>
              </a:rPr>
              <a:t>Guilt</a:t>
            </a:r>
          </a:p>
          <a:p>
            <a:pPr marL="742950" lvl="1" indent="-285750">
              <a:lnSpc>
                <a:spcPts val="3600"/>
              </a:lnSpc>
              <a:buFont typeface="Arial" panose="020B0604020202020204" pitchFamily="34" charset="0"/>
              <a:buChar char="•"/>
            </a:pPr>
            <a:r>
              <a:rPr lang="en-US" sz="3600" spc="-100" dirty="0">
                <a:solidFill>
                  <a:srgbClr val="393E53"/>
                </a:solidFill>
                <a:latin typeface="Century Gothic" panose="020B0502020202020204" pitchFamily="34" charset="0"/>
              </a:rPr>
              <a:t>I did something bad</a:t>
            </a:r>
            <a:endParaRPr lang="en-US" sz="3200" spc="-100" dirty="0">
              <a:solidFill>
                <a:srgbClr val="393E53"/>
              </a:solidFill>
              <a:latin typeface="Century Gothic" panose="020B0502020202020204" pitchFamily="34" charset="0"/>
            </a:endParaRPr>
          </a:p>
        </p:txBody>
      </p:sp>
    </p:spTree>
    <p:extLst>
      <p:ext uri="{BB962C8B-B14F-4D97-AF65-F5344CB8AC3E}">
        <p14:creationId xmlns:p14="http://schemas.microsoft.com/office/powerpoint/2010/main" val="238363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9100" y="340767"/>
            <a:ext cx="8915400" cy="726033"/>
          </a:xfrm>
          <a:prstGeom prst="rect">
            <a:avLst/>
          </a:prstGeom>
        </p:spPr>
        <p:txBody>
          <a:bodyPr vert="horz" wrap="square" lIns="0" tIns="0" rIns="0" bIns="0" rtlCol="0">
            <a:spAutoFit/>
          </a:bodyPr>
          <a:lstStyle/>
          <a:p>
            <a:pPr marL="12700" marR="5080" algn="l">
              <a:lnSpc>
                <a:spcPts val="6000"/>
              </a:lnSpc>
            </a:pPr>
            <a:r>
              <a:rPr lang="en-US" sz="4400" spc="5" dirty="0"/>
              <a:t>Listening to shame–</a:t>
            </a:r>
            <a:r>
              <a:rPr lang="en-US" sz="4400" spc="5" dirty="0" err="1"/>
              <a:t>Brene</a:t>
            </a:r>
            <a:r>
              <a:rPr lang="en-US" sz="4400" spc="5" dirty="0"/>
              <a:t> Brown</a:t>
            </a:r>
            <a:endParaRPr sz="4400" spc="5" dirty="0"/>
          </a:p>
        </p:txBody>
      </p:sp>
      <p:pic>
        <p:nvPicPr>
          <p:cNvPr id="3" name="Online Media 2">
            <a:hlinkClick r:id="" action="ppaction://media"/>
            <a:extLst>
              <a:ext uri="{FF2B5EF4-FFF2-40B4-BE49-F238E27FC236}">
                <a16:creationId xmlns:a16="http://schemas.microsoft.com/office/drawing/2014/main" id="{B05F12EC-BE89-49B1-B99A-228D454505A3}"/>
              </a:ext>
            </a:extLst>
          </p:cNvPr>
          <p:cNvPicPr>
            <a:picLocks noRot="1" noChangeAspect="1"/>
          </p:cNvPicPr>
          <p:nvPr>
            <a:videoFile r:link="rId1"/>
          </p:nvPr>
        </p:nvPicPr>
        <p:blipFill>
          <a:blip r:embed="rId4"/>
          <a:stretch>
            <a:fillRect/>
          </a:stretch>
        </p:blipFill>
        <p:spPr>
          <a:xfrm>
            <a:off x="304800" y="1638300"/>
            <a:ext cx="9144000" cy="5143500"/>
          </a:xfrm>
          <a:prstGeom prst="rect">
            <a:avLst/>
          </a:prstGeom>
        </p:spPr>
      </p:pic>
    </p:spTree>
    <p:extLst>
      <p:ext uri="{BB962C8B-B14F-4D97-AF65-F5344CB8AC3E}">
        <p14:creationId xmlns:p14="http://schemas.microsoft.com/office/powerpoint/2010/main" val="1980518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685800"/>
            <a:ext cx="9296400" cy="780214"/>
          </a:xfrm>
          <a:prstGeom prst="rect">
            <a:avLst/>
          </a:prstGeom>
        </p:spPr>
        <p:txBody>
          <a:bodyPr vert="horz" wrap="square" lIns="0" tIns="0" rIns="0" bIns="0" rtlCol="0">
            <a:spAutoFit/>
          </a:bodyPr>
          <a:lstStyle/>
          <a:p>
            <a:pPr marL="12700" marR="5080" algn="l">
              <a:lnSpc>
                <a:spcPts val="6000"/>
              </a:lnSpc>
            </a:pPr>
            <a:r>
              <a:rPr lang="en-US" sz="6000" spc="5" dirty="0"/>
              <a:t>External vs. Internal </a:t>
            </a:r>
            <a:endParaRPr sz="6000" spc="5" dirty="0"/>
          </a:p>
        </p:txBody>
      </p:sp>
      <p:sp>
        <p:nvSpPr>
          <p:cNvPr id="5" name="object 2"/>
          <p:cNvSpPr txBox="1">
            <a:spLocks/>
          </p:cNvSpPr>
          <p:nvPr/>
        </p:nvSpPr>
        <p:spPr>
          <a:xfrm>
            <a:off x="457200" y="2168121"/>
            <a:ext cx="6184840" cy="4678204"/>
          </a:xfrm>
          <a:prstGeom prst="rect">
            <a:avLst/>
          </a:prstGeom>
        </p:spPr>
        <p:txBody>
          <a:bodyPr vert="horz" wrap="square" lIns="0" tIns="0" rIns="0" bIns="0" rtlCol="0">
            <a:spAutoFit/>
          </a:bodyPr>
          <a:lstStyle>
            <a:lvl1pPr>
              <a:defRPr sz="3200" b="1" i="0">
                <a:solidFill>
                  <a:srgbClr val="99D1D0"/>
                </a:solidFill>
                <a:latin typeface="Constantia"/>
                <a:ea typeface="+mj-ea"/>
                <a:cs typeface="Constantia"/>
              </a:defRPr>
            </a:lvl1pPr>
          </a:lstStyle>
          <a:p>
            <a:pPr marL="457200" indent="-457200">
              <a:buFont typeface="Arial" panose="020B0604020202020204" pitchFamily="34" charset="0"/>
              <a:buChar char="•"/>
            </a:pPr>
            <a:r>
              <a:rPr lang="en-US" sz="3600" b="0" dirty="0">
                <a:solidFill>
                  <a:schemeClr val="bg1"/>
                </a:solidFill>
                <a:latin typeface="Century Gothic" panose="020B0502020202020204" pitchFamily="34" charset="0"/>
              </a:rPr>
              <a:t>External Shame</a:t>
            </a:r>
          </a:p>
          <a:p>
            <a:pPr marL="742950" lvl="1" indent="-285750">
              <a:buFont typeface="Arial" panose="020B0604020202020204" pitchFamily="34" charset="0"/>
              <a:buChar char="•"/>
            </a:pPr>
            <a:r>
              <a:rPr lang="en-US" sz="2800" dirty="0">
                <a:solidFill>
                  <a:srgbClr val="99D1D9"/>
                </a:solidFill>
                <a:latin typeface="Century Gothic" panose="020B0502020202020204" pitchFamily="34" charset="0"/>
              </a:rPr>
              <a:t>Shame that focuses on what other people think about us</a:t>
            </a:r>
          </a:p>
          <a:p>
            <a:pPr marL="457200" indent="-457200">
              <a:buFont typeface="Arial" panose="020B0604020202020204" pitchFamily="34" charset="0"/>
              <a:buChar char="•"/>
            </a:pPr>
            <a:endParaRPr lang="en-US" sz="3600" b="0" dirty="0">
              <a:solidFill>
                <a:schemeClr val="bg1"/>
              </a:solidFill>
              <a:latin typeface="Century Gothic" panose="020B0502020202020204" pitchFamily="34" charset="0"/>
            </a:endParaRPr>
          </a:p>
          <a:p>
            <a:pPr marL="457200" indent="-457200">
              <a:buFont typeface="Arial" panose="020B0604020202020204" pitchFamily="34" charset="0"/>
              <a:buChar char="•"/>
            </a:pPr>
            <a:r>
              <a:rPr lang="en-US" sz="3600" b="0" dirty="0">
                <a:solidFill>
                  <a:schemeClr val="bg1"/>
                </a:solidFill>
                <a:latin typeface="Century Gothic" panose="020B0502020202020204" pitchFamily="34" charset="0"/>
              </a:rPr>
              <a:t>Internal Shame</a:t>
            </a:r>
          </a:p>
          <a:p>
            <a:pPr marL="742950" lvl="1" indent="-285750">
              <a:buFont typeface="Arial" panose="020B0604020202020204" pitchFamily="34" charset="0"/>
              <a:buChar char="•"/>
            </a:pPr>
            <a:r>
              <a:rPr lang="en-US" sz="2800" dirty="0">
                <a:solidFill>
                  <a:srgbClr val="99D1D9"/>
                </a:solidFill>
                <a:latin typeface="Century Gothic" panose="020B0502020202020204" pitchFamily="34" charset="0"/>
              </a:rPr>
              <a:t>Shame that focuses on our own thoughts and feelings about ourselves</a:t>
            </a:r>
          </a:p>
          <a:p>
            <a:pPr marL="1200150" lvl="2" indent="-285750">
              <a:buFont typeface="Arial" panose="020B0604020202020204" pitchFamily="34" charset="0"/>
              <a:buChar char="•"/>
            </a:pPr>
            <a:r>
              <a:rPr lang="en-US" sz="2600" dirty="0">
                <a:solidFill>
                  <a:srgbClr val="99D1D9"/>
                </a:solidFill>
                <a:latin typeface="Century Gothic" panose="020B0502020202020204" pitchFamily="34" charset="0"/>
              </a:rPr>
              <a:t>Often comes with self-criticism, self-attack, or even self-hate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4569" y="2062170"/>
            <a:ext cx="2159431" cy="198250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4669243"/>
            <a:ext cx="2057400" cy="2177082"/>
          </a:xfrm>
          <a:prstGeom prst="rect">
            <a:avLst/>
          </a:prstGeom>
        </p:spPr>
      </p:pic>
    </p:spTree>
    <p:extLst>
      <p:ext uri="{BB962C8B-B14F-4D97-AF65-F5344CB8AC3E}">
        <p14:creationId xmlns:p14="http://schemas.microsoft.com/office/powerpoint/2010/main" val="193243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3720</TotalTime>
  <Words>616</Words>
  <Application>Microsoft Office PowerPoint</Application>
  <PresentationFormat>Custom</PresentationFormat>
  <Paragraphs>130</Paragraphs>
  <Slides>15</Slides>
  <Notes>15</Notes>
  <HiddenSlides>0</HiddenSlides>
  <MMClips>3</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24" baseType="lpstr">
      <vt:lpstr>Akzidenz-Grotesk Pro Light</vt:lpstr>
      <vt:lpstr>Arial</vt:lpstr>
      <vt:lpstr>Arial Narrow</vt:lpstr>
      <vt:lpstr>Calibri</vt:lpstr>
      <vt:lpstr>Century Gothic</vt:lpstr>
      <vt:lpstr>Constantia</vt:lpstr>
      <vt:lpstr>Monotype Corsiva</vt:lpstr>
      <vt:lpstr>Office Theme</vt:lpstr>
      <vt:lpstr>Acrobat Document</vt:lpstr>
      <vt:lpstr>PowerPoint Presentation</vt:lpstr>
      <vt:lpstr>PowerPoint Presentation</vt:lpstr>
      <vt:lpstr>PowerPoint Presentation</vt:lpstr>
      <vt:lpstr>Loving-Kindness Meditation</vt:lpstr>
      <vt:lpstr>Shame</vt:lpstr>
      <vt:lpstr>Dr. Brene Brown:  Why guilt is better than shame</vt:lpstr>
      <vt:lpstr>Shame vs. Guilt </vt:lpstr>
      <vt:lpstr>Listening to shame–Brene Brown</vt:lpstr>
      <vt:lpstr>External vs. Internal </vt:lpstr>
      <vt:lpstr>Self-criticism</vt:lpstr>
      <vt:lpstr>Self-criticism</vt:lpstr>
      <vt:lpstr>Alfred &amp; Shadow –  A short story about self-criticism</vt:lpstr>
      <vt:lpstr>Shame Resilience</vt:lpstr>
      <vt:lpstr>PowerPoint Presentation</vt:lpstr>
      <vt:lpstr>Self-Compassion Break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Reesing</dc:creator>
  <cp:lastModifiedBy>Amy Reesing</cp:lastModifiedBy>
  <cp:revision>175</cp:revision>
  <cp:lastPrinted>2018-11-15T18:31:22Z</cp:lastPrinted>
  <dcterms:created xsi:type="dcterms:W3CDTF">2018-10-12T06:18:01Z</dcterms:created>
  <dcterms:modified xsi:type="dcterms:W3CDTF">2019-10-28T05:23:43Z</dcterms:modified>
</cp:coreProperties>
</file>