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70" r:id="rId3"/>
    <p:sldId id="277" r:id="rId4"/>
    <p:sldId id="346" r:id="rId5"/>
    <p:sldId id="377" r:id="rId6"/>
    <p:sldId id="373" r:id="rId7"/>
    <p:sldId id="372" r:id="rId8"/>
    <p:sldId id="378" r:id="rId9"/>
    <p:sldId id="380" r:id="rId10"/>
    <p:sldId id="375" r:id="rId11"/>
    <p:sldId id="381" r:id="rId12"/>
    <p:sldId id="382" r:id="rId13"/>
    <p:sldId id="374" r:id="rId14"/>
  </p:sldIdLst>
  <p:sldSz cx="9753600" cy="73152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4"/>
    <a:srgbClr val="C0C0C0"/>
    <a:srgbClr val="99D1D9"/>
    <a:srgbClr val="393E53"/>
    <a:srgbClr val="FFFF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9" autoAdjust="0"/>
    <p:restoredTop sz="70960" autoAdjust="0"/>
  </p:normalViewPr>
  <p:slideViewPr>
    <p:cSldViewPr>
      <p:cViewPr varScale="1">
        <p:scale>
          <a:sx n="57" d="100"/>
          <a:sy n="57" d="100"/>
        </p:scale>
        <p:origin x="1104" y="43"/>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247" cy="463007"/>
          </a:xfrm>
          <a:prstGeom prst="rect">
            <a:avLst/>
          </a:prstGeom>
        </p:spPr>
        <p:txBody>
          <a:bodyPr vert="horz" lIns="86703" tIns="43352" rIns="86703" bIns="43352" rtlCol="0"/>
          <a:lstStyle>
            <a:lvl1pPr algn="l">
              <a:defRPr sz="1100"/>
            </a:lvl1pPr>
          </a:lstStyle>
          <a:p>
            <a:endParaRPr lang="en-US"/>
          </a:p>
        </p:txBody>
      </p:sp>
      <p:sp>
        <p:nvSpPr>
          <p:cNvPr id="3" name="Date Placeholder 2"/>
          <p:cNvSpPr>
            <a:spLocks noGrp="1"/>
          </p:cNvSpPr>
          <p:nvPr>
            <p:ph type="dt" idx="1"/>
          </p:nvPr>
        </p:nvSpPr>
        <p:spPr>
          <a:xfrm>
            <a:off x="3936567" y="2"/>
            <a:ext cx="3012378" cy="463007"/>
          </a:xfrm>
          <a:prstGeom prst="rect">
            <a:avLst/>
          </a:prstGeom>
        </p:spPr>
        <p:txBody>
          <a:bodyPr vert="horz" lIns="86703" tIns="43352" rIns="86703" bIns="43352" rtlCol="0"/>
          <a:lstStyle>
            <a:lvl1pPr algn="r">
              <a:defRPr sz="1100"/>
            </a:lvl1pPr>
          </a:lstStyle>
          <a:p>
            <a:fld id="{88FDBED7-CF50-4D25-BE92-FE7E9FE293DA}" type="datetimeFigureOut">
              <a:rPr lang="en-US" smtClean="0"/>
              <a:t>12/19/2019</a:t>
            </a:fld>
            <a:endParaRPr lang="en-US"/>
          </a:p>
        </p:txBody>
      </p:sp>
      <p:sp>
        <p:nvSpPr>
          <p:cNvPr id="4" name="Slide Image Placeholder 3"/>
          <p:cNvSpPr>
            <a:spLocks noGrp="1" noRot="1" noChangeAspect="1"/>
          </p:cNvSpPr>
          <p:nvPr>
            <p:ph type="sldImg" idx="2"/>
          </p:nvPr>
        </p:nvSpPr>
        <p:spPr>
          <a:xfrm>
            <a:off x="1397000" y="1154113"/>
            <a:ext cx="4156075" cy="3116262"/>
          </a:xfrm>
          <a:prstGeom prst="rect">
            <a:avLst/>
          </a:prstGeom>
          <a:noFill/>
          <a:ln w="12700">
            <a:solidFill>
              <a:prstClr val="black"/>
            </a:solidFill>
          </a:ln>
        </p:spPr>
        <p:txBody>
          <a:bodyPr vert="horz" lIns="86703" tIns="43352" rIns="86703" bIns="43352" rtlCol="0" anchor="ctr"/>
          <a:lstStyle/>
          <a:p>
            <a:endParaRPr lang="en-US"/>
          </a:p>
        </p:txBody>
      </p:sp>
      <p:sp>
        <p:nvSpPr>
          <p:cNvPr id="5" name="Notes Placeholder 4"/>
          <p:cNvSpPr>
            <a:spLocks noGrp="1"/>
          </p:cNvSpPr>
          <p:nvPr>
            <p:ph type="body" sz="quarter" idx="3"/>
          </p:nvPr>
        </p:nvSpPr>
        <p:spPr>
          <a:xfrm>
            <a:off x="694556" y="4445665"/>
            <a:ext cx="5560965" cy="3635902"/>
          </a:xfrm>
          <a:prstGeom prst="rect">
            <a:avLst/>
          </a:prstGeom>
        </p:spPr>
        <p:txBody>
          <a:bodyPr vert="horz" lIns="86703" tIns="43352" rIns="86703" bIns="433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070"/>
            <a:ext cx="3011247" cy="463005"/>
          </a:xfrm>
          <a:prstGeom prst="rect">
            <a:avLst/>
          </a:prstGeom>
        </p:spPr>
        <p:txBody>
          <a:bodyPr vert="horz" lIns="86703" tIns="43352" rIns="86703" bIns="43352" rtlCol="0" anchor="b"/>
          <a:lstStyle>
            <a:lvl1pPr algn="l">
              <a:defRPr sz="1100"/>
            </a:lvl1pPr>
          </a:lstStyle>
          <a:p>
            <a:endParaRPr lang="en-US"/>
          </a:p>
        </p:txBody>
      </p:sp>
      <p:sp>
        <p:nvSpPr>
          <p:cNvPr id="7" name="Slide Number Placeholder 6"/>
          <p:cNvSpPr>
            <a:spLocks noGrp="1"/>
          </p:cNvSpPr>
          <p:nvPr>
            <p:ph type="sldNum" sz="quarter" idx="5"/>
          </p:nvPr>
        </p:nvSpPr>
        <p:spPr>
          <a:xfrm>
            <a:off x="3936567" y="8773070"/>
            <a:ext cx="3012378" cy="463005"/>
          </a:xfrm>
          <a:prstGeom prst="rect">
            <a:avLst/>
          </a:prstGeom>
        </p:spPr>
        <p:txBody>
          <a:bodyPr vert="horz" lIns="86703" tIns="43352" rIns="86703" bIns="43352" rtlCol="0" anchor="b"/>
          <a:lstStyle>
            <a:lvl1pPr algn="r">
              <a:defRPr sz="1100"/>
            </a:lvl1pPr>
          </a:lstStyle>
          <a:p>
            <a:fld id="{567FC350-E118-45B2-A544-EA22BE1E6784}" type="slidenum">
              <a:rPr lang="en-US" smtClean="0"/>
              <a:t>‹#›</a:t>
            </a:fld>
            <a:endParaRPr lang="en-US"/>
          </a:p>
        </p:txBody>
      </p:sp>
    </p:spTree>
    <p:extLst>
      <p:ext uri="{BB962C8B-B14F-4D97-AF65-F5344CB8AC3E}">
        <p14:creationId xmlns:p14="http://schemas.microsoft.com/office/powerpoint/2010/main" val="394467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goodtherapy.org/blog/psychpedia/definition-of-compassion" TargetMode="External"/><Relationship Id="rId3" Type="http://schemas.openxmlformats.org/officeDocument/2006/relationships/hyperlink" Target="https://www.goodtherapy.org/learn-about-therapy/issues/guilt" TargetMode="External"/><Relationship Id="rId7" Type="http://schemas.openxmlformats.org/officeDocument/2006/relationships/hyperlink" Target="https://www.goodtherapy.org/learn-about-therapy/issues/relationship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goodtherapy.org/learn-about-therapy/issues/caregiver-issues" TargetMode="External"/><Relationship Id="rId5" Type="http://schemas.openxmlformats.org/officeDocument/2006/relationships/hyperlink" Target="https://www.goodtherapy.org/learn-about-therapy/issues/anxiety" TargetMode="External"/><Relationship Id="rId10" Type="http://schemas.openxmlformats.org/officeDocument/2006/relationships/hyperlink" Target="https://www.goodtherapy.org/blog/psychpedia/relaxation" TargetMode="External"/><Relationship Id="rId4" Type="http://schemas.openxmlformats.org/officeDocument/2006/relationships/hyperlink" Target="https://www.goodtherapy.org/learn-about-therapy/issues/anger" TargetMode="External"/><Relationship Id="rId9" Type="http://schemas.openxmlformats.org/officeDocument/2006/relationships/hyperlink" Target="https://www.goodtherapy.org/blog/psychpedia/medit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a:t>
            </a:fld>
            <a:endParaRPr lang="en-US"/>
          </a:p>
        </p:txBody>
      </p:sp>
    </p:spTree>
    <p:extLst>
      <p:ext uri="{BB962C8B-B14F-4D97-AF65-F5344CB8AC3E}">
        <p14:creationId xmlns:p14="http://schemas.microsoft.com/office/powerpoint/2010/main" val="174380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Instructor Notes:</a:t>
            </a:r>
          </a:p>
          <a:p>
            <a:r>
              <a:rPr lang="en-US" sz="1200" kern="1200" dirty="0">
                <a:solidFill>
                  <a:schemeClr val="tx1"/>
                </a:solidFill>
                <a:effectLst/>
                <a:latin typeface="+mn-lt"/>
                <a:ea typeface="+mn-ea"/>
                <a:cs typeface="+mn-cs"/>
              </a:rPr>
              <a:t>5 discussed in this video: https://www.youtube.com/watch?v=unCc0DgSfDw</a:t>
            </a:r>
          </a:p>
          <a:p>
            <a:r>
              <a:rPr lang="en-US" sz="1200" kern="1200" dirty="0">
                <a:solidFill>
                  <a:schemeClr val="tx1"/>
                </a:solidFill>
                <a:effectLst/>
                <a:latin typeface="+mn-lt"/>
                <a:ea typeface="+mn-ea"/>
                <a:cs typeface="+mn-cs"/>
              </a:rPr>
              <a:t>(Pathology vs. Renewal)</a:t>
            </a:r>
          </a:p>
          <a:p>
            <a:r>
              <a:rPr lang="en-US" sz="1200" kern="1200" dirty="0">
                <a:solidFill>
                  <a:schemeClr val="tx1"/>
                </a:solidFill>
                <a:effectLst/>
                <a:latin typeface="+mn-lt"/>
                <a:ea typeface="+mn-ea"/>
                <a:cs typeface="+mn-cs"/>
              </a:rPr>
              <a:t>4 discussed here: http://veterinarynews.dvm360.com/compassion-fatigue-often-unavoidable-adapting-critical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https://www.slideshare.net/tcmegahan/compassion-fatigue-13324896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https://static1.squarespace.com/static/561eb23ae4b06ed190adbe45/t/57d1c48cc534a562b1437139/1473365132698/Compassion+Fatigue.pdf</a:t>
            </a:r>
          </a:p>
        </p:txBody>
      </p:sp>
      <p:sp>
        <p:nvSpPr>
          <p:cNvPr id="4" name="Slide Number Placeholder 3"/>
          <p:cNvSpPr>
            <a:spLocks noGrp="1"/>
          </p:cNvSpPr>
          <p:nvPr>
            <p:ph type="sldNum" sz="quarter" idx="10"/>
          </p:nvPr>
        </p:nvSpPr>
        <p:spPr/>
        <p:txBody>
          <a:bodyPr/>
          <a:lstStyle/>
          <a:p>
            <a:fld id="{567FC350-E118-45B2-A544-EA22BE1E6784}" type="slidenum">
              <a:rPr lang="en-US" smtClean="0"/>
              <a:t>10</a:t>
            </a:fld>
            <a:endParaRPr lang="en-US"/>
          </a:p>
        </p:txBody>
      </p:sp>
    </p:spTree>
    <p:extLst>
      <p:ext uri="{BB962C8B-B14F-4D97-AF65-F5344CB8AC3E}">
        <p14:creationId xmlns:p14="http://schemas.microsoft.com/office/powerpoint/2010/main" val="2704615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Instructor Notes:</a:t>
            </a:r>
          </a:p>
          <a:p>
            <a:r>
              <a:rPr lang="en-US" sz="1200" b="0" i="0" kern="1200" dirty="0">
                <a:solidFill>
                  <a:schemeClr val="tx1"/>
                </a:solidFill>
                <a:effectLst/>
                <a:latin typeface="+mn-lt"/>
                <a:ea typeface="+mn-ea"/>
                <a:cs typeface="+mn-cs"/>
              </a:rPr>
              <a:t>Self-care is any activity that we do deliberately in order to take care of our mental, emotional, and physical health.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11</a:t>
            </a:fld>
            <a:endParaRPr lang="en-US"/>
          </a:p>
        </p:txBody>
      </p:sp>
    </p:spTree>
    <p:extLst>
      <p:ext uri="{BB962C8B-B14F-4D97-AF65-F5344CB8AC3E}">
        <p14:creationId xmlns:p14="http://schemas.microsoft.com/office/powerpoint/2010/main" val="335202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Instructor Notes:</a:t>
            </a:r>
          </a:p>
          <a:p>
            <a:r>
              <a:rPr lang="en-US" sz="1200" b="0" i="0" kern="1200" dirty="0">
                <a:solidFill>
                  <a:schemeClr val="tx1"/>
                </a:solidFill>
                <a:effectLst/>
                <a:latin typeface="+mn-lt"/>
                <a:ea typeface="+mn-ea"/>
                <a:cs typeface="+mn-cs"/>
              </a:rPr>
              <a:t>Self-care isn’t a selfish act either. It is not only about considering our needs; it is rather about knowing what we need to do in order to take care of ourselves, being subsequently, able to take care of others as well. That is, if I don’t take enough care of myself, I won’t be in the place to give to my loved ones either.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12</a:t>
            </a:fld>
            <a:endParaRPr lang="en-US"/>
          </a:p>
        </p:txBody>
      </p:sp>
    </p:spTree>
    <p:extLst>
      <p:ext uri="{BB962C8B-B14F-4D97-AF65-F5344CB8AC3E}">
        <p14:creationId xmlns:p14="http://schemas.microsoft.com/office/powerpoint/2010/main" val="2942512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Instructor Notes: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Self-care can be a preventative measure to guard against compassion fatigue and burnout, but can also be an interventional strategy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Avoid unhealthy coping strategies (numbing yourself with drugs/alcohol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dirty="0"/>
              <a:t>Balanced, nutritious diet</a:t>
            </a:r>
          </a:p>
          <a:p>
            <a:r>
              <a:rPr lang="en-US" dirty="0"/>
              <a:t>Regular exercise</a:t>
            </a:r>
          </a:p>
          <a:p>
            <a:r>
              <a:rPr lang="en-US" dirty="0"/>
              <a:t>Routine schedule of restful sleep</a:t>
            </a:r>
          </a:p>
          <a:p>
            <a:r>
              <a:rPr lang="en-US" dirty="0"/>
              <a:t>Balance between work and leisure</a:t>
            </a:r>
          </a:p>
          <a:p>
            <a:r>
              <a:rPr lang="en-US" strike="noStrike" baseline="0" dirty="0"/>
              <a:t>Honoring emotional needs</a:t>
            </a:r>
          </a:p>
          <a:p>
            <a:r>
              <a:rPr lang="en-US" strike="noStrike" baseline="0" dirty="0"/>
              <a:t>Set Emotional boundaries</a:t>
            </a:r>
          </a:p>
          <a:p>
            <a:r>
              <a:rPr lang="en-US" dirty="0"/>
              <a:t>Meditation/Mindfulness Practices </a:t>
            </a:r>
          </a:p>
          <a:p>
            <a:r>
              <a:rPr lang="en-US" dirty="0"/>
              <a:t>    --some people separate out Relaxation exercises such as muscle relaxation; imagery exercises</a:t>
            </a:r>
          </a:p>
          <a:p>
            <a:r>
              <a:rPr lang="en-US" dirty="0"/>
              <a:t>Maintain/cultivate positive connections with others</a:t>
            </a:r>
          </a:p>
          <a:p>
            <a:endParaRPr lang="en-US" dirty="0"/>
          </a:p>
          <a:p>
            <a:endParaRPr lang="en-US" dirty="0"/>
          </a:p>
          <a:p>
            <a:endParaRPr lang="en-US" dirty="0"/>
          </a:p>
          <a:p>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13</a:t>
            </a:fld>
            <a:endParaRPr lang="en-US"/>
          </a:p>
        </p:txBody>
      </p:sp>
    </p:spTree>
    <p:extLst>
      <p:ext uri="{BB962C8B-B14F-4D97-AF65-F5344CB8AC3E}">
        <p14:creationId xmlns:p14="http://schemas.microsoft.com/office/powerpoint/2010/main" val="189679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Potential Reading:</a:t>
            </a:r>
          </a:p>
          <a:p>
            <a:r>
              <a:rPr lang="en-US" dirty="0"/>
              <a:t>https://www.goodtherapy.org/blog/the-cost-of-caring-10-ways-to-prevent-compassion-fatigue-0209167</a:t>
            </a:r>
          </a:p>
        </p:txBody>
      </p:sp>
      <p:sp>
        <p:nvSpPr>
          <p:cNvPr id="4" name="Slide Number Placeholder 3"/>
          <p:cNvSpPr>
            <a:spLocks noGrp="1"/>
          </p:cNvSpPr>
          <p:nvPr>
            <p:ph type="sldNum" sz="quarter" idx="10"/>
          </p:nvPr>
        </p:nvSpPr>
        <p:spPr/>
        <p:txBody>
          <a:bodyPr/>
          <a:lstStyle/>
          <a:p>
            <a:fld id="{567FC350-E118-45B2-A544-EA22BE1E6784}" type="slidenum">
              <a:rPr lang="en-US" smtClean="0"/>
              <a:t>2</a:t>
            </a:fld>
            <a:endParaRPr lang="en-US"/>
          </a:p>
        </p:txBody>
      </p:sp>
    </p:spTree>
    <p:extLst>
      <p:ext uri="{BB962C8B-B14F-4D97-AF65-F5344CB8AC3E}">
        <p14:creationId xmlns:p14="http://schemas.microsoft.com/office/powerpoint/2010/main" val="381895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a:p>
            <a:endParaRPr lang="en-US" sz="900" dirty="0"/>
          </a:p>
          <a:p>
            <a:endParaRPr lang="en-US" sz="900" dirty="0"/>
          </a:p>
          <a:p>
            <a:endParaRPr lang="en-US" sz="900" dirty="0"/>
          </a:p>
        </p:txBody>
      </p:sp>
      <p:sp>
        <p:nvSpPr>
          <p:cNvPr id="4" name="Slide Number Placeholder 3"/>
          <p:cNvSpPr>
            <a:spLocks noGrp="1"/>
          </p:cNvSpPr>
          <p:nvPr>
            <p:ph type="sldNum" sz="quarter" idx="10"/>
          </p:nvPr>
        </p:nvSpPr>
        <p:spPr/>
        <p:txBody>
          <a:bodyPr/>
          <a:lstStyle/>
          <a:p>
            <a:fld id="{567FC350-E118-45B2-A544-EA22BE1E6784}" type="slidenum">
              <a:rPr lang="en-US" smtClean="0"/>
              <a:t>3</a:t>
            </a:fld>
            <a:endParaRPr lang="en-US"/>
          </a:p>
        </p:txBody>
      </p:sp>
    </p:spTree>
    <p:extLst>
      <p:ext uri="{BB962C8B-B14F-4D97-AF65-F5344CB8AC3E}">
        <p14:creationId xmlns:p14="http://schemas.microsoft.com/office/powerpoint/2010/main" val="1437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Loving-Kindness Meditation</a:t>
            </a:r>
          </a:p>
          <a:p>
            <a:endParaRPr lang="en-US" dirty="0"/>
          </a:p>
          <a:p>
            <a:endParaRPr lang="en-US" dirty="0"/>
          </a:p>
          <a:p>
            <a:endParaRPr lang="en-US" u="sng" dirty="0"/>
          </a:p>
          <a:p>
            <a:endParaRPr lang="en-US" u="none" dirty="0"/>
          </a:p>
        </p:txBody>
      </p:sp>
      <p:sp>
        <p:nvSpPr>
          <p:cNvPr id="4" name="Slide Number Placeholder 3"/>
          <p:cNvSpPr>
            <a:spLocks noGrp="1"/>
          </p:cNvSpPr>
          <p:nvPr>
            <p:ph type="sldNum" sz="quarter" idx="10"/>
          </p:nvPr>
        </p:nvSpPr>
        <p:spPr/>
        <p:txBody>
          <a:bodyPr/>
          <a:lstStyle/>
          <a:p>
            <a:fld id="{567FC350-E118-45B2-A544-EA22BE1E6784}" type="slidenum">
              <a:rPr lang="en-US" smtClean="0"/>
              <a:t>4</a:t>
            </a:fld>
            <a:endParaRPr lang="en-US"/>
          </a:p>
        </p:txBody>
      </p:sp>
    </p:spTree>
    <p:extLst>
      <p:ext uri="{BB962C8B-B14F-4D97-AF65-F5344CB8AC3E}">
        <p14:creationId xmlns:p14="http://schemas.microsoft.com/office/powerpoint/2010/main" val="1044420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Instructor Notes: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Professional caregivers exist in a variety of professions:</a:t>
            </a:r>
          </a:p>
          <a:p>
            <a:pPr lvl="1"/>
            <a:r>
              <a:rPr lang="en-US" sz="1200" kern="1200" dirty="0">
                <a:solidFill>
                  <a:schemeClr val="tx1"/>
                </a:solidFill>
                <a:effectLst/>
                <a:latin typeface="+mn-lt"/>
                <a:ea typeface="+mn-ea"/>
                <a:cs typeface="+mn-cs"/>
              </a:rPr>
              <a:t>First Responders (police, firefighters)</a:t>
            </a:r>
          </a:p>
          <a:p>
            <a:pPr lvl="1"/>
            <a:r>
              <a:rPr lang="en-US" sz="1200" kern="1200" dirty="0">
                <a:solidFill>
                  <a:schemeClr val="tx1"/>
                </a:solidFill>
                <a:effectLst/>
                <a:latin typeface="+mn-lt"/>
                <a:ea typeface="+mn-ea"/>
                <a:cs typeface="+mn-cs"/>
              </a:rPr>
              <a:t>Health-Care Workers (doctors, nurses, EMT/paramedics, nursing home)</a:t>
            </a:r>
          </a:p>
          <a:p>
            <a:pPr lvl="1"/>
            <a:r>
              <a:rPr lang="en-US" sz="1200" kern="1200" dirty="0">
                <a:solidFill>
                  <a:schemeClr val="tx1"/>
                </a:solidFill>
                <a:effectLst/>
                <a:latin typeface="+mn-lt"/>
                <a:ea typeface="+mn-ea"/>
                <a:cs typeface="+mn-cs"/>
              </a:rPr>
              <a:t>Criminal Justice System (lawyers, judges, parole officers)</a:t>
            </a:r>
          </a:p>
          <a:p>
            <a:pPr lvl="1"/>
            <a:r>
              <a:rPr lang="en-US" sz="1200" kern="1200" dirty="0">
                <a:solidFill>
                  <a:schemeClr val="tx1"/>
                </a:solidFill>
                <a:effectLst/>
                <a:latin typeface="+mn-lt"/>
                <a:ea typeface="+mn-ea"/>
                <a:cs typeface="+mn-cs"/>
              </a:rPr>
              <a:t>Social Workers</a:t>
            </a:r>
          </a:p>
          <a:p>
            <a:pPr lvl="1"/>
            <a:r>
              <a:rPr lang="en-US" sz="1200" kern="1200" dirty="0">
                <a:solidFill>
                  <a:schemeClr val="tx1"/>
                </a:solidFill>
                <a:effectLst/>
                <a:latin typeface="+mn-lt"/>
                <a:ea typeface="+mn-ea"/>
                <a:cs typeface="+mn-cs"/>
              </a:rPr>
              <a:t>Psychologists/Therapists/Counselors</a:t>
            </a:r>
          </a:p>
          <a:p>
            <a:pPr lvl="1"/>
            <a:r>
              <a:rPr lang="en-US" sz="1200" kern="1200" dirty="0">
                <a:solidFill>
                  <a:schemeClr val="tx1"/>
                </a:solidFill>
                <a:effectLst/>
                <a:latin typeface="+mn-lt"/>
                <a:ea typeface="+mn-ea"/>
                <a:cs typeface="+mn-cs"/>
              </a:rPr>
              <a:t>Teachers</a:t>
            </a:r>
          </a:p>
          <a:p>
            <a:pPr lvl="1"/>
            <a:r>
              <a:rPr lang="en-US" sz="1200" kern="1200" dirty="0">
                <a:solidFill>
                  <a:schemeClr val="tx1"/>
                </a:solidFill>
                <a:effectLst/>
                <a:latin typeface="+mn-lt"/>
                <a:ea typeface="+mn-ea"/>
                <a:cs typeface="+mn-cs"/>
              </a:rPr>
              <a:t>Animal Welfare Worker (shelter, rescue, veterinarian)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Caregivers for family/friends</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https://www.goodtherapy.org/blog/the-cost-of-caring-10-ways-to-prevent-compassion-fatigue-0209167</a:t>
            </a:r>
          </a:p>
        </p:txBody>
      </p:sp>
      <p:sp>
        <p:nvSpPr>
          <p:cNvPr id="4" name="Slide Number Placeholder 3"/>
          <p:cNvSpPr>
            <a:spLocks noGrp="1"/>
          </p:cNvSpPr>
          <p:nvPr>
            <p:ph type="sldNum" sz="quarter" idx="10"/>
          </p:nvPr>
        </p:nvSpPr>
        <p:spPr/>
        <p:txBody>
          <a:bodyPr/>
          <a:lstStyle/>
          <a:p>
            <a:fld id="{567FC350-E118-45B2-A544-EA22BE1E6784}" type="slidenum">
              <a:rPr lang="en-US" smtClean="0"/>
              <a:t>5</a:t>
            </a:fld>
            <a:endParaRPr lang="en-US"/>
          </a:p>
        </p:txBody>
      </p:sp>
    </p:spTree>
    <p:extLst>
      <p:ext uri="{BB962C8B-B14F-4D97-AF65-F5344CB8AC3E}">
        <p14:creationId xmlns:p14="http://schemas.microsoft.com/office/powerpoint/2010/main" val="40707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Instructor Notes: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Compassion fatigue is a form of secondary traumatic stress – the stress occurs as a result of helping or wanting to help those who are in need</a:t>
            </a:r>
          </a:p>
        </p:txBody>
      </p:sp>
      <p:sp>
        <p:nvSpPr>
          <p:cNvPr id="4" name="Slide Number Placeholder 3"/>
          <p:cNvSpPr>
            <a:spLocks noGrp="1"/>
          </p:cNvSpPr>
          <p:nvPr>
            <p:ph type="sldNum" sz="quarter" idx="10"/>
          </p:nvPr>
        </p:nvSpPr>
        <p:spPr/>
        <p:txBody>
          <a:bodyPr/>
          <a:lstStyle/>
          <a:p>
            <a:fld id="{567FC350-E118-45B2-A544-EA22BE1E6784}" type="slidenum">
              <a:rPr lang="en-US" smtClean="0"/>
              <a:t>6</a:t>
            </a:fld>
            <a:endParaRPr lang="en-US"/>
          </a:p>
        </p:txBody>
      </p:sp>
    </p:spTree>
    <p:extLst>
      <p:ext uri="{BB962C8B-B14F-4D97-AF65-F5344CB8AC3E}">
        <p14:creationId xmlns:p14="http://schemas.microsoft.com/office/powerpoint/2010/main" val="347891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Instructor </a:t>
            </a:r>
            <a:r>
              <a:rPr lang="en-US" sz="1200" kern="1200">
                <a:solidFill>
                  <a:schemeClr val="tx1"/>
                </a:solidFill>
                <a:effectLst/>
                <a:latin typeface="+mn-lt"/>
                <a:ea typeface="+mn-ea"/>
                <a:cs typeface="+mn-cs"/>
              </a:rPr>
              <a:t>Notes: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Burnout</a:t>
            </a:r>
            <a:r>
              <a:rPr lang="en-US" sz="1200" kern="1200" dirty="0">
                <a:solidFill>
                  <a:schemeClr val="tx1"/>
                </a:solidFill>
                <a:effectLst/>
                <a:latin typeface="+mn-lt"/>
                <a:ea typeface="+mn-ea"/>
                <a:cs typeface="+mn-cs"/>
              </a:rPr>
              <a:t> is a term that has been used since the early 1980s describe the </a:t>
            </a:r>
            <a:r>
              <a:rPr lang="en-US" sz="1200" u="sng" kern="1200" dirty="0">
                <a:solidFill>
                  <a:schemeClr val="tx1"/>
                </a:solidFill>
                <a:effectLst/>
                <a:latin typeface="+mn-lt"/>
                <a:ea typeface="+mn-ea"/>
                <a:cs typeface="+mn-cs"/>
              </a:rPr>
              <a:t>physical and emotional exhaustion that workers can experience</a:t>
            </a:r>
            <a:r>
              <a:rPr lang="en-US" sz="1200" kern="1200" dirty="0">
                <a:solidFill>
                  <a:schemeClr val="tx1"/>
                </a:solidFill>
                <a:effectLst/>
                <a:latin typeface="+mn-lt"/>
                <a:ea typeface="+mn-ea"/>
                <a:cs typeface="+mn-cs"/>
              </a:rPr>
              <a:t> when they have </a:t>
            </a:r>
            <a:r>
              <a:rPr lang="en-US" sz="1200" u="sng" kern="1200" dirty="0">
                <a:solidFill>
                  <a:schemeClr val="tx1"/>
                </a:solidFill>
                <a:effectLst/>
                <a:latin typeface="+mn-lt"/>
                <a:ea typeface="+mn-ea"/>
                <a:cs typeface="+mn-cs"/>
              </a:rPr>
              <a:t>low job satisfaction and feel powerless and overwhelmed at work</a:t>
            </a:r>
            <a:r>
              <a:rPr lang="en-US" sz="1200" kern="1200" dirty="0">
                <a:solidFill>
                  <a:schemeClr val="tx1"/>
                </a:solidFill>
                <a:effectLst/>
                <a:latin typeface="+mn-lt"/>
                <a:ea typeface="+mn-ea"/>
                <a:cs typeface="+mn-cs"/>
              </a:rPr>
              <a:t>. However, burnout does not necessarily mean that our view of the world has been damaged, or that we have lost the ability to feel compassion for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importantly, burnout can be resolved: changing jobs can provide immediate relief to someone suffering from job-related burnout. This is not the case for CF and VT. Helpers can simultaneously experience Compassion Fatigue and Vicarious Trauma. They are </a:t>
            </a:r>
            <a:r>
              <a:rPr lang="en-US" sz="1200" u="sng" kern="1200" dirty="0">
                <a:solidFill>
                  <a:schemeClr val="tx1"/>
                </a:solidFill>
                <a:effectLst/>
                <a:latin typeface="+mn-lt"/>
                <a:ea typeface="+mn-ea"/>
                <a:cs typeface="+mn-cs"/>
              </a:rPr>
              <a:t>cumulative over time </a:t>
            </a:r>
            <a:r>
              <a:rPr lang="en-US" sz="1200" kern="1200" dirty="0">
                <a:solidFill>
                  <a:schemeClr val="tx1"/>
                </a:solidFill>
                <a:effectLst/>
                <a:latin typeface="+mn-lt"/>
                <a:ea typeface="+mn-ea"/>
                <a:cs typeface="+mn-cs"/>
              </a:rPr>
              <a:t>and evident in our personal and professional lives. They are also an occupational hazard of working in the helping field. (</a:t>
            </a:r>
            <a:r>
              <a:rPr lang="en-US" sz="1200" kern="1200" dirty="0" err="1">
                <a:solidFill>
                  <a:schemeClr val="tx1"/>
                </a:solidFill>
                <a:effectLst/>
                <a:latin typeface="+mn-lt"/>
                <a:ea typeface="+mn-ea"/>
                <a:cs typeface="+mn-cs"/>
              </a:rPr>
              <a:t>Saakvitne</a:t>
            </a:r>
            <a:r>
              <a:rPr lang="en-US" sz="1200" kern="1200" dirty="0">
                <a:solidFill>
                  <a:schemeClr val="tx1"/>
                </a:solidFill>
                <a:effectLst/>
                <a:latin typeface="+mn-lt"/>
                <a:ea typeface="+mn-ea"/>
                <a:cs typeface="+mn-cs"/>
              </a:rPr>
              <a:t> &amp; Pearlman, 1996)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helping professional, the distinction described above may not be particularly important to make. It is only important in so far as it helps you </a:t>
            </a:r>
            <a:r>
              <a:rPr lang="en-US" sz="1200" b="1" u="sng" kern="1200" dirty="0">
                <a:solidFill>
                  <a:schemeClr val="tx1"/>
                </a:solidFill>
                <a:effectLst/>
                <a:latin typeface="+mn-lt"/>
                <a:ea typeface="+mn-ea"/>
                <a:cs typeface="+mn-cs"/>
              </a:rPr>
              <a:t>understand the contributing factors </a:t>
            </a:r>
            <a:r>
              <a:rPr lang="en-US" sz="1200" kern="1200" dirty="0">
                <a:solidFill>
                  <a:schemeClr val="tx1"/>
                </a:solidFill>
                <a:effectLst/>
                <a:latin typeface="+mn-lt"/>
                <a:ea typeface="+mn-ea"/>
                <a:cs typeface="+mn-cs"/>
              </a:rPr>
              <a:t>that lead to developing CF or VT. As well, </a:t>
            </a:r>
            <a:r>
              <a:rPr lang="en-US" sz="1200" u="sng" kern="1200" dirty="0">
                <a:solidFill>
                  <a:schemeClr val="tx1"/>
                </a:solidFill>
                <a:effectLst/>
                <a:latin typeface="+mn-lt"/>
                <a:ea typeface="+mn-ea"/>
                <a:cs typeface="+mn-cs"/>
              </a:rPr>
              <a:t>the more that we know about the problem, the more able we are to develop strategies to prevent/modulate the impact of what we experience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7</a:t>
            </a:fld>
            <a:endParaRPr lang="en-US"/>
          </a:p>
        </p:txBody>
      </p:sp>
    </p:spTree>
    <p:extLst>
      <p:ext uri="{BB962C8B-B14F-4D97-AF65-F5344CB8AC3E}">
        <p14:creationId xmlns:p14="http://schemas.microsoft.com/office/powerpoint/2010/main" val="1841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b="0" dirty="0"/>
              <a:t>How to Manage Compassion Fatigue in Caregiving | Patricia Smith | </a:t>
            </a:r>
            <a:r>
              <a:rPr lang="en-US" b="0" dirty="0" err="1"/>
              <a:t>TEDxSanJuanIsland</a:t>
            </a:r>
            <a:endParaRPr lang="en-US" b="0" dirty="0"/>
          </a:p>
          <a:p>
            <a:r>
              <a:rPr lang="en-US" b="0" dirty="0"/>
              <a:t>https://youtu.be/7keppA8XRas (17:36)</a:t>
            </a:r>
          </a:p>
          <a:p>
            <a:endParaRPr lang="en-US" b="0" dirty="0"/>
          </a:p>
          <a:p>
            <a:r>
              <a:rPr lang="en-US" b="0" i="1" dirty="0"/>
              <a:t>Notes from video:</a:t>
            </a:r>
          </a:p>
          <a:p>
            <a:r>
              <a:rPr lang="en-US" sz="1200" b="1" kern="1200" dirty="0">
                <a:solidFill>
                  <a:schemeClr val="tx1"/>
                </a:solidFill>
                <a:effectLst/>
                <a:latin typeface="+mn-lt"/>
                <a:ea typeface="+mn-ea"/>
                <a:cs typeface="+mn-cs"/>
              </a:rPr>
              <a:t>How to Manage Compassion Fatigue in Caregiving | Patricia Smith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-taking on the pain and suffering of the wounded warriors</a:t>
            </a:r>
          </a:p>
          <a:p>
            <a:r>
              <a:rPr lang="en-US" sz="1200" kern="1200" dirty="0">
                <a:solidFill>
                  <a:schemeClr val="tx1"/>
                </a:solidFill>
                <a:effectLst/>
                <a:latin typeface="+mn-lt"/>
                <a:ea typeface="+mn-ea"/>
                <a:cs typeface="+mn-cs"/>
              </a:rPr>
              <a:t>-compassion fatigue affecting quality of life</a:t>
            </a:r>
          </a:p>
          <a:p>
            <a:r>
              <a:rPr lang="en-US" sz="1200" kern="1200" dirty="0">
                <a:solidFill>
                  <a:schemeClr val="tx1"/>
                </a:solidFill>
                <a:effectLst/>
                <a:latin typeface="+mn-lt"/>
                <a:ea typeface="+mn-ea"/>
                <a:cs typeface="+mn-cs"/>
              </a:rPr>
              <a:t>-on a road to wellness; we’re integrated beings</a:t>
            </a:r>
          </a:p>
          <a:p>
            <a:r>
              <a:rPr lang="en-US" sz="1200" kern="1200" dirty="0">
                <a:solidFill>
                  <a:schemeClr val="tx1"/>
                </a:solidFill>
                <a:effectLst/>
                <a:latin typeface="+mn-lt"/>
                <a:ea typeface="+mn-ea"/>
                <a:cs typeface="+mn-cs"/>
              </a:rPr>
              <a:t>-why do some people suffer from CF and others don’t? What are the symptoms?</a:t>
            </a:r>
          </a:p>
          <a:p>
            <a:r>
              <a:rPr lang="en-US" sz="1200" kern="1200" dirty="0">
                <a:solidFill>
                  <a:schemeClr val="tx1"/>
                </a:solidFill>
                <a:effectLst/>
                <a:latin typeface="+mn-lt"/>
                <a:ea typeface="+mn-ea"/>
                <a:cs typeface="+mn-cs"/>
              </a:rPr>
              <a:t>	-“CF is a state experienced by those helping people or animals in distress; it is an extreme state of tension and preoccupation with the suffering of those being helped to the degree that it can create a secondary traumatic stress for the helper.”</a:t>
            </a:r>
          </a:p>
          <a:p>
            <a:r>
              <a:rPr lang="en-US" sz="1200" kern="1200" dirty="0">
                <a:solidFill>
                  <a:schemeClr val="tx1"/>
                </a:solidFill>
                <a:effectLst/>
                <a:latin typeface="+mn-lt"/>
                <a:ea typeface="+mn-ea"/>
                <a:cs typeface="+mn-cs"/>
              </a:rPr>
              <a:t>	-symptoms include:</a:t>
            </a:r>
          </a:p>
          <a:p>
            <a:r>
              <a:rPr lang="en-US" sz="1200" kern="1200" dirty="0">
                <a:solidFill>
                  <a:schemeClr val="tx1"/>
                </a:solidFill>
                <a:effectLst/>
                <a:latin typeface="+mn-lt"/>
                <a:ea typeface="+mn-ea"/>
                <a:cs typeface="+mn-cs"/>
              </a:rPr>
              <a:t>		-we want to isolate (because someone is always asking something of/from us; we don’t have anything left to give; we’re fairly depleted)</a:t>
            </a:r>
          </a:p>
          <a:p>
            <a:r>
              <a:rPr lang="en-US" sz="1200" kern="1200" dirty="0">
                <a:solidFill>
                  <a:schemeClr val="tx1"/>
                </a:solidFill>
                <a:effectLst/>
                <a:latin typeface="+mn-lt"/>
                <a:ea typeface="+mn-ea"/>
                <a:cs typeface="+mn-cs"/>
              </a:rPr>
              <a:t>			-the rhythm of a healthy caregiver is fill up, empty out, fill up, empty out; well, if we deplete, deplete, deplete</a:t>
            </a:r>
          </a:p>
          <a:p>
            <a:r>
              <a:rPr lang="en-US" sz="1200" kern="1200" dirty="0">
                <a:solidFill>
                  <a:schemeClr val="tx1"/>
                </a:solidFill>
                <a:effectLst/>
                <a:latin typeface="+mn-lt"/>
                <a:ea typeface="+mn-ea"/>
                <a:cs typeface="+mn-cs"/>
              </a:rPr>
              <a:t>		-(other) set of symptoms include: </a:t>
            </a:r>
          </a:p>
          <a:p>
            <a:r>
              <a:rPr lang="en-US" sz="1200" kern="1200" dirty="0">
                <a:solidFill>
                  <a:schemeClr val="tx1"/>
                </a:solidFill>
                <a:effectLst/>
                <a:latin typeface="+mn-lt"/>
                <a:ea typeface="+mn-ea"/>
                <a:cs typeface="+mn-cs"/>
              </a:rPr>
              <a:t>			-emotional outbursts (comes from not learning adaptive coping skills during formative years; learned to push everything down in order to deal with our lives if there was trauma and pain and suffering in our early lives; we push it down until the human body says enough and it comes out as an emotional outburst)</a:t>
            </a:r>
          </a:p>
          <a:p>
            <a:r>
              <a:rPr lang="en-US" sz="1200" kern="1200" dirty="0">
                <a:solidFill>
                  <a:schemeClr val="tx1"/>
                </a:solidFill>
                <a:effectLst/>
                <a:latin typeface="+mn-lt"/>
                <a:ea typeface="+mn-ea"/>
                <a:cs typeface="+mn-cs"/>
              </a:rPr>
              <a:t>			-physical ailments (stress points of human body; body saying ‘stop, you’re hurting me’)</a:t>
            </a:r>
          </a:p>
          <a:p>
            <a:r>
              <a:rPr lang="en-US" sz="1200" kern="1200" dirty="0">
                <a:solidFill>
                  <a:schemeClr val="tx1"/>
                </a:solidFill>
                <a:effectLst/>
                <a:latin typeface="+mn-lt"/>
                <a:ea typeface="+mn-ea"/>
                <a:cs typeface="+mn-cs"/>
              </a:rPr>
              <a:t>			-them vs. us mentality (healing is an inside job)</a:t>
            </a:r>
          </a:p>
          <a:p>
            <a:r>
              <a:rPr lang="en-US" sz="1200" kern="1200" dirty="0">
                <a:solidFill>
                  <a:schemeClr val="tx1"/>
                </a:solidFill>
                <a:effectLst/>
                <a:latin typeface="+mn-lt"/>
                <a:ea typeface="+mn-ea"/>
                <a:cs typeface="+mn-cs"/>
              </a:rPr>
              <a:t>			-sadness and apathy (because we’re not living our full quality of life)</a:t>
            </a:r>
          </a:p>
          <a:p>
            <a:r>
              <a:rPr lang="en-US" sz="1200" kern="1200" dirty="0">
                <a:solidFill>
                  <a:schemeClr val="tx1"/>
                </a:solidFill>
                <a:effectLst/>
                <a:latin typeface="+mn-lt"/>
                <a:ea typeface="+mn-ea"/>
                <a:cs typeface="+mn-cs"/>
              </a:rPr>
              <a:t>			-flashbacks and recurring nightmares (help from a mental health professional)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-CF is fixable</a:t>
            </a:r>
          </a:p>
          <a:p>
            <a:r>
              <a:rPr lang="en-US" sz="1200" kern="1200" dirty="0">
                <a:solidFill>
                  <a:schemeClr val="tx1"/>
                </a:solidFill>
                <a:effectLst/>
                <a:latin typeface="+mn-lt"/>
                <a:ea typeface="+mn-ea"/>
                <a:cs typeface="+mn-cs"/>
              </a:rPr>
              <a:t>-patterns begin in early childhood</a:t>
            </a:r>
          </a:p>
          <a:p>
            <a:r>
              <a:rPr lang="en-US" sz="1200" kern="1200" dirty="0">
                <a:solidFill>
                  <a:schemeClr val="tx1"/>
                </a:solidFill>
                <a:effectLst/>
                <a:latin typeface="+mn-lt"/>
                <a:ea typeface="+mn-ea"/>
                <a:cs typeface="+mn-cs"/>
              </a:rPr>
              <a:t>	-other-directedness (learn that it’s more important to take care of others before ourselves; when we try to take care of ourselves, we have feelings of shame and self-centeredness and selfishness – we have to overcome this; if we don’t fill ourselves up, we won’t have anything left to give)</a:t>
            </a:r>
          </a:p>
          <a:p>
            <a:r>
              <a:rPr lang="en-US" sz="1200" kern="1200" dirty="0">
                <a:solidFill>
                  <a:schemeClr val="tx1"/>
                </a:solidFill>
                <a:effectLst/>
                <a:latin typeface="+mn-lt"/>
                <a:ea typeface="+mn-ea"/>
                <a:cs typeface="+mn-cs"/>
              </a:rPr>
              <a:t>-lack of strong personal boundaries (we let everything and everyone into our lives and it can be hurtful; journey to wellness includes practicing good boundaries, we decide what we will and won’t allow in our lives)</a:t>
            </a:r>
          </a:p>
          <a:p>
            <a:r>
              <a:rPr lang="en-US" sz="1200" kern="1200" dirty="0">
                <a:solidFill>
                  <a:schemeClr val="tx1"/>
                </a:solidFill>
                <a:effectLst/>
                <a:latin typeface="+mn-lt"/>
                <a:ea typeface="+mn-ea"/>
                <a:cs typeface="+mn-cs"/>
              </a:rPr>
              <a:t>	-unresolved past pain and trauma (we have to learn ways to let go of the trauma that we’ve experienced)</a:t>
            </a:r>
          </a:p>
          <a:p>
            <a:r>
              <a:rPr lang="en-US" sz="1200" kern="1200" dirty="0">
                <a:solidFill>
                  <a:schemeClr val="tx1"/>
                </a:solidFill>
                <a:effectLst/>
                <a:latin typeface="+mn-lt"/>
                <a:ea typeface="+mn-ea"/>
                <a:cs typeface="+mn-cs"/>
              </a:rPr>
              <a:t>	-overdeveloped sense of responsibility </a:t>
            </a:r>
          </a:p>
          <a:p>
            <a:r>
              <a:rPr lang="en-US" sz="1200" kern="1200" dirty="0">
                <a:solidFill>
                  <a:schemeClr val="tx1"/>
                </a:solidFill>
                <a:effectLst/>
                <a:latin typeface="+mn-lt"/>
                <a:ea typeface="+mn-ea"/>
                <a:cs typeface="+mn-cs"/>
              </a:rPr>
              <a:t>	-impulse to rescue anyone in need </a:t>
            </a:r>
          </a:p>
          <a:p>
            <a:r>
              <a:rPr lang="en-US" sz="1200" kern="1200" dirty="0">
                <a:solidFill>
                  <a:schemeClr val="tx1"/>
                </a:solidFill>
                <a:effectLst/>
                <a:latin typeface="+mn-lt"/>
                <a:ea typeface="+mn-ea"/>
                <a:cs typeface="+mn-cs"/>
              </a:rPr>
              <a:t>-Where do we start? How do we start? How do we lift our quality of life so that we’re happy, healthy human beings?</a:t>
            </a:r>
          </a:p>
          <a:p>
            <a:r>
              <a:rPr lang="en-US" sz="1200" kern="1200" dirty="0">
                <a:solidFill>
                  <a:schemeClr val="tx1"/>
                </a:solidFill>
                <a:effectLst/>
                <a:latin typeface="+mn-lt"/>
                <a:ea typeface="+mn-ea"/>
                <a:cs typeface="+mn-cs"/>
              </a:rPr>
              <a:t>	-we start by making a self-care plan</a:t>
            </a:r>
          </a:p>
          <a:p>
            <a:r>
              <a:rPr lang="en-US" sz="1200" kern="1200" dirty="0">
                <a:solidFill>
                  <a:schemeClr val="tx1"/>
                </a:solidFill>
                <a:effectLst/>
                <a:latin typeface="+mn-lt"/>
                <a:ea typeface="+mn-ea"/>
                <a:cs typeface="+mn-cs"/>
              </a:rPr>
              <a:t>		-on the road to healing….</a:t>
            </a:r>
          </a:p>
          <a:p>
            <a:r>
              <a:rPr lang="en-US" sz="1200" kern="1200" dirty="0">
                <a:solidFill>
                  <a:schemeClr val="tx1"/>
                </a:solidFill>
                <a:effectLst/>
                <a:latin typeface="+mn-lt"/>
                <a:ea typeface="+mn-ea"/>
                <a:cs typeface="+mn-cs"/>
              </a:rPr>
              <a:t>			-authentic, sustainable self-care (time with ourselves)</a:t>
            </a:r>
          </a:p>
          <a:p>
            <a:r>
              <a:rPr lang="en-US" sz="1200" kern="1200" dirty="0">
                <a:solidFill>
                  <a:schemeClr val="tx1"/>
                </a:solidFill>
                <a:effectLst/>
                <a:latin typeface="+mn-lt"/>
                <a:ea typeface="+mn-ea"/>
                <a:cs typeface="+mn-cs"/>
              </a:rPr>
              <a:t>			-empathic discernment (learn what hurts us and protect self)</a:t>
            </a:r>
          </a:p>
          <a:p>
            <a:r>
              <a:rPr lang="en-US" sz="1200" kern="1200" dirty="0">
                <a:solidFill>
                  <a:schemeClr val="tx1"/>
                </a:solidFill>
                <a:effectLst/>
                <a:latin typeface="+mn-lt"/>
                <a:ea typeface="+mn-ea"/>
                <a:cs typeface="+mn-cs"/>
              </a:rPr>
              <a:t>			-ask for help </a:t>
            </a:r>
          </a:p>
          <a:p>
            <a:r>
              <a:rPr lang="en-US" sz="1200" kern="1200" dirty="0">
                <a:solidFill>
                  <a:schemeClr val="tx1"/>
                </a:solidFill>
                <a:effectLst/>
                <a:latin typeface="+mn-lt"/>
                <a:ea typeface="+mn-ea"/>
                <a:cs typeface="+mn-cs"/>
              </a:rPr>
              <a:t>			-strengthen resiliency </a:t>
            </a:r>
          </a:p>
          <a:p>
            <a:r>
              <a:rPr lang="en-US" sz="1200" kern="1200" dirty="0">
                <a:solidFill>
                  <a:schemeClr val="tx1"/>
                </a:solidFill>
                <a:effectLst/>
                <a:latin typeface="+mn-lt"/>
                <a:ea typeface="+mn-ea"/>
                <a:cs typeface="+mn-cs"/>
              </a:rPr>
              <a:t>			-balanced life (fill up, empty out)</a:t>
            </a:r>
          </a:p>
          <a:p>
            <a:r>
              <a:rPr lang="en-US" sz="1200" kern="1200" dirty="0">
                <a:solidFill>
                  <a:schemeClr val="tx1"/>
                </a:solidFill>
                <a:effectLst/>
                <a:latin typeface="+mn-lt"/>
                <a:ea typeface="+mn-ea"/>
                <a:cs typeface="+mn-cs"/>
              </a:rPr>
              <a:t>			-embrace spirituality (doesn’t need to be traditional)</a:t>
            </a:r>
          </a:p>
          <a:p>
            <a:r>
              <a:rPr lang="en-US" sz="1200" kern="1200" dirty="0">
                <a:solidFill>
                  <a:schemeClr val="tx1"/>
                </a:solidFill>
                <a:effectLst/>
                <a:latin typeface="+mn-lt"/>
                <a:ea typeface="+mn-ea"/>
                <a:cs typeface="+mn-cs"/>
              </a:rPr>
              <a:t>			-be mindful (being 100% present in whatever we’re doing)</a:t>
            </a:r>
          </a:p>
          <a:p>
            <a:r>
              <a:rPr lang="en-US" sz="1200" kern="1200" dirty="0">
                <a:solidFill>
                  <a:schemeClr val="tx1"/>
                </a:solidFill>
                <a:effectLst/>
                <a:latin typeface="+mn-lt"/>
                <a:ea typeface="+mn-ea"/>
                <a:cs typeface="+mn-cs"/>
              </a:rPr>
              <a:t>			-be grateful</a:t>
            </a:r>
          </a:p>
          <a:p>
            <a:r>
              <a:rPr lang="en-US" sz="1200" kern="1200">
                <a:solidFill>
                  <a:schemeClr val="tx1"/>
                </a:solidFill>
                <a:effectLst/>
                <a:latin typeface="+mn-lt"/>
                <a:ea typeface="+mn-ea"/>
                <a:cs typeface="+mn-cs"/>
              </a:rPr>
              <a:t> </a:t>
            </a:r>
          </a:p>
          <a:p>
            <a:endParaRPr lang="en-US" b="0" i="1" dirty="0"/>
          </a:p>
          <a:p>
            <a:endParaRPr lang="en-US" b="0" dirty="0"/>
          </a:p>
          <a:p>
            <a:endParaRPr lang="en-US" b="0" dirty="0"/>
          </a:p>
        </p:txBody>
      </p:sp>
      <p:sp>
        <p:nvSpPr>
          <p:cNvPr id="4" name="Slide Number Placeholder 3"/>
          <p:cNvSpPr>
            <a:spLocks noGrp="1"/>
          </p:cNvSpPr>
          <p:nvPr>
            <p:ph type="sldNum" sz="quarter" idx="10"/>
          </p:nvPr>
        </p:nvSpPr>
        <p:spPr/>
        <p:txBody>
          <a:bodyPr/>
          <a:lstStyle/>
          <a:p>
            <a:fld id="{567FC350-E118-45B2-A544-EA22BE1E6784}" type="slidenum">
              <a:rPr lang="en-US" smtClean="0"/>
              <a:t>8</a:t>
            </a:fld>
            <a:endParaRPr lang="en-US"/>
          </a:p>
        </p:txBody>
      </p:sp>
    </p:spTree>
    <p:extLst>
      <p:ext uri="{BB962C8B-B14F-4D97-AF65-F5344CB8AC3E}">
        <p14:creationId xmlns:p14="http://schemas.microsoft.com/office/powerpoint/2010/main" val="2325865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Because it can arise so abruptly, it’s important for those working in caring/helping professions (especially) to protect themselves; </a:t>
            </a:r>
            <a:r>
              <a:rPr lang="en-US" sz="1200" b="0" i="0" kern="1200" dirty="0">
                <a:solidFill>
                  <a:schemeClr val="tx1"/>
                </a:solidFill>
                <a:effectLst/>
                <a:latin typeface="+mn-lt"/>
                <a:ea typeface="+mn-ea"/>
                <a:cs typeface="+mn-cs"/>
              </a:rPr>
              <a:t>Knowing the signs and symptoms and continuing to check in with yourself can help you better prevent and manage compassion fatigue if it arises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are some of the signs of compassion fatigue and vicarious trauma?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Researchers have discovered that helpers, when they are overtaxed by the nature of their work, begin to show symptoms that are very similar to their traumatized clients. These symptoms can negatively affect the workplace and create a toxic work environment.</a:t>
            </a:r>
          </a:p>
          <a:p>
            <a:pPr lvl="0"/>
            <a:r>
              <a:rPr lang="en-US" sz="1200" kern="1200" dirty="0">
                <a:solidFill>
                  <a:schemeClr val="tx1"/>
                </a:solidFill>
                <a:effectLst/>
                <a:latin typeface="+mn-lt"/>
                <a:ea typeface="+mn-ea"/>
                <a:cs typeface="+mn-cs"/>
              </a:rPr>
              <a:t>Difficulty concentrating</a:t>
            </a:r>
          </a:p>
          <a:p>
            <a:pPr lvl="0"/>
            <a:r>
              <a:rPr lang="en-US" sz="1200" kern="1200" dirty="0">
                <a:solidFill>
                  <a:schemeClr val="tx1"/>
                </a:solidFill>
                <a:effectLst/>
                <a:latin typeface="+mn-lt"/>
                <a:ea typeface="+mn-ea"/>
                <a:cs typeface="+mn-cs"/>
              </a:rPr>
              <a:t>Intrusive imagery</a:t>
            </a:r>
          </a:p>
          <a:p>
            <a:pPr lvl="0"/>
            <a:r>
              <a:rPr lang="en-US" sz="1200" kern="1200" dirty="0">
                <a:solidFill>
                  <a:schemeClr val="tx1"/>
                </a:solidFill>
                <a:effectLst/>
                <a:latin typeface="+mn-lt"/>
                <a:ea typeface="+mn-ea"/>
                <a:cs typeface="+mn-cs"/>
              </a:rPr>
              <a:t>Feeling discouraged about the world</a:t>
            </a:r>
          </a:p>
          <a:p>
            <a:pPr lvl="0"/>
            <a:r>
              <a:rPr lang="en-US" sz="1200" kern="1200" dirty="0">
                <a:solidFill>
                  <a:schemeClr val="tx1"/>
                </a:solidFill>
                <a:effectLst/>
                <a:latin typeface="+mn-lt"/>
                <a:ea typeface="+mn-ea"/>
                <a:cs typeface="+mn-cs"/>
              </a:rPr>
              <a:t>Hopelessness</a:t>
            </a:r>
          </a:p>
          <a:p>
            <a:pPr lvl="0"/>
            <a:r>
              <a:rPr lang="en-US" sz="1200" kern="1200" dirty="0">
                <a:solidFill>
                  <a:schemeClr val="tx1"/>
                </a:solidFill>
                <a:effectLst/>
                <a:latin typeface="+mn-lt"/>
                <a:ea typeface="+mn-ea"/>
                <a:cs typeface="+mn-cs"/>
              </a:rPr>
              <a:t>Exhaustion and irritability</a:t>
            </a:r>
          </a:p>
          <a:p>
            <a:pPr lvl="0"/>
            <a:r>
              <a:rPr lang="en-US" sz="1200" kern="1200" dirty="0">
                <a:solidFill>
                  <a:schemeClr val="tx1"/>
                </a:solidFill>
                <a:effectLst/>
                <a:latin typeface="+mn-lt"/>
                <a:ea typeface="+mn-ea"/>
                <a:cs typeface="+mn-cs"/>
              </a:rPr>
              <a:t>High attrition (helpers leaving the field)</a:t>
            </a:r>
          </a:p>
          <a:p>
            <a:pPr lvl="0"/>
            <a:r>
              <a:rPr lang="en-US" sz="1200" kern="1200" dirty="0">
                <a:solidFill>
                  <a:schemeClr val="tx1"/>
                </a:solidFill>
                <a:effectLst/>
                <a:latin typeface="+mn-lt"/>
                <a:ea typeface="+mn-ea"/>
                <a:cs typeface="+mn-cs"/>
              </a:rPr>
              <a:t>Negative outcomes (dispirited, cynical workers remaining in the field, boundary violations)</a:t>
            </a:r>
          </a:p>
          <a:p>
            <a:pPr lvl="0"/>
            <a:endParaRPr lang="en-US" sz="1200" kern="1200" dirty="0">
              <a:solidFill>
                <a:schemeClr val="tx1"/>
              </a:solidFill>
              <a:effectLst/>
              <a:latin typeface="+mn-lt"/>
              <a:ea typeface="+mn-ea"/>
              <a:cs typeface="+mn-cs"/>
            </a:endParaRPr>
          </a:p>
          <a:p>
            <a:r>
              <a:rPr lang="en-US" b="1" dirty="0"/>
              <a:t>The most common signs and symptoms of compassion fatigue include:</a:t>
            </a:r>
          </a:p>
          <a:p>
            <a:r>
              <a:rPr lang="en-US" b="1" dirty="0"/>
              <a:t>From</a:t>
            </a:r>
            <a:r>
              <a:rPr lang="en-US" b="1" baseline="0" dirty="0"/>
              <a:t> Good Therapy website</a:t>
            </a:r>
            <a:endParaRPr lang="en-US" b="1" dirty="0"/>
          </a:p>
          <a:p>
            <a:r>
              <a:rPr lang="en-US" dirty="0"/>
              <a:t>Chronic exhaustion (emotional, physical, or both)</a:t>
            </a:r>
          </a:p>
          <a:p>
            <a:r>
              <a:rPr lang="en-US" dirty="0"/>
              <a:t>Reduced feelings of sympathy or empathy</a:t>
            </a:r>
          </a:p>
          <a:p>
            <a:r>
              <a:rPr lang="en-US" dirty="0"/>
              <a:t>Dreading working for or taking care of another and </a:t>
            </a:r>
            <a:r>
              <a:rPr lang="en-US" dirty="0">
                <a:hlinkClick r:id="rId3"/>
              </a:rPr>
              <a:t>feeling guilty</a:t>
            </a:r>
            <a:r>
              <a:rPr lang="en-US" dirty="0"/>
              <a:t> as a result</a:t>
            </a:r>
          </a:p>
          <a:p>
            <a:r>
              <a:rPr lang="en-US" dirty="0"/>
              <a:t>Feelings of irritability, </a:t>
            </a:r>
            <a:r>
              <a:rPr lang="en-US" dirty="0">
                <a:hlinkClick r:id="rId4"/>
              </a:rPr>
              <a:t>anger</a:t>
            </a:r>
            <a:r>
              <a:rPr lang="en-US" dirty="0"/>
              <a:t>, or </a:t>
            </a:r>
            <a:r>
              <a:rPr lang="en-US" dirty="0">
                <a:hlinkClick r:id="rId5"/>
              </a:rPr>
              <a:t>anxiety</a:t>
            </a:r>
            <a:endParaRPr lang="en-US" dirty="0"/>
          </a:p>
          <a:p>
            <a:r>
              <a:rPr lang="en-US" dirty="0"/>
              <a:t>Depersonalization</a:t>
            </a:r>
          </a:p>
          <a:p>
            <a:r>
              <a:rPr lang="en-US" dirty="0"/>
              <a:t>Hypersensitivity or complete insensitivity to emotional material</a:t>
            </a:r>
          </a:p>
          <a:p>
            <a:r>
              <a:rPr lang="en-US" dirty="0"/>
              <a:t>Feelings of inequity toward the therapeutic or </a:t>
            </a:r>
            <a:r>
              <a:rPr lang="en-US" dirty="0">
                <a:hlinkClick r:id="rId6"/>
              </a:rPr>
              <a:t>caregiver</a:t>
            </a:r>
            <a:r>
              <a:rPr lang="en-US" dirty="0"/>
              <a:t> relationship</a:t>
            </a:r>
          </a:p>
          <a:p>
            <a:r>
              <a:rPr lang="en-US" dirty="0"/>
              <a:t>Headaches</a:t>
            </a:r>
          </a:p>
          <a:p>
            <a:r>
              <a:rPr lang="en-US" dirty="0"/>
              <a:t>Trouble sleeping</a:t>
            </a:r>
          </a:p>
          <a:p>
            <a:r>
              <a:rPr lang="en-US" dirty="0"/>
              <a:t>Weight loss</a:t>
            </a:r>
          </a:p>
          <a:p>
            <a:r>
              <a:rPr lang="en-US" dirty="0"/>
              <a:t>Impaired decision-making</a:t>
            </a:r>
          </a:p>
          <a:p>
            <a:r>
              <a:rPr lang="en-US" dirty="0"/>
              <a:t>Problems in personal </a:t>
            </a:r>
            <a:r>
              <a:rPr lang="en-US" dirty="0">
                <a:hlinkClick r:id="rId7"/>
              </a:rPr>
              <a:t>relationships</a:t>
            </a:r>
            <a:endParaRPr lang="en-US" dirty="0"/>
          </a:p>
          <a:p>
            <a:r>
              <a:rPr lang="en-US" dirty="0"/>
              <a:t>Poor work-life balance</a:t>
            </a:r>
          </a:p>
          <a:p>
            <a:r>
              <a:rPr lang="en-US" dirty="0"/>
              <a:t>Diminished sense of career fulfillment</a:t>
            </a:r>
          </a:p>
          <a:p>
            <a:pPr lvl="0"/>
            <a:endParaRPr lang="en-US" sz="1200"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Believe it or not, these are all helpful, as they quickly alert us to our depleted state. If we are paying attention and are committed to radical self-care, we can act on this awareness by rebalancing our life. If that is not possible, simply taking short breaks throughout the day to close your eyes, focus on your breath, or put your hands on your heart and send yourself some </a:t>
            </a:r>
            <a:r>
              <a:rPr lang="en-US" sz="1200" b="0" i="0" u="sng" kern="1200" dirty="0">
                <a:solidFill>
                  <a:schemeClr val="tx1"/>
                </a:solidFill>
                <a:effectLst/>
                <a:latin typeface="+mn-lt"/>
                <a:ea typeface="+mn-ea"/>
                <a:cs typeface="+mn-cs"/>
                <a:hlinkClick r:id="rId8"/>
              </a:rPr>
              <a:t>compassion</a:t>
            </a:r>
            <a:r>
              <a:rPr lang="en-US" sz="1200" b="0" i="0" kern="1200" dirty="0">
                <a:solidFill>
                  <a:schemeClr val="tx1"/>
                </a:solidFill>
                <a:effectLst/>
                <a:latin typeface="+mn-lt"/>
                <a:ea typeface="+mn-ea"/>
                <a:cs typeface="+mn-cs"/>
              </a:rPr>
              <a:t> can all make a big difference</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factors contribute</a:t>
            </a:r>
            <a:r>
              <a:rPr lang="en-US" sz="1200" b="1" kern="1200" baseline="0" dirty="0">
                <a:solidFill>
                  <a:schemeClr val="tx1"/>
                </a:solidFill>
                <a:effectLst/>
                <a:latin typeface="+mn-lt"/>
                <a:ea typeface="+mn-ea"/>
                <a:cs typeface="+mn-cs"/>
              </a:rPr>
              <a:t> to CF/VT and Burnout?</a:t>
            </a:r>
          </a:p>
          <a:p>
            <a:r>
              <a:rPr lang="en-US" sz="1200" b="1" kern="1200" dirty="0">
                <a:solidFill>
                  <a:schemeClr val="tx1"/>
                </a:solidFill>
                <a:effectLst/>
                <a:latin typeface="+mn-lt"/>
                <a:ea typeface="+mn-ea"/>
                <a:cs typeface="+mn-cs"/>
              </a:rPr>
              <a:t>The Individual: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current life circumstances, your history, your coping style and your personality type all affect how compassion fatigue may impact you.</a:t>
            </a:r>
          </a:p>
          <a:p>
            <a:r>
              <a:rPr lang="en-US" sz="1200" kern="1200" dirty="0">
                <a:solidFill>
                  <a:schemeClr val="tx1"/>
                </a:solidFill>
                <a:effectLst/>
                <a:latin typeface="+mn-lt"/>
                <a:ea typeface="+mn-ea"/>
                <a:cs typeface="+mn-cs"/>
              </a:rPr>
              <a:t>Most helpers also have other life stressors to deal with. Many are in the “sandwich generation” – meaning that they take care of both young children and aging parents in addition to managing a heavy and complex workload. Helpers are not immune to pain in their own lives and, in fact, some studies show that they are more vulnerable to life changes (such as divorce and addictions) than people who do less stressful work.</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Situation: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Helpers often do work that other people don’t want to hear about. They spend their time caring for people who are not valued or understood in our society. This may include individuals who are homeless, abused, incarcerated or chronically ill. </a:t>
            </a:r>
          </a:p>
          <a:p>
            <a:r>
              <a:rPr lang="en-US" sz="1200" kern="1200" dirty="0">
                <a:solidFill>
                  <a:schemeClr val="tx1"/>
                </a:solidFill>
                <a:effectLst/>
                <a:latin typeface="+mn-lt"/>
                <a:ea typeface="+mn-ea"/>
                <a:cs typeface="+mn-cs"/>
              </a:rPr>
              <a:t>Furthermore, our working environments are often stressful and fraught with workplace negativity. This negativity is often a result of individual compassion fatigue, burnout and general unhappiness. The work itself is also very stressful. Dealing with clients/patients who are experiencing chronic crises, who have difficulty controlling their emotions, and/or those who may not get better can be draining. </a:t>
            </a:r>
          </a:p>
          <a:p>
            <a:r>
              <a:rPr lang="en-US" sz="1200" kern="1200" dirty="0">
                <a:solidFill>
                  <a:schemeClr val="tx1"/>
                </a:solidFill>
                <a:effectLst/>
                <a:latin typeface="+mn-lt"/>
                <a:ea typeface="+mn-ea"/>
                <a:cs typeface="+mn-cs"/>
              </a:rPr>
              <a:t>Finally, we live in a society that glamorizes violence and does not adequately fund efforts to reduce or prevent violence in our society.</a:t>
            </a:r>
          </a:p>
          <a:p>
            <a:pPr lvl="0"/>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fontAlgn="base"/>
            <a:r>
              <a:rPr lang="en-US" sz="1200" b="1" i="0" kern="1200" cap="all" dirty="0">
                <a:solidFill>
                  <a:schemeClr val="tx1"/>
                </a:solidFill>
                <a:effectLst/>
                <a:latin typeface="+mn-lt"/>
                <a:ea typeface="+mn-ea"/>
                <a:cs typeface="+mn-cs"/>
              </a:rPr>
              <a:t>USE POSITIVE COPING STRATEGIES</a:t>
            </a:r>
          </a:p>
          <a:p>
            <a:pPr fontAlgn="base"/>
            <a:r>
              <a:rPr lang="en-US" sz="1200" b="0" kern="1200" dirty="0">
                <a:solidFill>
                  <a:schemeClr val="tx1"/>
                </a:solidFill>
                <a:effectLst/>
                <a:latin typeface="+mn-lt"/>
                <a:ea typeface="+mn-ea"/>
                <a:cs typeface="+mn-cs"/>
              </a:rPr>
              <a:t>While it may be tempting to wash away the stress and emotional burdens of your job with alcohol or drugs, this can actually work in the reverse and compound stress in the long run. Consider making a list of positive coping strategies to use in times of stress. This might include deep breathing, </a:t>
            </a:r>
            <a:r>
              <a:rPr lang="en-US" sz="1200" b="0" u="sng" kern="1200" dirty="0">
                <a:solidFill>
                  <a:schemeClr val="tx1"/>
                </a:solidFill>
                <a:effectLst/>
                <a:latin typeface="+mn-lt"/>
                <a:ea typeface="+mn-ea"/>
                <a:cs typeface="+mn-cs"/>
                <a:hlinkClick r:id="rId9"/>
              </a:rPr>
              <a:t>meditation</a:t>
            </a:r>
            <a:r>
              <a:rPr lang="en-US" sz="1200" b="0" kern="1200" dirty="0">
                <a:solidFill>
                  <a:schemeClr val="tx1"/>
                </a:solidFill>
                <a:effectLst/>
                <a:latin typeface="+mn-lt"/>
                <a:ea typeface="+mn-ea"/>
                <a:cs typeface="+mn-cs"/>
              </a:rPr>
              <a:t>, taking a walk, talking with a friend, watching a funny movie, or </a:t>
            </a:r>
            <a:r>
              <a:rPr lang="en-US" sz="1200" b="0" u="sng" kern="1200" dirty="0">
                <a:solidFill>
                  <a:schemeClr val="tx1"/>
                </a:solidFill>
                <a:effectLst/>
                <a:latin typeface="+mn-lt"/>
                <a:ea typeface="+mn-ea"/>
                <a:cs typeface="+mn-cs"/>
                <a:hlinkClick r:id="rId10"/>
              </a:rPr>
              <a:t>relaxing</a:t>
            </a:r>
            <a:r>
              <a:rPr lang="en-US" sz="1200" b="0" u="sng"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in a hot bath.</a:t>
            </a:r>
          </a:p>
          <a:p>
            <a:pPr fontAlgn="base"/>
            <a:r>
              <a:rPr lang="en-US" sz="1200" b="0" i="1" kern="1200" dirty="0">
                <a:solidFill>
                  <a:schemeClr val="tx1"/>
                </a:solidFill>
                <a:effectLst/>
                <a:latin typeface="+mn-lt"/>
                <a:ea typeface="+mn-ea"/>
                <a:cs typeface="+mn-cs"/>
              </a:rPr>
              <a:t>We’ll talk more about self-care on Thursday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9</a:t>
            </a:fld>
            <a:endParaRPr lang="en-US"/>
          </a:p>
        </p:txBody>
      </p:sp>
    </p:spTree>
    <p:extLst>
      <p:ext uri="{BB962C8B-B14F-4D97-AF65-F5344CB8AC3E}">
        <p14:creationId xmlns:p14="http://schemas.microsoft.com/office/powerpoint/2010/main" val="1146017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 y="0"/>
            <a:ext cx="9753600" cy="7315200"/>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ctrTitle"/>
          </p:nvPr>
        </p:nvSpPr>
        <p:spPr>
          <a:xfrm>
            <a:off x="1130409" y="2997396"/>
            <a:ext cx="7492781" cy="1104900"/>
          </a:xfrm>
          <a:prstGeom prst="rect">
            <a:avLst/>
          </a:prstGeom>
        </p:spPr>
        <p:txBody>
          <a:bodyPr wrap="square" lIns="0" tIns="0" rIns="0" bIns="0">
            <a:spAutoFit/>
          </a:bodyPr>
          <a:lstStyle>
            <a:lvl1pPr>
              <a:defRPr sz="7250" b="0" i="0">
                <a:solidFill>
                  <a:srgbClr val="FBFBF4"/>
                </a:solidFill>
                <a:latin typeface="Arial Narrow"/>
                <a:cs typeface="Arial Narrow"/>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42795" y="428498"/>
            <a:ext cx="5668009" cy="835025"/>
          </a:xfrm>
          <a:prstGeom prst="rect">
            <a:avLst/>
          </a:prstGeom>
        </p:spPr>
        <p:txBody>
          <a:bodyPr wrap="square" lIns="0" tIns="0" rIns="0" bIns="0">
            <a:spAutoFit/>
          </a:bodyPr>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a:xfrm>
            <a:off x="330834" y="1818541"/>
            <a:ext cx="9091930" cy="4632960"/>
          </a:xfrm>
          <a:prstGeom prst="rect">
            <a:avLst/>
          </a:prstGeom>
        </p:spPr>
        <p:txBody>
          <a:bodyPr wrap="square" lIns="0" tIns="0" rIns="0" bIns="0">
            <a:spAutoFit/>
          </a:bodyPr>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12/19/2019</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7keppA8XRas"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010"/>
            <a:ext cx="9753601" cy="7319210"/>
          </a:xfrm>
          <a:prstGeom prst="rect">
            <a:avLst/>
          </a:prstGeom>
        </p:spPr>
      </p:pic>
      <p:sp>
        <p:nvSpPr>
          <p:cNvPr id="13" name="object 3"/>
          <p:cNvSpPr/>
          <p:nvPr/>
        </p:nvSpPr>
        <p:spPr>
          <a:xfrm>
            <a:off x="0" y="0"/>
            <a:ext cx="9753598" cy="7325751"/>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alpha val="47843"/>
            </a:srgbClr>
          </a:solidFill>
        </p:spPr>
        <p:txBody>
          <a:bodyPr wrap="square" lIns="0" tIns="0" rIns="0" bIns="0" rtlCol="0"/>
          <a:lstStyle/>
          <a:p>
            <a:endParaRPr/>
          </a:p>
        </p:txBody>
      </p:sp>
      <p:sp>
        <p:nvSpPr>
          <p:cNvPr id="2" name="object 2"/>
          <p:cNvSpPr txBox="1"/>
          <p:nvPr/>
        </p:nvSpPr>
        <p:spPr>
          <a:xfrm>
            <a:off x="-2" y="1194227"/>
            <a:ext cx="9753601" cy="1015663"/>
          </a:xfrm>
          <a:prstGeom prst="rect">
            <a:avLst/>
          </a:prstGeom>
        </p:spPr>
        <p:txBody>
          <a:bodyPr vert="horz" wrap="square" lIns="0" tIns="0" rIns="0" bIns="0" rtlCol="0">
            <a:spAutoFit/>
          </a:bodyPr>
          <a:lstStyle/>
          <a:p>
            <a:pPr marL="12700" algn="ctr">
              <a:lnSpc>
                <a:spcPct val="100000"/>
              </a:lnSpc>
            </a:pPr>
            <a:r>
              <a:rPr sz="6600" spc="-100" dirty="0">
                <a:solidFill>
                  <a:srgbClr val="FCFCF4"/>
                </a:solidFill>
                <a:latin typeface="Century Gothic" panose="020B0502020202020204" pitchFamily="34" charset="0"/>
                <a:cs typeface="Constantia"/>
              </a:rPr>
              <a:t>Things</a:t>
            </a:r>
            <a:r>
              <a:rPr sz="6600" spc="-320" dirty="0">
                <a:solidFill>
                  <a:srgbClr val="FCFCF4"/>
                </a:solidFill>
                <a:latin typeface="Century Gothic" panose="020B0502020202020204" pitchFamily="34" charset="0"/>
                <a:cs typeface="Constantia"/>
              </a:rPr>
              <a:t> </a:t>
            </a:r>
            <a:r>
              <a:rPr sz="6600" spc="-55" dirty="0">
                <a:solidFill>
                  <a:srgbClr val="FCFCF4"/>
                </a:solidFill>
                <a:latin typeface="Century Gothic" panose="020B0502020202020204" pitchFamily="34" charset="0"/>
                <a:cs typeface="Constantia"/>
              </a:rPr>
              <a:t>to</a:t>
            </a:r>
            <a:endParaRPr sz="6600" dirty="0">
              <a:solidFill>
                <a:srgbClr val="FCFCF4"/>
              </a:solidFill>
              <a:latin typeface="Century Gothic" panose="020B0502020202020204" pitchFamily="34" charset="0"/>
              <a:cs typeface="Constantia"/>
            </a:endParaRPr>
          </a:p>
        </p:txBody>
      </p:sp>
      <p:sp>
        <p:nvSpPr>
          <p:cNvPr id="4" name="object 4"/>
          <p:cNvSpPr txBox="1"/>
          <p:nvPr/>
        </p:nvSpPr>
        <p:spPr>
          <a:xfrm>
            <a:off x="-2" y="4764435"/>
            <a:ext cx="9753601" cy="1015663"/>
          </a:xfrm>
          <a:prstGeom prst="rect">
            <a:avLst/>
          </a:prstGeom>
        </p:spPr>
        <p:txBody>
          <a:bodyPr vert="horz" wrap="square" lIns="0" tIns="0" rIns="0" bIns="0" rtlCol="0">
            <a:spAutoFit/>
          </a:bodyPr>
          <a:lstStyle/>
          <a:p>
            <a:pPr marL="12700" algn="ctr"/>
            <a:r>
              <a:rPr sz="6600" spc="-100" dirty="0">
                <a:solidFill>
                  <a:srgbClr val="FBFBF4"/>
                </a:solidFill>
                <a:latin typeface="Century Gothic" panose="020B0502020202020204" pitchFamily="34" charset="0"/>
                <a:cs typeface="Constantia"/>
              </a:rPr>
              <a:t>for Today</a:t>
            </a:r>
          </a:p>
        </p:txBody>
      </p:sp>
      <p:sp>
        <p:nvSpPr>
          <p:cNvPr id="7" name="object 2"/>
          <p:cNvSpPr txBox="1"/>
          <p:nvPr/>
        </p:nvSpPr>
        <p:spPr>
          <a:xfrm>
            <a:off x="-2" y="2413146"/>
            <a:ext cx="9753602" cy="2123658"/>
          </a:xfrm>
          <a:prstGeom prst="rect">
            <a:avLst/>
          </a:prstGeom>
        </p:spPr>
        <p:txBody>
          <a:bodyPr vert="horz" wrap="square" lIns="0" tIns="0" rIns="0" bIns="0" rtlCol="0">
            <a:spAutoFit/>
          </a:bodyPr>
          <a:lstStyle/>
          <a:p>
            <a:pPr marL="12700" algn="ctr">
              <a:lnSpc>
                <a:spcPct val="100000"/>
              </a:lnSpc>
            </a:pPr>
            <a:r>
              <a:rPr lang="en-US" sz="13800" dirty="0">
                <a:solidFill>
                  <a:srgbClr val="FBFBF4"/>
                </a:solidFill>
                <a:latin typeface="Monotype Corsiva" panose="03010101010201010101" pitchFamily="66" charset="0"/>
                <a:cs typeface="Constantia"/>
              </a:rPr>
              <a:t>be Thankful</a:t>
            </a:r>
            <a:endParaRPr sz="13800" dirty="0">
              <a:latin typeface="Monotype Corsiva" panose="03010101010201010101" pitchFamily="66" charset="0"/>
              <a:cs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875" y="435114"/>
            <a:ext cx="8915400" cy="707886"/>
          </a:xfrm>
          <a:prstGeom prst="rect">
            <a:avLst/>
          </a:prstGeom>
        </p:spPr>
        <p:txBody>
          <a:bodyPr vert="horz" wrap="square" lIns="0" tIns="0" rIns="0" bIns="0" rtlCol="0">
            <a:spAutoFit/>
          </a:bodyPr>
          <a:lstStyle/>
          <a:p>
            <a:pPr marL="12700" marR="5080" algn="l"/>
            <a:r>
              <a:rPr lang="en-US" sz="4600" spc="5" dirty="0"/>
              <a:t>Stages of Compassion Fatigue</a:t>
            </a:r>
            <a:endParaRPr sz="4600" spc="5" dirty="0"/>
          </a:p>
        </p:txBody>
      </p:sp>
      <p:sp>
        <p:nvSpPr>
          <p:cNvPr id="4" name="object 2">
            <a:extLst>
              <a:ext uri="{FF2B5EF4-FFF2-40B4-BE49-F238E27FC236}">
                <a16:creationId xmlns:a16="http://schemas.microsoft.com/office/drawing/2014/main" id="{766F4531-7362-4948-86B2-2CE051E7DA7A}"/>
              </a:ext>
            </a:extLst>
          </p:cNvPr>
          <p:cNvSpPr txBox="1">
            <a:spLocks/>
          </p:cNvSpPr>
          <p:nvPr/>
        </p:nvSpPr>
        <p:spPr>
          <a:xfrm>
            <a:off x="601579" y="1600200"/>
            <a:ext cx="9144000" cy="5416868"/>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r>
              <a:rPr lang="en-US" b="0" dirty="0">
                <a:solidFill>
                  <a:srgbClr val="FCFCF4"/>
                </a:solidFill>
                <a:latin typeface="Century Gothic" panose="020B0502020202020204" pitchFamily="34" charset="0"/>
              </a:rPr>
              <a:t>Stage 1: Zealot</a:t>
            </a:r>
          </a:p>
          <a:p>
            <a:pPr marL="571500" indent="-571500">
              <a:buFont typeface="Arial" panose="020B0604020202020204" pitchFamily="34" charset="0"/>
              <a:buChar char="•"/>
            </a:pPr>
            <a:r>
              <a:rPr lang="en-US" sz="2800" b="0" dirty="0">
                <a:solidFill>
                  <a:srgbClr val="99D1D9"/>
                </a:solidFill>
                <a:latin typeface="Constantia" panose="02030602050306030303" pitchFamily="18" charset="0"/>
              </a:rPr>
              <a:t>Committed, enthusiastically involved and available, putting in extra hours and volunteering to help</a:t>
            </a:r>
          </a:p>
          <a:p>
            <a:r>
              <a:rPr lang="en-US" b="0" dirty="0">
                <a:solidFill>
                  <a:srgbClr val="FCFCF4"/>
                </a:solidFill>
                <a:latin typeface="Century Gothic" panose="020B0502020202020204" pitchFamily="34" charset="0"/>
              </a:rPr>
              <a:t>Stage 2: Irritability</a:t>
            </a:r>
          </a:p>
          <a:p>
            <a:pPr marL="571500" indent="-571500">
              <a:buFont typeface="Arial" panose="020B0604020202020204" pitchFamily="34" charset="0"/>
              <a:buChar char="•"/>
            </a:pPr>
            <a:r>
              <a:rPr lang="en-US" sz="2800" b="0" dirty="0">
                <a:solidFill>
                  <a:srgbClr val="99D1D9"/>
                </a:solidFill>
                <a:latin typeface="Constantia" panose="02030602050306030303" pitchFamily="18" charset="0"/>
              </a:rPr>
              <a:t>Cutting corners, disillusionment, irritability</a:t>
            </a:r>
          </a:p>
          <a:p>
            <a:r>
              <a:rPr lang="en-US" b="0" dirty="0">
                <a:solidFill>
                  <a:srgbClr val="FCFCF4"/>
                </a:solidFill>
                <a:latin typeface="Century Gothic" panose="020B0502020202020204" pitchFamily="34" charset="0"/>
              </a:rPr>
              <a:t>Stage 3: Withdrawal</a:t>
            </a:r>
          </a:p>
          <a:p>
            <a:pPr marL="571500" indent="-571500">
              <a:buFont typeface="Arial" panose="020B0604020202020204" pitchFamily="34" charset="0"/>
              <a:buChar char="•"/>
            </a:pPr>
            <a:r>
              <a:rPr lang="en-US" sz="2800" b="0" dirty="0">
                <a:solidFill>
                  <a:srgbClr val="99D1D9"/>
                </a:solidFill>
                <a:latin typeface="Constantia" panose="02030602050306030303" pitchFamily="18" charset="0"/>
              </a:rPr>
              <a:t>Experiences a loss of enthusiasm; may complain of stress fatigue or exhaustion; desire to detach; self-doubt</a:t>
            </a:r>
          </a:p>
          <a:p>
            <a:r>
              <a:rPr lang="en-US" b="0" dirty="0">
                <a:solidFill>
                  <a:srgbClr val="FCFCF4"/>
                </a:solidFill>
                <a:latin typeface="Century Gothic" panose="020B0502020202020204" pitchFamily="34" charset="0"/>
              </a:rPr>
              <a:t>Stage 4: Zombie </a:t>
            </a:r>
          </a:p>
          <a:p>
            <a:pPr marL="571500" indent="-571500">
              <a:buFont typeface="Arial" panose="020B0604020202020204" pitchFamily="34" charset="0"/>
              <a:buChar char="•"/>
            </a:pPr>
            <a:r>
              <a:rPr lang="en-US" sz="2800" b="0" dirty="0">
                <a:solidFill>
                  <a:srgbClr val="99D1D9"/>
                </a:solidFill>
                <a:latin typeface="Constantia" panose="02030602050306030303" pitchFamily="18" charset="0"/>
              </a:rPr>
              <a:t>Sleeplessness and/or hypervigilance; hopelessness can turn to rage and others seem incompetent; impatient and distant</a:t>
            </a:r>
          </a:p>
        </p:txBody>
      </p:sp>
    </p:spTree>
    <p:extLst>
      <p:ext uri="{BB962C8B-B14F-4D97-AF65-F5344CB8AC3E}">
        <p14:creationId xmlns:p14="http://schemas.microsoft.com/office/powerpoint/2010/main" val="142551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98435" y="381000"/>
            <a:ext cx="6555166" cy="830997"/>
          </a:xfrm>
          <a:prstGeom prst="rect">
            <a:avLst/>
          </a:prstGeom>
        </p:spPr>
        <p:txBody>
          <a:bodyPr vert="horz" wrap="square" lIns="0" tIns="0" rIns="0" bIns="0" rtlCol="0">
            <a:spAutoFit/>
          </a:bodyPr>
          <a:lstStyle/>
          <a:p>
            <a:pPr marL="12700" marR="5080" algn="ctr"/>
            <a:r>
              <a:rPr lang="en-US" sz="5400" spc="5" dirty="0"/>
              <a:t>Self-Care is…</a:t>
            </a:r>
            <a:endParaRPr sz="5400" spc="5" dirty="0"/>
          </a:p>
        </p:txBody>
      </p:sp>
      <p:sp>
        <p:nvSpPr>
          <p:cNvPr id="4" name="object 2">
            <a:extLst>
              <a:ext uri="{FF2B5EF4-FFF2-40B4-BE49-F238E27FC236}">
                <a16:creationId xmlns:a16="http://schemas.microsoft.com/office/drawing/2014/main" id="{766F4531-7362-4948-86B2-2CE051E7DA7A}"/>
              </a:ext>
            </a:extLst>
          </p:cNvPr>
          <p:cNvSpPr txBox="1">
            <a:spLocks/>
          </p:cNvSpPr>
          <p:nvPr/>
        </p:nvSpPr>
        <p:spPr>
          <a:xfrm>
            <a:off x="3429000" y="1989415"/>
            <a:ext cx="6019800" cy="3877985"/>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a:spcAft>
                <a:spcPts val="1200"/>
              </a:spcAft>
            </a:pPr>
            <a:r>
              <a:rPr lang="en-US" sz="3600" b="0" dirty="0">
                <a:solidFill>
                  <a:srgbClr val="FCFCF4"/>
                </a:solidFill>
                <a:latin typeface="Century Gothic" panose="020B0502020202020204" pitchFamily="34" charset="0"/>
              </a:rPr>
              <a:t>An intentional process of tending to our mental, emotional, and physical health by choosing behaviors that balance the effects of emotional and physical stressors</a:t>
            </a:r>
          </a:p>
        </p:txBody>
      </p:sp>
      <p:sp>
        <p:nvSpPr>
          <p:cNvPr id="5" name="object 3"/>
          <p:cNvSpPr/>
          <p:nvPr/>
        </p:nvSpPr>
        <p:spPr>
          <a:xfrm>
            <a:off x="-1967" y="-1"/>
            <a:ext cx="3049967"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99D1D9"/>
          </a:solidFill>
        </p:spPr>
        <p:txBody>
          <a:bodyPr wrap="square" lIns="0" tIns="0" rIns="0" bIns="0" rtlCol="0"/>
          <a:lstStyle/>
          <a:p>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387697"/>
            <a:ext cx="2575434" cy="2539805"/>
          </a:xfrm>
          <a:prstGeom prst="rect">
            <a:avLst/>
          </a:prstGeom>
        </p:spPr>
      </p:pic>
    </p:spTree>
    <p:extLst>
      <p:ext uri="{BB962C8B-B14F-4D97-AF65-F5344CB8AC3E}">
        <p14:creationId xmlns:p14="http://schemas.microsoft.com/office/powerpoint/2010/main" val="268222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98435" y="381000"/>
            <a:ext cx="6555166" cy="830997"/>
          </a:xfrm>
          <a:prstGeom prst="rect">
            <a:avLst/>
          </a:prstGeom>
        </p:spPr>
        <p:txBody>
          <a:bodyPr vert="horz" wrap="square" lIns="0" tIns="0" rIns="0" bIns="0" rtlCol="0">
            <a:spAutoFit/>
          </a:bodyPr>
          <a:lstStyle/>
          <a:p>
            <a:pPr marL="12700" marR="5080" algn="ctr"/>
            <a:r>
              <a:rPr lang="en-US" sz="5400" spc="5" dirty="0"/>
              <a:t>Self-Care is NOT…</a:t>
            </a:r>
            <a:endParaRPr sz="5400" spc="5" dirty="0"/>
          </a:p>
        </p:txBody>
      </p:sp>
      <p:sp>
        <p:nvSpPr>
          <p:cNvPr id="4" name="object 2">
            <a:extLst>
              <a:ext uri="{FF2B5EF4-FFF2-40B4-BE49-F238E27FC236}">
                <a16:creationId xmlns:a16="http://schemas.microsoft.com/office/drawing/2014/main" id="{766F4531-7362-4948-86B2-2CE051E7DA7A}"/>
              </a:ext>
            </a:extLst>
          </p:cNvPr>
          <p:cNvSpPr txBox="1">
            <a:spLocks/>
          </p:cNvSpPr>
          <p:nvPr/>
        </p:nvSpPr>
        <p:spPr>
          <a:xfrm>
            <a:off x="3228914" y="1676400"/>
            <a:ext cx="6555166" cy="3416320"/>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spcAft>
                <a:spcPts val="1200"/>
              </a:spcAft>
              <a:buFont typeface="Arial" panose="020B0604020202020204" pitchFamily="34" charset="0"/>
              <a:buChar char="•"/>
            </a:pPr>
            <a:r>
              <a:rPr lang="en-US" b="0" dirty="0">
                <a:solidFill>
                  <a:srgbClr val="FCFCF4"/>
                </a:solidFill>
                <a:latin typeface="Century Gothic" panose="020B0502020202020204" pitchFamily="34" charset="0"/>
              </a:rPr>
              <a:t>Selfish</a:t>
            </a:r>
          </a:p>
          <a:p>
            <a:pPr marL="457200" indent="-457200">
              <a:spcAft>
                <a:spcPts val="1200"/>
              </a:spcAft>
              <a:buFont typeface="Arial" panose="020B0604020202020204" pitchFamily="34" charset="0"/>
              <a:buChar char="•"/>
            </a:pPr>
            <a:r>
              <a:rPr lang="en-US" b="0" dirty="0">
                <a:solidFill>
                  <a:srgbClr val="FCFCF4"/>
                </a:solidFill>
                <a:latin typeface="Century Gothic" panose="020B0502020202020204" pitchFamily="34" charset="0"/>
              </a:rPr>
              <a:t>Self-indulgence</a:t>
            </a:r>
          </a:p>
          <a:p>
            <a:pPr marL="457200" indent="-457200">
              <a:spcAft>
                <a:spcPts val="1200"/>
              </a:spcAft>
              <a:buFont typeface="Arial" panose="020B0604020202020204" pitchFamily="34" charset="0"/>
              <a:buChar char="•"/>
            </a:pPr>
            <a:r>
              <a:rPr lang="en-US" b="0" dirty="0">
                <a:solidFill>
                  <a:srgbClr val="FCFCF4"/>
                </a:solidFill>
                <a:latin typeface="Century Gothic" panose="020B0502020202020204" pitchFamily="34" charset="0"/>
              </a:rPr>
              <a:t>Self-pampering</a:t>
            </a:r>
          </a:p>
          <a:p>
            <a:pPr marL="457200" indent="-457200">
              <a:spcAft>
                <a:spcPts val="1200"/>
              </a:spcAft>
              <a:buFont typeface="Arial" panose="020B0604020202020204" pitchFamily="34" charset="0"/>
              <a:buChar char="•"/>
            </a:pPr>
            <a:r>
              <a:rPr lang="en-US" b="0" dirty="0">
                <a:solidFill>
                  <a:srgbClr val="FCFCF4"/>
                </a:solidFill>
                <a:latin typeface="Century Gothic" panose="020B0502020202020204" pitchFamily="34" charset="0"/>
              </a:rPr>
              <a:t>Permission to engage in behaviors that are unhealthy or detrimental to you</a:t>
            </a:r>
          </a:p>
        </p:txBody>
      </p:sp>
      <p:sp>
        <p:nvSpPr>
          <p:cNvPr id="5" name="object 3"/>
          <p:cNvSpPr/>
          <p:nvPr/>
        </p:nvSpPr>
        <p:spPr>
          <a:xfrm>
            <a:off x="-1967" y="-1"/>
            <a:ext cx="3049967"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99D1D9"/>
          </a:solidFill>
        </p:spPr>
        <p:txBody>
          <a:bodyPr wrap="square" lIns="0" tIns="0" rIns="0" bIns="0" rtlCol="0"/>
          <a:lstStyle/>
          <a:p>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387697"/>
            <a:ext cx="2575434" cy="2539805"/>
          </a:xfrm>
          <a:prstGeom prst="rect">
            <a:avLst/>
          </a:prstGeom>
        </p:spPr>
      </p:pic>
    </p:spTree>
    <p:extLst>
      <p:ext uri="{BB962C8B-B14F-4D97-AF65-F5344CB8AC3E}">
        <p14:creationId xmlns:p14="http://schemas.microsoft.com/office/powerpoint/2010/main" val="259237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98435" y="381000"/>
            <a:ext cx="6555166" cy="830997"/>
          </a:xfrm>
          <a:prstGeom prst="rect">
            <a:avLst/>
          </a:prstGeom>
        </p:spPr>
        <p:txBody>
          <a:bodyPr vert="horz" wrap="square" lIns="0" tIns="0" rIns="0" bIns="0" rtlCol="0">
            <a:spAutoFit/>
          </a:bodyPr>
          <a:lstStyle/>
          <a:p>
            <a:pPr marL="12700" marR="5080" algn="ctr"/>
            <a:r>
              <a:rPr lang="en-US" sz="5400" spc="5" dirty="0"/>
              <a:t>Self-Care</a:t>
            </a:r>
            <a:endParaRPr sz="5400" spc="5" dirty="0"/>
          </a:p>
        </p:txBody>
      </p:sp>
      <p:sp>
        <p:nvSpPr>
          <p:cNvPr id="4" name="object 2">
            <a:extLst>
              <a:ext uri="{FF2B5EF4-FFF2-40B4-BE49-F238E27FC236}">
                <a16:creationId xmlns:a16="http://schemas.microsoft.com/office/drawing/2014/main" id="{766F4531-7362-4948-86B2-2CE051E7DA7A}"/>
              </a:ext>
            </a:extLst>
          </p:cNvPr>
          <p:cNvSpPr txBox="1">
            <a:spLocks/>
          </p:cNvSpPr>
          <p:nvPr/>
        </p:nvSpPr>
        <p:spPr>
          <a:xfrm>
            <a:off x="3228914" y="1676400"/>
            <a:ext cx="6555166" cy="5016758"/>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spcAft>
                <a:spcPts val="1200"/>
              </a:spcAft>
              <a:buFont typeface="Arial" panose="020B0604020202020204" pitchFamily="34" charset="0"/>
              <a:buChar char="•"/>
            </a:pPr>
            <a:r>
              <a:rPr lang="en-US" b="0" dirty="0">
                <a:solidFill>
                  <a:srgbClr val="FCFCF4"/>
                </a:solidFill>
                <a:latin typeface="Century Gothic" panose="020B0502020202020204" pitchFamily="34" charset="0"/>
              </a:rPr>
              <a:t>Balanced, nutritious diet</a:t>
            </a:r>
          </a:p>
          <a:p>
            <a:pPr marL="457200" indent="-457200">
              <a:spcAft>
                <a:spcPts val="1200"/>
              </a:spcAft>
              <a:buFont typeface="Arial" panose="020B0604020202020204" pitchFamily="34" charset="0"/>
              <a:buChar char="•"/>
            </a:pPr>
            <a:r>
              <a:rPr lang="en-US" b="0" dirty="0">
                <a:solidFill>
                  <a:srgbClr val="FCFCF4"/>
                </a:solidFill>
                <a:latin typeface="Century Gothic" panose="020B0502020202020204" pitchFamily="34" charset="0"/>
              </a:rPr>
              <a:t>Regular exercise</a:t>
            </a:r>
          </a:p>
          <a:p>
            <a:pPr marL="457200" indent="-457200">
              <a:spcAft>
                <a:spcPts val="1200"/>
              </a:spcAft>
              <a:buFont typeface="Arial" panose="020B0604020202020204" pitchFamily="34" charset="0"/>
              <a:buChar char="•"/>
            </a:pPr>
            <a:r>
              <a:rPr lang="en-US" b="0" dirty="0">
                <a:solidFill>
                  <a:srgbClr val="FCFCF4"/>
                </a:solidFill>
                <a:latin typeface="Century Gothic" panose="020B0502020202020204" pitchFamily="34" charset="0"/>
              </a:rPr>
              <a:t>Routine schedule restful sleep</a:t>
            </a:r>
          </a:p>
          <a:p>
            <a:pPr marL="457200" indent="-457200">
              <a:spcAft>
                <a:spcPts val="1200"/>
              </a:spcAft>
              <a:buFont typeface="Arial" panose="020B0604020202020204" pitchFamily="34" charset="0"/>
              <a:buChar char="•"/>
            </a:pPr>
            <a:r>
              <a:rPr lang="en-US" b="0" dirty="0">
                <a:solidFill>
                  <a:srgbClr val="FCFCF4"/>
                </a:solidFill>
                <a:latin typeface="Century Gothic" panose="020B0502020202020204" pitchFamily="34" charset="0"/>
              </a:rPr>
              <a:t>Balance of work/leisure time</a:t>
            </a:r>
          </a:p>
          <a:p>
            <a:pPr marL="457200" indent="-457200">
              <a:spcAft>
                <a:spcPts val="1200"/>
              </a:spcAft>
              <a:buFont typeface="Arial" panose="020B0604020202020204" pitchFamily="34" charset="0"/>
              <a:buChar char="•"/>
            </a:pPr>
            <a:r>
              <a:rPr lang="en-US" b="0" dirty="0">
                <a:solidFill>
                  <a:srgbClr val="FCFCF4"/>
                </a:solidFill>
                <a:latin typeface="Century Gothic" panose="020B0502020202020204" pitchFamily="34" charset="0"/>
              </a:rPr>
              <a:t>Nurturing (non-work) activities</a:t>
            </a:r>
          </a:p>
          <a:p>
            <a:pPr marL="457200" indent="-457200">
              <a:spcAft>
                <a:spcPts val="1200"/>
              </a:spcAft>
              <a:buFont typeface="Arial" panose="020B0604020202020204" pitchFamily="34" charset="0"/>
              <a:buChar char="•"/>
            </a:pPr>
            <a:r>
              <a:rPr lang="en-US" b="0" dirty="0">
                <a:solidFill>
                  <a:srgbClr val="FCFCF4"/>
                </a:solidFill>
                <a:latin typeface="Century Gothic" panose="020B0502020202020204" pitchFamily="34" charset="0"/>
              </a:rPr>
              <a:t>Meditation/Mindfulness</a:t>
            </a:r>
          </a:p>
          <a:p>
            <a:pPr marL="457200" indent="-457200">
              <a:spcAft>
                <a:spcPts val="1200"/>
              </a:spcAft>
              <a:buFont typeface="Arial" panose="020B0604020202020204" pitchFamily="34" charset="0"/>
              <a:buChar char="•"/>
            </a:pPr>
            <a:r>
              <a:rPr lang="en-US" b="0" dirty="0">
                <a:solidFill>
                  <a:srgbClr val="FCFCF4"/>
                </a:solidFill>
                <a:latin typeface="Century Gothic" panose="020B0502020202020204" pitchFamily="34" charset="0"/>
              </a:rPr>
              <a:t>Self-compassion</a:t>
            </a:r>
          </a:p>
          <a:p>
            <a:pPr marL="457200" indent="-457200">
              <a:spcAft>
                <a:spcPts val="1200"/>
              </a:spcAft>
              <a:buFont typeface="Arial" panose="020B0604020202020204" pitchFamily="34" charset="0"/>
              <a:buChar char="•"/>
            </a:pPr>
            <a:r>
              <a:rPr lang="en-US" b="0" dirty="0">
                <a:solidFill>
                  <a:srgbClr val="FCFCF4"/>
                </a:solidFill>
                <a:latin typeface="Century Gothic" panose="020B0502020202020204" pitchFamily="34" charset="0"/>
              </a:rPr>
              <a:t>Positive close relationships </a:t>
            </a:r>
          </a:p>
        </p:txBody>
      </p:sp>
      <p:sp>
        <p:nvSpPr>
          <p:cNvPr id="5" name="object 3"/>
          <p:cNvSpPr/>
          <p:nvPr/>
        </p:nvSpPr>
        <p:spPr>
          <a:xfrm>
            <a:off x="-1967" y="-1"/>
            <a:ext cx="3049967"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99D1D9"/>
          </a:solidFill>
        </p:spPr>
        <p:txBody>
          <a:bodyPr wrap="square" lIns="0" tIns="0" rIns="0" bIns="0" rtlCol="0"/>
          <a:lstStyle/>
          <a:p>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387697"/>
            <a:ext cx="2575434" cy="2539805"/>
          </a:xfrm>
          <a:prstGeom prst="rect">
            <a:avLst/>
          </a:prstGeom>
        </p:spPr>
      </p:pic>
    </p:spTree>
    <p:extLst>
      <p:ext uri="{BB962C8B-B14F-4D97-AF65-F5344CB8AC3E}">
        <p14:creationId xmlns:p14="http://schemas.microsoft.com/office/powerpoint/2010/main" val="366137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93E53"/>
        </a:solidFill>
        <a:effectLst/>
      </p:bgPr>
    </p:bg>
    <p:spTree>
      <p:nvGrpSpPr>
        <p:cNvPr id="1" name=""/>
        <p:cNvGrpSpPr/>
        <p:nvPr/>
      </p:nvGrpSpPr>
      <p:grpSpPr>
        <a:xfrm>
          <a:off x="0" y="0"/>
          <a:ext cx="0" cy="0"/>
          <a:chOff x="0" y="0"/>
          <a:chExt cx="0" cy="0"/>
        </a:xfrm>
      </p:grpSpPr>
      <p:sp>
        <p:nvSpPr>
          <p:cNvPr id="13" name="object 7"/>
          <p:cNvSpPr txBox="1"/>
          <p:nvPr/>
        </p:nvSpPr>
        <p:spPr>
          <a:xfrm>
            <a:off x="1122046" y="851754"/>
            <a:ext cx="249554" cy="443230"/>
          </a:xfrm>
          <a:prstGeom prst="rect">
            <a:avLst/>
          </a:prstGeom>
        </p:spPr>
        <p:txBody>
          <a:bodyPr vert="horz" wrap="square" lIns="0" tIns="17145" rIns="0" bIns="0" rtlCol="0">
            <a:spAutoFit/>
          </a:bodyPr>
          <a:lstStyle/>
          <a:p>
            <a:pPr marL="12700">
              <a:lnSpc>
                <a:spcPct val="100000"/>
              </a:lnSpc>
              <a:spcBef>
                <a:spcPts val="135"/>
              </a:spcBef>
            </a:pPr>
            <a:r>
              <a:rPr lang="en-US" sz="2700" spc="240" dirty="0">
                <a:solidFill>
                  <a:srgbClr val="99D1D9"/>
                </a:solidFill>
                <a:latin typeface="Century Gothic" panose="020B0502020202020204" pitchFamily="34" charset="0"/>
                <a:cs typeface="Tahoma"/>
              </a:rPr>
              <a:t>C</a:t>
            </a:r>
            <a:endParaRPr sz="2700" dirty="0">
              <a:solidFill>
                <a:srgbClr val="99D1D9"/>
              </a:solidFill>
              <a:latin typeface="Century Gothic" panose="020B0502020202020204" pitchFamily="34" charset="0"/>
              <a:cs typeface="Tahoma"/>
            </a:endParaRPr>
          </a:p>
        </p:txBody>
      </p:sp>
      <p:sp>
        <p:nvSpPr>
          <p:cNvPr id="14" name="object 8"/>
          <p:cNvSpPr txBox="1"/>
          <p:nvPr/>
        </p:nvSpPr>
        <p:spPr>
          <a:xfrm>
            <a:off x="1848436" y="805667"/>
            <a:ext cx="4171364" cy="579005"/>
          </a:xfrm>
          <a:prstGeom prst="rect">
            <a:avLst/>
          </a:prstGeom>
        </p:spPr>
        <p:txBody>
          <a:bodyPr vert="horz" wrap="square" lIns="0" tIns="12065" rIns="0" bIns="0" rtlCol="0">
            <a:spAutoFit/>
          </a:bodyPr>
          <a:lstStyle/>
          <a:p>
            <a:pPr marL="12700" marR="5080">
              <a:spcBef>
                <a:spcPts val="95"/>
              </a:spcBef>
            </a:pPr>
            <a:r>
              <a:rPr lang="en-US" spc="409" dirty="0">
                <a:solidFill>
                  <a:srgbClr val="99D1D9"/>
                </a:solidFill>
                <a:latin typeface="Century Gothic" panose="020B0502020202020204" pitchFamily="34" charset="0"/>
                <a:cs typeface="Akzidenz-Grotesk Pro Light"/>
              </a:rPr>
              <a:t>Cultivating </a:t>
            </a:r>
          </a:p>
          <a:p>
            <a:pPr marL="12700" marR="5080">
              <a:spcBef>
                <a:spcPts val="95"/>
              </a:spcBef>
            </a:pPr>
            <a:r>
              <a:rPr lang="en-US" spc="409" dirty="0">
                <a:solidFill>
                  <a:srgbClr val="99D1D9"/>
                </a:solidFill>
                <a:latin typeface="Century Gothic" panose="020B0502020202020204" pitchFamily="34" charset="0"/>
                <a:cs typeface="Akzidenz-Grotesk Pro Light"/>
              </a:rPr>
              <a:t>Compassion</a:t>
            </a:r>
            <a:endParaRPr spc="409" dirty="0">
              <a:solidFill>
                <a:srgbClr val="99D1D9"/>
              </a:solidFill>
              <a:latin typeface="Century Gothic" panose="020B0502020202020204" pitchFamily="34" charset="0"/>
              <a:cs typeface="Akzidenz-Grotesk Pro Light"/>
            </a:endParaRPr>
          </a:p>
        </p:txBody>
      </p:sp>
      <p:sp>
        <p:nvSpPr>
          <p:cNvPr id="15" name="object 9"/>
          <p:cNvSpPr txBox="1"/>
          <p:nvPr/>
        </p:nvSpPr>
        <p:spPr>
          <a:xfrm>
            <a:off x="857249" y="2362200"/>
            <a:ext cx="8719786" cy="2149306"/>
          </a:xfrm>
          <a:prstGeom prst="rect">
            <a:avLst/>
          </a:prstGeom>
        </p:spPr>
        <p:txBody>
          <a:bodyPr vert="horz" wrap="square" lIns="0" tIns="12700" rIns="0" bIns="0" rtlCol="0">
            <a:spAutoFit/>
          </a:bodyPr>
          <a:lstStyle/>
          <a:p>
            <a:pPr marL="12700">
              <a:lnSpc>
                <a:spcPct val="100000"/>
              </a:lnSpc>
              <a:spcBef>
                <a:spcPts val="100"/>
              </a:spcBef>
              <a:tabLst>
                <a:tab pos="5460365" algn="l"/>
              </a:tabLst>
            </a:pPr>
            <a:r>
              <a:rPr lang="en-US" sz="4600" b="1" spc="-200" dirty="0">
                <a:solidFill>
                  <a:srgbClr val="99D1D9"/>
                </a:solidFill>
                <a:latin typeface="Constantia" panose="02030602050306030303" pitchFamily="18" charset="0"/>
                <a:cs typeface="Arial"/>
              </a:rPr>
              <a:t>Putting your compassionate mind to work with common difficulties: </a:t>
            </a:r>
          </a:p>
          <a:p>
            <a:pPr marL="12700">
              <a:lnSpc>
                <a:spcPct val="100000"/>
              </a:lnSpc>
              <a:spcBef>
                <a:spcPts val="100"/>
              </a:spcBef>
              <a:tabLst>
                <a:tab pos="5460365" algn="l"/>
              </a:tabLst>
            </a:pPr>
            <a:r>
              <a:rPr lang="en-US" sz="4600" b="1" spc="-200" dirty="0">
                <a:solidFill>
                  <a:srgbClr val="99D1D9"/>
                </a:solidFill>
                <a:latin typeface="Constantia" panose="02030602050306030303" pitchFamily="18" charset="0"/>
                <a:cs typeface="Arial"/>
              </a:rPr>
              <a:t>Compassionate fatigue &amp; Self-care</a:t>
            </a:r>
          </a:p>
        </p:txBody>
      </p:sp>
      <p:sp>
        <p:nvSpPr>
          <p:cNvPr id="4" name="Hexagon 3"/>
          <p:cNvSpPr/>
          <p:nvPr/>
        </p:nvSpPr>
        <p:spPr>
          <a:xfrm rot="5400000">
            <a:off x="818582" y="730867"/>
            <a:ext cx="854268" cy="728604"/>
          </a:xfrm>
          <a:prstGeom prst="hexagon">
            <a:avLst/>
          </a:prstGeom>
          <a:noFill/>
          <a:ln w="6350">
            <a:solidFill>
              <a:srgbClr val="FCF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0" y="0"/>
          <a:ext cx="9753600" cy="7315200"/>
        </p:xfrm>
        <a:graphic>
          <a:graphicData uri="http://schemas.openxmlformats.org/presentationml/2006/ole">
            <mc:AlternateContent xmlns:mc="http://schemas.openxmlformats.org/markup-compatibility/2006">
              <mc:Choice xmlns:v="urn:schemas-microsoft-com:vml" Requires="v">
                <p:oleObj spid="_x0000_s1030" name="Acrobat Document" r:id="rId4" imgW="9524904" imgH="9524839" progId="AcroExch.Document.DC">
                  <p:embed/>
                </p:oleObj>
              </mc:Choice>
              <mc:Fallback>
                <p:oleObj name="Acrobat Document" r:id="rId4" imgW="9524904" imgH="9524839" progId="AcroExch.Document.DC">
                  <p:embed/>
                  <p:pic>
                    <p:nvPicPr>
                      <p:cNvPr id="2" name="Object 1"/>
                      <p:cNvPicPr/>
                      <p:nvPr/>
                    </p:nvPicPr>
                    <p:blipFill>
                      <a:blip r:embed="rId5"/>
                      <a:stretch>
                        <a:fillRect/>
                      </a:stretch>
                    </p:blipFill>
                    <p:spPr>
                      <a:xfrm>
                        <a:off x="0" y="0"/>
                        <a:ext cx="9753600" cy="7315200"/>
                      </a:xfrm>
                      <a:prstGeom prst="rect">
                        <a:avLst/>
                      </a:prstGeom>
                    </p:spPr>
                  </p:pic>
                </p:oleObj>
              </mc:Fallback>
            </mc:AlternateContent>
          </a:graphicData>
        </a:graphic>
      </p:graphicFrame>
      <p:sp>
        <p:nvSpPr>
          <p:cNvPr id="416" name="TextBox 415"/>
          <p:cNvSpPr txBox="1"/>
          <p:nvPr/>
        </p:nvSpPr>
        <p:spPr>
          <a:xfrm>
            <a:off x="2984412" y="2265072"/>
            <a:ext cx="4137660" cy="492443"/>
          </a:xfrm>
          <a:prstGeom prst="rect">
            <a:avLst/>
          </a:prstGeom>
          <a:noFill/>
        </p:spPr>
        <p:txBody>
          <a:bodyPr wrap="square" rtlCol="0">
            <a:spAutoFit/>
          </a:bodyPr>
          <a:lstStyle/>
          <a:p>
            <a:r>
              <a:rPr lang="en-US" sz="2600" spc="-200" dirty="0">
                <a:solidFill>
                  <a:srgbClr val="393E53"/>
                </a:solidFill>
                <a:latin typeface="Century Gothic" panose="020B0502020202020204" pitchFamily="34" charset="0"/>
                <a:cs typeface="Arial"/>
              </a:rPr>
              <a:t>Loving-kindness meditation</a:t>
            </a:r>
          </a:p>
        </p:txBody>
      </p:sp>
      <p:sp>
        <p:nvSpPr>
          <p:cNvPr id="10" name="object 2"/>
          <p:cNvSpPr txBox="1"/>
          <p:nvPr/>
        </p:nvSpPr>
        <p:spPr>
          <a:xfrm>
            <a:off x="1905000" y="165520"/>
            <a:ext cx="5715000" cy="923330"/>
          </a:xfrm>
          <a:prstGeom prst="rect">
            <a:avLst/>
          </a:prstGeom>
        </p:spPr>
        <p:txBody>
          <a:bodyPr vert="horz" wrap="square" lIns="0" tIns="0" rIns="0" bIns="0" rtlCol="0">
            <a:spAutoFit/>
          </a:bodyPr>
          <a:lstStyle/>
          <a:p>
            <a:pPr marL="12700" algn="ctr">
              <a:lnSpc>
                <a:spcPct val="100000"/>
              </a:lnSpc>
            </a:pPr>
            <a:r>
              <a:rPr lang="en-US" sz="6000" b="1" spc="-100" dirty="0">
                <a:solidFill>
                  <a:srgbClr val="393E53"/>
                </a:solidFill>
                <a:latin typeface="Constantia" panose="02030602050306030303" pitchFamily="18" charset="0"/>
                <a:cs typeface="Constantia"/>
              </a:rPr>
              <a:t>Today’s Agenda</a:t>
            </a:r>
            <a:endParaRPr sz="6000" b="1" dirty="0">
              <a:solidFill>
                <a:srgbClr val="393E53"/>
              </a:solidFill>
              <a:latin typeface="Constantia" panose="02030602050306030303" pitchFamily="18" charset="0"/>
              <a:cs typeface="Constantia"/>
            </a:endParaRPr>
          </a:p>
        </p:txBody>
      </p:sp>
      <p:sp>
        <p:nvSpPr>
          <p:cNvPr id="11" name="TextBox 10">
            <a:extLst>
              <a:ext uri="{FF2B5EF4-FFF2-40B4-BE49-F238E27FC236}">
                <a16:creationId xmlns:a16="http://schemas.microsoft.com/office/drawing/2014/main" id="{4FA321D7-6335-4399-8316-0C0BA62BFFC3}"/>
              </a:ext>
            </a:extLst>
          </p:cNvPr>
          <p:cNvSpPr txBox="1"/>
          <p:nvPr/>
        </p:nvSpPr>
        <p:spPr>
          <a:xfrm>
            <a:off x="2984412" y="3392956"/>
            <a:ext cx="4137660" cy="1692771"/>
          </a:xfrm>
          <a:prstGeom prst="rect">
            <a:avLst/>
          </a:prstGeom>
          <a:noFill/>
        </p:spPr>
        <p:txBody>
          <a:bodyPr wrap="square" rtlCol="0">
            <a:spAutoFit/>
          </a:bodyPr>
          <a:lstStyle/>
          <a:p>
            <a:pPr marL="457200" indent="-457200">
              <a:buFont typeface="Arial" panose="020B0604020202020204" pitchFamily="34" charset="0"/>
              <a:buChar char="•"/>
            </a:pPr>
            <a:r>
              <a:rPr lang="en-US" sz="2600" spc="-200" dirty="0">
                <a:solidFill>
                  <a:srgbClr val="393E53"/>
                </a:solidFill>
                <a:latin typeface="Century Gothic" panose="020B0502020202020204" pitchFamily="34" charset="0"/>
                <a:cs typeface="Arial"/>
              </a:rPr>
              <a:t>Vicarious trauma</a:t>
            </a:r>
          </a:p>
          <a:p>
            <a:pPr marL="457200" indent="-457200">
              <a:buFont typeface="Arial" panose="020B0604020202020204" pitchFamily="34" charset="0"/>
              <a:buChar char="•"/>
            </a:pPr>
            <a:r>
              <a:rPr lang="en-US" sz="2600" spc="-200" dirty="0">
                <a:solidFill>
                  <a:srgbClr val="393E53"/>
                </a:solidFill>
                <a:latin typeface="Century Gothic" panose="020B0502020202020204" pitchFamily="34" charset="0"/>
                <a:cs typeface="Arial"/>
              </a:rPr>
              <a:t>Burnout</a:t>
            </a:r>
          </a:p>
          <a:p>
            <a:pPr marL="457200" indent="-457200">
              <a:buFont typeface="Arial" panose="020B0604020202020204" pitchFamily="34" charset="0"/>
              <a:buChar char="•"/>
            </a:pPr>
            <a:r>
              <a:rPr lang="en-US" sz="2600" spc="-200" dirty="0">
                <a:solidFill>
                  <a:srgbClr val="393E53"/>
                </a:solidFill>
                <a:latin typeface="Century Gothic" panose="020B0502020202020204" pitchFamily="34" charset="0"/>
                <a:cs typeface="Arial"/>
              </a:rPr>
              <a:t>How to manage compassion fatigue</a:t>
            </a:r>
          </a:p>
        </p:txBody>
      </p:sp>
      <p:sp>
        <p:nvSpPr>
          <p:cNvPr id="9" name="TextBox 8">
            <a:extLst>
              <a:ext uri="{FF2B5EF4-FFF2-40B4-BE49-F238E27FC236}">
                <a16:creationId xmlns:a16="http://schemas.microsoft.com/office/drawing/2014/main" id="{12D4E860-C3A8-BC4E-9567-35472D2AA02B}"/>
              </a:ext>
            </a:extLst>
          </p:cNvPr>
          <p:cNvSpPr txBox="1"/>
          <p:nvPr/>
        </p:nvSpPr>
        <p:spPr>
          <a:xfrm>
            <a:off x="2984412" y="1581743"/>
            <a:ext cx="4404360" cy="436658"/>
          </a:xfrm>
          <a:prstGeom prst="rect">
            <a:avLst/>
          </a:prstGeom>
          <a:noFill/>
        </p:spPr>
        <p:txBody>
          <a:bodyPr wrap="square" rtlCol="0">
            <a:spAutoFit/>
          </a:bodyPr>
          <a:lstStyle/>
          <a:p>
            <a:pPr>
              <a:lnSpc>
                <a:spcPts val="2300"/>
              </a:lnSpc>
            </a:pPr>
            <a:r>
              <a:rPr lang="en-US" sz="2600" spc="-200" dirty="0">
                <a:solidFill>
                  <a:srgbClr val="393E53"/>
                </a:solidFill>
                <a:latin typeface="Century Gothic" panose="020B0502020202020204" pitchFamily="34" charset="0"/>
                <a:cs typeface="Arial"/>
              </a:rPr>
              <a:t>Things to </a:t>
            </a:r>
            <a:r>
              <a:rPr lang="en-US" sz="3200" spc="-200" dirty="0">
                <a:solidFill>
                  <a:srgbClr val="393E53"/>
                </a:solidFill>
                <a:latin typeface="Monotype Corsiva" panose="03010101010201010101" pitchFamily="66" charset="0"/>
                <a:cs typeface="Arial"/>
              </a:rPr>
              <a:t>be Thankful  </a:t>
            </a:r>
            <a:r>
              <a:rPr lang="en-US" sz="2600" spc="-200" dirty="0">
                <a:solidFill>
                  <a:srgbClr val="393E53"/>
                </a:solidFill>
                <a:latin typeface="Century Gothic" panose="020B0502020202020204" pitchFamily="34" charset="0"/>
                <a:cs typeface="Arial"/>
              </a:rPr>
              <a:t>for Today</a:t>
            </a:r>
          </a:p>
        </p:txBody>
      </p:sp>
      <p:sp>
        <p:nvSpPr>
          <p:cNvPr id="8" name="TextBox 7">
            <a:extLst>
              <a:ext uri="{FF2B5EF4-FFF2-40B4-BE49-F238E27FC236}">
                <a16:creationId xmlns:a16="http://schemas.microsoft.com/office/drawing/2014/main" id="{54A040EA-8F75-465B-9011-3F493573719D}"/>
              </a:ext>
            </a:extLst>
          </p:cNvPr>
          <p:cNvSpPr txBox="1"/>
          <p:nvPr/>
        </p:nvSpPr>
        <p:spPr>
          <a:xfrm>
            <a:off x="3013315" y="3019938"/>
            <a:ext cx="4137660" cy="492443"/>
          </a:xfrm>
          <a:prstGeom prst="rect">
            <a:avLst/>
          </a:prstGeom>
          <a:noFill/>
        </p:spPr>
        <p:txBody>
          <a:bodyPr wrap="square" rtlCol="0">
            <a:spAutoFit/>
          </a:bodyPr>
          <a:lstStyle/>
          <a:p>
            <a:r>
              <a:rPr lang="en-US" sz="2600" spc="-200" dirty="0">
                <a:solidFill>
                  <a:srgbClr val="393E53"/>
                </a:solidFill>
                <a:latin typeface="Century Gothic" panose="020B0502020202020204" pitchFamily="34" charset="0"/>
                <a:cs typeface="Arial"/>
              </a:rPr>
              <a:t>Compassion fatigue</a:t>
            </a:r>
          </a:p>
        </p:txBody>
      </p:sp>
      <p:sp>
        <p:nvSpPr>
          <p:cNvPr id="12" name="TextBox 11">
            <a:extLst>
              <a:ext uri="{FF2B5EF4-FFF2-40B4-BE49-F238E27FC236}">
                <a16:creationId xmlns:a16="http://schemas.microsoft.com/office/drawing/2014/main" id="{36F9DA57-3F4C-4B99-990D-E15A9B8DC7A5}"/>
              </a:ext>
            </a:extLst>
          </p:cNvPr>
          <p:cNvSpPr txBox="1"/>
          <p:nvPr/>
        </p:nvSpPr>
        <p:spPr>
          <a:xfrm>
            <a:off x="2984412" y="5296800"/>
            <a:ext cx="4137660" cy="492443"/>
          </a:xfrm>
          <a:prstGeom prst="rect">
            <a:avLst/>
          </a:prstGeom>
          <a:noFill/>
        </p:spPr>
        <p:txBody>
          <a:bodyPr wrap="square" rtlCol="0">
            <a:spAutoFit/>
          </a:bodyPr>
          <a:lstStyle/>
          <a:p>
            <a:r>
              <a:rPr lang="en-US" sz="2600" spc="-200" dirty="0">
                <a:solidFill>
                  <a:srgbClr val="393E53"/>
                </a:solidFill>
                <a:latin typeface="Century Gothic" panose="020B0502020202020204" pitchFamily="34" charset="0"/>
                <a:cs typeface="Arial"/>
              </a:rPr>
              <a:t>Self-care</a:t>
            </a:r>
          </a:p>
        </p:txBody>
      </p:sp>
    </p:spTree>
    <p:extLst>
      <p:ext uri="{BB962C8B-B14F-4D97-AF65-F5344CB8AC3E}">
        <p14:creationId xmlns:p14="http://schemas.microsoft.com/office/powerpoint/2010/main" val="390597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E45B-95D3-496B-A1C9-D254BA4926A2}"/>
              </a:ext>
            </a:extLst>
          </p:cNvPr>
          <p:cNvSpPr>
            <a:spLocks noGrp="1"/>
          </p:cNvSpPr>
          <p:nvPr>
            <p:ph type="title"/>
          </p:nvPr>
        </p:nvSpPr>
        <p:spPr>
          <a:xfrm>
            <a:off x="5257800" y="2648883"/>
            <a:ext cx="4343401" cy="2087174"/>
          </a:xfrm>
        </p:spPr>
        <p:txBody>
          <a:bodyPr/>
          <a:lstStyle/>
          <a:p>
            <a:pPr algn="ctr">
              <a:lnSpc>
                <a:spcPts val="5400"/>
              </a:lnSpc>
            </a:pPr>
            <a:r>
              <a:rPr lang="en-US" sz="5400" dirty="0"/>
              <a:t>Loving-Kindness Meditation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065369" cy="7315200"/>
          </a:xfrm>
          <a:prstGeom prst="rect">
            <a:avLst/>
          </a:prstGeom>
        </p:spPr>
      </p:pic>
    </p:spTree>
    <p:extLst>
      <p:ext uri="{BB962C8B-B14F-4D97-AF65-F5344CB8AC3E}">
        <p14:creationId xmlns:p14="http://schemas.microsoft.com/office/powerpoint/2010/main" val="319402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0230" y="381000"/>
            <a:ext cx="6029325" cy="707886"/>
          </a:xfrm>
          <a:prstGeom prst="rect">
            <a:avLst/>
          </a:prstGeom>
        </p:spPr>
        <p:txBody>
          <a:bodyPr vert="horz" wrap="square" lIns="0" tIns="0" rIns="0" bIns="0" rtlCol="0">
            <a:spAutoFit/>
          </a:bodyPr>
          <a:lstStyle/>
          <a:p>
            <a:pPr marL="12700" marR="5080" algn="l"/>
            <a:r>
              <a:rPr lang="en-US" sz="4600" spc="5" dirty="0"/>
              <a:t>Compassion Fatigue</a:t>
            </a:r>
            <a:endParaRPr sz="4600" spc="5" dirty="0"/>
          </a:p>
        </p:txBody>
      </p:sp>
      <p:sp>
        <p:nvSpPr>
          <p:cNvPr id="4" name="object 2">
            <a:extLst>
              <a:ext uri="{FF2B5EF4-FFF2-40B4-BE49-F238E27FC236}">
                <a16:creationId xmlns:a16="http://schemas.microsoft.com/office/drawing/2014/main" id="{766F4531-7362-4948-86B2-2CE051E7DA7A}"/>
              </a:ext>
            </a:extLst>
          </p:cNvPr>
          <p:cNvSpPr txBox="1">
            <a:spLocks/>
          </p:cNvSpPr>
          <p:nvPr/>
        </p:nvSpPr>
        <p:spPr>
          <a:xfrm>
            <a:off x="3460229" y="1447800"/>
            <a:ext cx="6293371" cy="3447098"/>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r>
              <a:rPr lang="en-US" b="0" dirty="0">
                <a:solidFill>
                  <a:srgbClr val="FCFCF4"/>
                </a:solidFill>
                <a:latin typeface="Century Gothic" panose="020B0502020202020204" pitchFamily="34" charset="0"/>
              </a:rPr>
              <a:t>Physical and emotional exhaustion and a profound decrease in the ability to empathize that can occur when caregivers/helpers are exposed to suffering of people or animals, but unable to refuel.</a:t>
            </a:r>
          </a:p>
        </p:txBody>
      </p:sp>
      <p:sp>
        <p:nvSpPr>
          <p:cNvPr id="8" name="object 3"/>
          <p:cNvSpPr/>
          <p:nvPr/>
        </p:nvSpPr>
        <p:spPr>
          <a:xfrm>
            <a:off x="-89211" y="0"/>
            <a:ext cx="32004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1" y="2181225"/>
            <a:ext cx="2886075" cy="295275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5006" y="2680242"/>
            <a:ext cx="1157958" cy="552662"/>
          </a:xfrm>
          <a:prstGeom prst="rect">
            <a:avLst/>
          </a:prstGeom>
        </p:spPr>
      </p:pic>
    </p:spTree>
    <p:extLst>
      <p:ext uri="{BB962C8B-B14F-4D97-AF65-F5344CB8AC3E}">
        <p14:creationId xmlns:p14="http://schemas.microsoft.com/office/powerpoint/2010/main" val="34865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875" y="435114"/>
            <a:ext cx="8915400" cy="707886"/>
          </a:xfrm>
          <a:prstGeom prst="rect">
            <a:avLst/>
          </a:prstGeom>
        </p:spPr>
        <p:txBody>
          <a:bodyPr vert="horz" wrap="square" lIns="0" tIns="0" rIns="0" bIns="0" rtlCol="0">
            <a:spAutoFit/>
          </a:bodyPr>
          <a:lstStyle/>
          <a:p>
            <a:pPr marL="12700" marR="5080" algn="l"/>
            <a:r>
              <a:rPr lang="en-US" sz="4600" spc="5" dirty="0"/>
              <a:t>Vicarious Trauma</a:t>
            </a:r>
            <a:endParaRPr sz="4600" spc="5" dirty="0"/>
          </a:p>
        </p:txBody>
      </p:sp>
      <p:sp>
        <p:nvSpPr>
          <p:cNvPr id="4" name="object 2">
            <a:extLst>
              <a:ext uri="{FF2B5EF4-FFF2-40B4-BE49-F238E27FC236}">
                <a16:creationId xmlns:a16="http://schemas.microsoft.com/office/drawing/2014/main" id="{766F4531-7362-4948-86B2-2CE051E7DA7A}"/>
              </a:ext>
            </a:extLst>
          </p:cNvPr>
          <p:cNvSpPr txBox="1">
            <a:spLocks/>
          </p:cNvSpPr>
          <p:nvPr/>
        </p:nvSpPr>
        <p:spPr>
          <a:xfrm>
            <a:off x="409575" y="2514600"/>
            <a:ext cx="9144000" cy="3323987"/>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r>
              <a:rPr lang="en-US" sz="3600" b="0" dirty="0">
                <a:solidFill>
                  <a:srgbClr val="FCFCF4"/>
                </a:solidFill>
                <a:latin typeface="Century Gothic" panose="020B0502020202020204" pitchFamily="34" charset="0"/>
              </a:rPr>
              <a:t>Repeated exposure to the traumatic experiences </a:t>
            </a:r>
            <a:r>
              <a:rPr lang="en-US" sz="3600" i="1" dirty="0">
                <a:solidFill>
                  <a:srgbClr val="FCFCF4"/>
                </a:solidFill>
                <a:latin typeface="Century Gothic" panose="020B0502020202020204" pitchFamily="34" charset="0"/>
              </a:rPr>
              <a:t>of others </a:t>
            </a:r>
            <a:r>
              <a:rPr lang="en-US" sz="3600" b="0" dirty="0">
                <a:solidFill>
                  <a:srgbClr val="FCFCF4"/>
                </a:solidFill>
                <a:latin typeface="Century Gothic" panose="020B0502020202020204" pitchFamily="34" charset="0"/>
              </a:rPr>
              <a:t>can cause a profound shift in world-view that occurs in helping professionals when they work with clients/patients who have experienced trauma.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1346" y="277893"/>
            <a:ext cx="3417929" cy="1730213"/>
          </a:xfrm>
          <a:prstGeom prst="rect">
            <a:avLst/>
          </a:prstGeom>
        </p:spPr>
      </p:pic>
    </p:spTree>
    <p:extLst>
      <p:ext uri="{BB962C8B-B14F-4D97-AF65-F5344CB8AC3E}">
        <p14:creationId xmlns:p14="http://schemas.microsoft.com/office/powerpoint/2010/main" val="33353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2639" y="228600"/>
            <a:ext cx="8915400" cy="707886"/>
          </a:xfrm>
          <a:prstGeom prst="rect">
            <a:avLst/>
          </a:prstGeom>
        </p:spPr>
        <p:txBody>
          <a:bodyPr vert="horz" wrap="square" lIns="0" tIns="0" rIns="0" bIns="0" rtlCol="0">
            <a:spAutoFit/>
          </a:bodyPr>
          <a:lstStyle/>
          <a:p>
            <a:pPr marL="12700" marR="5080" algn="l"/>
            <a:r>
              <a:rPr lang="en-US" sz="4600" spc="5" dirty="0"/>
              <a:t>Burnout</a:t>
            </a:r>
            <a:endParaRPr sz="4600" spc="5" dirty="0"/>
          </a:p>
        </p:txBody>
      </p:sp>
      <p:sp>
        <p:nvSpPr>
          <p:cNvPr id="4" name="object 2">
            <a:extLst>
              <a:ext uri="{FF2B5EF4-FFF2-40B4-BE49-F238E27FC236}">
                <a16:creationId xmlns:a16="http://schemas.microsoft.com/office/drawing/2014/main" id="{766F4531-7362-4948-86B2-2CE051E7DA7A}"/>
              </a:ext>
            </a:extLst>
          </p:cNvPr>
          <p:cNvSpPr txBox="1">
            <a:spLocks/>
          </p:cNvSpPr>
          <p:nvPr/>
        </p:nvSpPr>
        <p:spPr>
          <a:xfrm>
            <a:off x="502639" y="1253490"/>
            <a:ext cx="9144000" cy="5909310"/>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r>
              <a:rPr lang="en-US" b="0" dirty="0">
                <a:solidFill>
                  <a:srgbClr val="FCFCF4"/>
                </a:solidFill>
                <a:latin typeface="Century Gothic" panose="020B0502020202020204" pitchFamily="34" charset="0"/>
              </a:rPr>
              <a:t>Physical and emotional exhaustion that workers can experience when they have low job satisfaction and feel powerless and overwhelmed at work.</a:t>
            </a:r>
          </a:p>
          <a:p>
            <a:endParaRPr lang="en-US" sz="2800" b="0" dirty="0">
              <a:solidFill>
                <a:srgbClr val="FCFCF4"/>
              </a:solidFill>
              <a:latin typeface="Century Gothic" panose="020B0502020202020204" pitchFamily="34" charset="0"/>
            </a:endParaRPr>
          </a:p>
          <a:p>
            <a:r>
              <a:rPr lang="en-US" b="0" dirty="0">
                <a:solidFill>
                  <a:srgbClr val="FCFCF4"/>
                </a:solidFill>
                <a:latin typeface="Century Gothic" panose="020B0502020202020204" pitchFamily="34" charset="0"/>
              </a:rPr>
              <a:t>Cumulative process</a:t>
            </a:r>
          </a:p>
          <a:p>
            <a:endParaRPr lang="en-US" sz="2800" b="0" dirty="0">
              <a:solidFill>
                <a:srgbClr val="FCFCF4"/>
              </a:solidFill>
              <a:latin typeface="Century Gothic" panose="020B0502020202020204" pitchFamily="34" charset="0"/>
            </a:endParaRPr>
          </a:p>
          <a:p>
            <a:r>
              <a:rPr lang="en-US" b="0" dirty="0">
                <a:solidFill>
                  <a:srgbClr val="FCFCF4"/>
                </a:solidFill>
                <a:latin typeface="Century Gothic" panose="020B0502020202020204" pitchFamily="34" charset="0"/>
              </a:rPr>
              <a:t>Not trauma-related </a:t>
            </a:r>
          </a:p>
          <a:p>
            <a:endParaRPr lang="en-US" sz="2800" b="0" dirty="0">
              <a:solidFill>
                <a:srgbClr val="FCFCF4"/>
              </a:solidFill>
              <a:latin typeface="Century Gothic" panose="020B0502020202020204" pitchFamily="34" charset="0"/>
            </a:endParaRPr>
          </a:p>
          <a:p>
            <a:r>
              <a:rPr lang="en-US" b="0" dirty="0">
                <a:solidFill>
                  <a:srgbClr val="FCFCF4"/>
                </a:solidFill>
                <a:latin typeface="Century Gothic" panose="020B0502020202020204" pitchFamily="34" charset="0"/>
              </a:rPr>
              <a:t>May or may not co-exist </a:t>
            </a:r>
          </a:p>
          <a:p>
            <a:r>
              <a:rPr lang="en-US" b="0" dirty="0">
                <a:solidFill>
                  <a:srgbClr val="FCFCF4"/>
                </a:solidFill>
                <a:latin typeface="Century Gothic" panose="020B0502020202020204" pitchFamily="34" charset="0"/>
              </a:rPr>
              <a:t>with change in world-view</a:t>
            </a:r>
          </a:p>
          <a:p>
            <a:r>
              <a:rPr lang="en-US" b="0" dirty="0">
                <a:solidFill>
                  <a:srgbClr val="FCFCF4"/>
                </a:solidFill>
                <a:latin typeface="Century Gothic" panose="020B0502020202020204" pitchFamily="34" charset="0"/>
              </a:rPr>
              <a:t>or reduced compassion.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321" y="3886200"/>
            <a:ext cx="3845849" cy="3250608"/>
          </a:xfrm>
          <a:prstGeom prst="rect">
            <a:avLst/>
          </a:prstGeom>
        </p:spPr>
      </p:pic>
    </p:spTree>
    <p:extLst>
      <p:ext uri="{BB962C8B-B14F-4D97-AF65-F5344CB8AC3E}">
        <p14:creationId xmlns:p14="http://schemas.microsoft.com/office/powerpoint/2010/main" val="186342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100" y="195737"/>
            <a:ext cx="8915400" cy="1495474"/>
          </a:xfrm>
          <a:prstGeom prst="rect">
            <a:avLst/>
          </a:prstGeom>
        </p:spPr>
        <p:txBody>
          <a:bodyPr vert="horz" wrap="square" lIns="0" tIns="0" rIns="0" bIns="0" rtlCol="0">
            <a:spAutoFit/>
          </a:bodyPr>
          <a:lstStyle/>
          <a:p>
            <a:pPr marL="12700" marR="5080" algn="l">
              <a:lnSpc>
                <a:spcPts val="6000"/>
              </a:lnSpc>
            </a:pPr>
            <a:r>
              <a:rPr lang="en-US" sz="4800" spc="5" dirty="0"/>
              <a:t>How to manage compassion fatigue in caregiving</a:t>
            </a:r>
            <a:endParaRPr sz="4800" spc="5" dirty="0"/>
          </a:p>
        </p:txBody>
      </p:sp>
      <p:pic>
        <p:nvPicPr>
          <p:cNvPr id="3" name="Online Media 2">
            <a:hlinkClick r:id="" action="ppaction://media"/>
            <a:extLst>
              <a:ext uri="{FF2B5EF4-FFF2-40B4-BE49-F238E27FC236}">
                <a16:creationId xmlns:a16="http://schemas.microsoft.com/office/drawing/2014/main" id="{3FB1066B-D377-4A9D-9A1B-7042A635E24A}"/>
              </a:ext>
            </a:extLst>
          </p:cNvPr>
          <p:cNvPicPr>
            <a:picLocks noRot="1" noChangeAspect="1"/>
          </p:cNvPicPr>
          <p:nvPr>
            <a:videoFile r:link="rId1"/>
          </p:nvPr>
        </p:nvPicPr>
        <p:blipFill>
          <a:blip r:embed="rId4"/>
          <a:stretch>
            <a:fillRect/>
          </a:stretch>
        </p:blipFill>
        <p:spPr>
          <a:xfrm>
            <a:off x="419100" y="1905000"/>
            <a:ext cx="9017000" cy="5072063"/>
          </a:xfrm>
          <a:prstGeom prst="rect">
            <a:avLst/>
          </a:prstGeom>
        </p:spPr>
      </p:pic>
    </p:spTree>
    <p:extLst>
      <p:ext uri="{BB962C8B-B14F-4D97-AF65-F5344CB8AC3E}">
        <p14:creationId xmlns:p14="http://schemas.microsoft.com/office/powerpoint/2010/main" val="2241581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1079"/>
          <a:stretch/>
        </p:blipFill>
        <p:spPr>
          <a:xfrm>
            <a:off x="0" y="2618"/>
            <a:ext cx="9753600" cy="7312581"/>
          </a:xfrm>
          <a:prstGeom prst="rect">
            <a:avLst/>
          </a:prstGeom>
        </p:spPr>
      </p:pic>
      <p:sp>
        <p:nvSpPr>
          <p:cNvPr id="5" name="Rounded Rectangle 4"/>
          <p:cNvSpPr/>
          <p:nvPr/>
        </p:nvSpPr>
        <p:spPr>
          <a:xfrm>
            <a:off x="7883" y="2618"/>
            <a:ext cx="6019800" cy="838200"/>
          </a:xfrm>
          <a:prstGeom prst="roundRect">
            <a:avLst/>
          </a:prstGeom>
          <a:solidFill>
            <a:srgbClr val="393E5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28600" y="67775"/>
            <a:ext cx="6029325" cy="707886"/>
          </a:xfrm>
          <a:prstGeom prst="rect">
            <a:avLst/>
          </a:prstGeom>
        </p:spPr>
        <p:txBody>
          <a:bodyPr vert="horz" wrap="square" lIns="0" tIns="0" rIns="0" bIns="0" rtlCol="0">
            <a:spAutoFit/>
          </a:bodyPr>
          <a:lstStyle/>
          <a:p>
            <a:pPr marL="12700" marR="5080" algn="l"/>
            <a:r>
              <a:rPr lang="en-US" sz="4600" spc="5" dirty="0"/>
              <a:t>Compassion Fatigue</a:t>
            </a:r>
            <a:endParaRPr sz="4600" spc="5" dirty="0"/>
          </a:p>
        </p:txBody>
      </p:sp>
    </p:spTree>
    <p:extLst>
      <p:ext uri="{BB962C8B-B14F-4D97-AF65-F5344CB8AC3E}">
        <p14:creationId xmlns:p14="http://schemas.microsoft.com/office/powerpoint/2010/main" val="1656828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3123</TotalTime>
  <Words>2234</Words>
  <Application>Microsoft Office PowerPoint</Application>
  <PresentationFormat>Custom</PresentationFormat>
  <Paragraphs>219</Paragraphs>
  <Slides>13</Slides>
  <Notes>13</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Arial Narrow</vt:lpstr>
      <vt:lpstr>Calibri</vt:lpstr>
      <vt:lpstr>Century Gothic</vt:lpstr>
      <vt:lpstr>Constantia</vt:lpstr>
      <vt:lpstr>Monotype Corsiva</vt:lpstr>
      <vt:lpstr>Office Theme</vt:lpstr>
      <vt:lpstr>Acrobat Document</vt:lpstr>
      <vt:lpstr>PowerPoint Presentation</vt:lpstr>
      <vt:lpstr>PowerPoint Presentation</vt:lpstr>
      <vt:lpstr>PowerPoint Presentation</vt:lpstr>
      <vt:lpstr>Loving-Kindness Meditation</vt:lpstr>
      <vt:lpstr>Compassion Fatigue</vt:lpstr>
      <vt:lpstr>Vicarious Trauma</vt:lpstr>
      <vt:lpstr>Burnout</vt:lpstr>
      <vt:lpstr>How to manage compassion fatigue in caregiving</vt:lpstr>
      <vt:lpstr>Compassion Fatigue</vt:lpstr>
      <vt:lpstr>Stages of Compassion Fatigue</vt:lpstr>
      <vt:lpstr>Self-Care is…</vt:lpstr>
      <vt:lpstr>Self-Care is NOT…</vt:lpstr>
      <vt:lpstr>Self-Care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Reesing</dc:creator>
  <cp:lastModifiedBy>Amy Reesing</cp:lastModifiedBy>
  <cp:revision>141</cp:revision>
  <cp:lastPrinted>2019-04-09T20:06:55Z</cp:lastPrinted>
  <dcterms:created xsi:type="dcterms:W3CDTF">2018-10-12T06:18:01Z</dcterms:created>
  <dcterms:modified xsi:type="dcterms:W3CDTF">2019-12-19T23:49:27Z</dcterms:modified>
</cp:coreProperties>
</file>