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0" r:id="rId3"/>
    <p:sldId id="277" r:id="rId4"/>
    <p:sldId id="346" r:id="rId5"/>
    <p:sldId id="367" r:id="rId6"/>
    <p:sldId id="272" r:id="rId7"/>
    <p:sldId id="368" r:id="rId8"/>
    <p:sldId id="331" r:id="rId9"/>
    <p:sldId id="328" r:id="rId10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FCFCF4"/>
    <a:srgbClr val="393E53"/>
    <a:srgbClr val="FFFFFF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5" autoAdjust="0"/>
    <p:restoredTop sz="68569" autoAdjust="0"/>
  </p:normalViewPr>
  <p:slideViewPr>
    <p:cSldViewPr>
      <p:cViewPr varScale="1">
        <p:scale>
          <a:sx n="55" d="100"/>
          <a:sy n="55" d="100"/>
        </p:scale>
        <p:origin x="2021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Loving-Kindness Meditation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endParaRPr lang="en-US" dirty="0"/>
          </a:p>
          <a:p>
            <a:r>
              <a:rPr lang="en-US" dirty="0"/>
              <a:t>Let’s explore some different context that we might engage in compassionate behavior (towards others for this exercise; we’ll focus on self-compassion later) and discuss some examples or ways we tend to display compassionate behavior</a:t>
            </a:r>
          </a:p>
          <a:p>
            <a:endParaRPr lang="en-US" dirty="0"/>
          </a:p>
          <a:p>
            <a:r>
              <a:rPr lang="en-US" dirty="0"/>
              <a:t>It would have been helpful to spend more time </a:t>
            </a:r>
            <a:r>
              <a:rPr lang="en-US" u="sng" dirty="0"/>
              <a:t>discussing nuances of how behavior can look different in different contexts </a:t>
            </a:r>
            <a:r>
              <a:rPr lang="en-US" dirty="0"/>
              <a:t>(e.g., family—emotional, work—instrumental support)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Ch 22</a:t>
            </a:r>
          </a:p>
          <a:p>
            <a:endParaRPr lang="en-US" dirty="0"/>
          </a:p>
          <a:p>
            <a:r>
              <a:rPr lang="en-US" dirty="0"/>
              <a:t>Another way we can put our ‘compassion into action’ is through compassionate letter writing</a:t>
            </a:r>
          </a:p>
          <a:p>
            <a:endParaRPr lang="en-US" dirty="0"/>
          </a:p>
          <a:p>
            <a:r>
              <a:rPr lang="en-US" dirty="0"/>
              <a:t>Episode 2: Quieting your inner critic podcast </a:t>
            </a:r>
          </a:p>
          <a:p>
            <a:endParaRPr lang="en-US" dirty="0"/>
          </a:p>
          <a:p>
            <a:r>
              <a:rPr lang="en-US" dirty="0"/>
              <a:t>(Discussing the </a:t>
            </a:r>
            <a:r>
              <a:rPr lang="en-US" b="1" dirty="0"/>
              <a:t>Self-Compassionate Letter </a:t>
            </a:r>
            <a:r>
              <a:rPr lang="en-US" dirty="0"/>
              <a:t>&amp; the Science of Self-Compassion)</a:t>
            </a:r>
          </a:p>
          <a:p>
            <a:r>
              <a:rPr lang="en-US" dirty="0"/>
              <a:t>https://greatergood.berkeley.edu/podcasts/item/quieting_your_inner_critic (14:49)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podcasts/item/quieting_your_inner_crit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38200" y="2057400"/>
            <a:ext cx="899160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8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Putting your compassionate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8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mind to work: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8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Compassionate behavior &amp;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8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Self-compassionate letter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736079"/>
            <a:ext cx="3028951" cy="826380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59436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Chapters 21 &amp; 22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TextBox 415"/>
          <p:cNvSpPr txBox="1"/>
          <p:nvPr/>
        </p:nvSpPr>
        <p:spPr>
          <a:xfrm>
            <a:off x="2984412" y="2174557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Loving-kindness meditation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11399" y="5146357"/>
            <a:ext cx="4213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Self-compassionate letter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2984412" y="4489322"/>
            <a:ext cx="4608601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Confronting difficult situations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321D7-6335-4399-8316-0C0BA62BFFC3}"/>
              </a:ext>
            </a:extLst>
          </p:cNvPr>
          <p:cNvSpPr txBox="1"/>
          <p:nvPr/>
        </p:nvSpPr>
        <p:spPr>
          <a:xfrm>
            <a:off x="2984412" y="2860357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Compassionate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98C2F-CD0E-4565-8C3A-13340B656AE4}"/>
              </a:ext>
            </a:extLst>
          </p:cNvPr>
          <p:cNvSpPr txBox="1"/>
          <p:nvPr/>
        </p:nvSpPr>
        <p:spPr>
          <a:xfrm>
            <a:off x="2984412" y="3651122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 across contexts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7D4C7-89F6-6944-AAFF-0D4F2655D0C7}"/>
              </a:ext>
            </a:extLst>
          </p:cNvPr>
          <p:cNvSpPr txBox="1"/>
          <p:nvPr/>
        </p:nvSpPr>
        <p:spPr>
          <a:xfrm>
            <a:off x="2975610" y="1620742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280917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4" y="145839"/>
            <a:ext cx="8915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Compassionate Behavior…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595314" y="984488"/>
            <a:ext cx="9005886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is not just about being ‘nice’ or ‘kind’ –   it involves cultivating and using qualities (caring-commitment, wisdom, and strength/courage) to act in ways that will be helpful to yourself and others..</a:t>
            </a:r>
            <a:endParaRPr lang="en-US" sz="2800" b="0" dirty="0">
              <a:solidFill>
                <a:srgbClr val="99D1D9"/>
              </a:solidFill>
              <a:latin typeface="Constantia" panose="02030602050306030303" pitchFamily="18" charset="0"/>
            </a:endParaRPr>
          </a:p>
          <a:p>
            <a:endParaRPr lang="en-US" sz="16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321732">
            <a:off x="872513" y="4535031"/>
            <a:ext cx="8631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93E53"/>
                </a:solidFill>
                <a:latin typeface="Century Gothic" panose="020B0502020202020204" pitchFamily="34" charset="0"/>
              </a:rPr>
              <a:t>often involves strength and courage to do things that we find difficult</a:t>
            </a:r>
            <a:endParaRPr lang="en-US" sz="2800" dirty="0">
              <a:solidFill>
                <a:srgbClr val="393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29400" cy="1284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000"/>
              </a:lnSpc>
            </a:pPr>
            <a:r>
              <a:rPr lang="en-US" sz="4400" spc="-55" dirty="0"/>
              <a:t>Compassionate Behavior </a:t>
            </a:r>
            <a:br>
              <a:rPr lang="en-US" sz="4800" spc="-55" dirty="0"/>
            </a:br>
            <a:r>
              <a:rPr lang="en-US" sz="4800" spc="-55" dirty="0"/>
              <a:t> </a:t>
            </a:r>
            <a:r>
              <a:rPr lang="en-US" sz="4400" spc="-55" dirty="0"/>
              <a:t>– across contexts</a:t>
            </a:r>
            <a:endParaRPr sz="4800" spc="-80" dirty="0"/>
          </a:p>
        </p:txBody>
      </p:sp>
      <p:sp>
        <p:nvSpPr>
          <p:cNvPr id="50" name="object 3"/>
          <p:cNvSpPr/>
          <p:nvPr/>
        </p:nvSpPr>
        <p:spPr>
          <a:xfrm>
            <a:off x="6858000" y="0"/>
            <a:ext cx="28956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228601" y="1828800"/>
            <a:ext cx="647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Family relationships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Parenting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Spouse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Caring for elderly parent or other family member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Friendships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Work environments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Leadership positions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Healthcare professions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9D1D9"/>
                </a:solidFill>
                <a:latin typeface="Century Gothic" panose="020B0502020202020204" pitchFamily="34" charset="0"/>
              </a:rPr>
              <a:t>Other helping professions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CFCF4"/>
                </a:solidFill>
                <a:latin typeface="Century Gothic" panose="020B0502020202020204" pitchFamily="34" charset="0"/>
              </a:rPr>
              <a:t>Community/Society</a:t>
            </a:r>
            <a:endParaRPr lang="en-US" sz="200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00" y="1998987"/>
            <a:ext cx="2398800" cy="26492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89B3D5-721A-4816-BC02-2D4C9B09EA80}"/>
              </a:ext>
            </a:extLst>
          </p:cNvPr>
          <p:cNvSpPr txBox="1"/>
          <p:nvPr/>
        </p:nvSpPr>
        <p:spPr>
          <a:xfrm>
            <a:off x="7126200" y="5181600"/>
            <a:ext cx="262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93E53"/>
                </a:solidFill>
                <a:latin typeface="Constantia" panose="02030602050306030303" pitchFamily="18" charset="0"/>
              </a:rPr>
              <a:t>Select 3+ contexts and brainstorm compassionate behaviors</a:t>
            </a:r>
          </a:p>
        </p:txBody>
      </p:sp>
    </p:spTree>
    <p:extLst>
      <p:ext uri="{BB962C8B-B14F-4D97-AF65-F5344CB8AC3E}">
        <p14:creationId xmlns:p14="http://schemas.microsoft.com/office/powerpoint/2010/main" val="14394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4" y="228600"/>
            <a:ext cx="9135977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600" spc="5" dirty="0"/>
              <a:t>Using Compassion to Confront  a Difficult Situation We Avoid</a:t>
            </a:r>
            <a:endParaRPr sz="4600" spc="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6F4531-7362-4948-86B2-2CE051E7DA7A}"/>
              </a:ext>
            </a:extLst>
          </p:cNvPr>
          <p:cNvSpPr txBox="1">
            <a:spLocks/>
          </p:cNvSpPr>
          <p:nvPr/>
        </p:nvSpPr>
        <p:spPr>
          <a:xfrm>
            <a:off x="523876" y="1981200"/>
            <a:ext cx="9135978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Select 1 thing you feel nervous about and tend to avoid</a:t>
            </a:r>
          </a:p>
          <a:p>
            <a:endParaRPr lang="en-US" sz="1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What are your safety/avoidance strategies?</a:t>
            </a:r>
          </a:p>
          <a:p>
            <a:endParaRPr lang="en-US" sz="1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What are you afraid might happen?</a:t>
            </a:r>
          </a:p>
          <a:p>
            <a:endParaRPr lang="en-US" sz="1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Express compassion</a:t>
            </a:r>
          </a:p>
          <a:p>
            <a:endParaRPr lang="en-US" sz="1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What is at least 1 step you could take toward facing this thing you avoid?</a:t>
            </a:r>
            <a:endParaRPr lang="en-US" sz="20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-1172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1130" y="457200"/>
            <a:ext cx="5560257" cy="624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Discuss with your partner:</a:t>
            </a:r>
            <a:br>
              <a:rPr lang="en-US" sz="4800" b="0" spc="-55" dirty="0"/>
            </a:br>
            <a:br>
              <a:rPr lang="en-US" sz="3000" b="0" spc="-55" dirty="0"/>
            </a:br>
            <a:r>
              <a:rPr lang="en-US" sz="4000" b="0" spc="-55" dirty="0">
                <a:solidFill>
                  <a:srgbClr val="FCFCF4"/>
                </a:solidFill>
              </a:rPr>
              <a:t>-one thing you avoid</a:t>
            </a:r>
            <a:br>
              <a:rPr lang="en-US" sz="4000" b="0" spc="-55" dirty="0">
                <a:solidFill>
                  <a:srgbClr val="FCFCF4"/>
                </a:solidFill>
              </a:rPr>
            </a:br>
            <a:br>
              <a:rPr lang="en-US" sz="1000" b="0" spc="-55" dirty="0">
                <a:solidFill>
                  <a:srgbClr val="FCFCF4"/>
                </a:solidFill>
              </a:rPr>
            </a:br>
            <a:r>
              <a:rPr lang="en-US" sz="4000" b="0" spc="-55" dirty="0">
                <a:solidFill>
                  <a:srgbClr val="FCFCF4"/>
                </a:solidFill>
              </a:rPr>
              <a:t>-avoidance strategies</a:t>
            </a:r>
            <a:br>
              <a:rPr lang="en-US" sz="4000" b="0" spc="-55" dirty="0">
                <a:solidFill>
                  <a:srgbClr val="FCFCF4"/>
                </a:solidFill>
              </a:rPr>
            </a:br>
            <a:br>
              <a:rPr lang="en-US" sz="1000" b="0" spc="-55" dirty="0">
                <a:solidFill>
                  <a:srgbClr val="FCFCF4"/>
                </a:solidFill>
              </a:rPr>
            </a:br>
            <a:r>
              <a:rPr lang="en-US" sz="4000" b="0" spc="-55" dirty="0">
                <a:solidFill>
                  <a:srgbClr val="FCFCF4"/>
                </a:solidFill>
              </a:rPr>
              <a:t>-what you are afraid of</a:t>
            </a:r>
            <a:br>
              <a:rPr lang="en-US" sz="4000" b="0" spc="-55" dirty="0">
                <a:solidFill>
                  <a:srgbClr val="FCFCF4"/>
                </a:solidFill>
              </a:rPr>
            </a:br>
            <a:br>
              <a:rPr lang="en-US" sz="1000" b="0" spc="-55" dirty="0">
                <a:solidFill>
                  <a:srgbClr val="FCFCF4"/>
                </a:solidFill>
              </a:rPr>
            </a:br>
            <a:r>
              <a:rPr lang="en-US" sz="4000" b="0" spc="-55" dirty="0">
                <a:solidFill>
                  <a:srgbClr val="99D1D9"/>
                </a:solidFill>
              </a:rPr>
              <a:t>-allow your partner to express compassion</a:t>
            </a:r>
            <a:br>
              <a:rPr lang="en-US" sz="4000" b="0" spc="-55" dirty="0">
                <a:solidFill>
                  <a:srgbClr val="FCFCF4"/>
                </a:solidFill>
              </a:rPr>
            </a:br>
            <a:br>
              <a:rPr lang="en-US" sz="1000" b="0" spc="-55" dirty="0">
                <a:solidFill>
                  <a:srgbClr val="FCFCF4"/>
                </a:solidFill>
              </a:rPr>
            </a:br>
            <a:r>
              <a:rPr lang="en-US" sz="4000" b="0" spc="-55" dirty="0">
                <a:solidFill>
                  <a:srgbClr val="FCFCF4"/>
                </a:solidFill>
              </a:rPr>
              <a:t>-one step toward facing it</a:t>
            </a:r>
            <a:endParaRPr sz="54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75028" y="-1172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2" y="3420446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2" y="1343384"/>
            <a:ext cx="2474988" cy="17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" y="449759"/>
            <a:ext cx="9212580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000" spc="5" dirty="0"/>
              <a:t>Self-Compassionate Letter</a:t>
            </a:r>
            <a:br>
              <a:rPr lang="en-US" sz="5000" spc="5" dirty="0"/>
            </a:br>
            <a:r>
              <a:rPr lang="en-US" sz="5000" spc="5" dirty="0">
                <a:solidFill>
                  <a:schemeClr val="bg1"/>
                </a:solidFill>
              </a:rPr>
              <a:t>and</a:t>
            </a:r>
            <a:br>
              <a:rPr lang="en-US" sz="5000" spc="5" dirty="0"/>
            </a:br>
            <a:r>
              <a:rPr lang="en-US" sz="5000" spc="5" dirty="0"/>
              <a:t>Science of Self-Compassion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87388"/>
            <a:ext cx="4564380" cy="59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349</Words>
  <Application>Microsoft Office PowerPoint</Application>
  <PresentationFormat>Custom</PresentationFormat>
  <Paragraphs>75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Loving-Kindness Meditation</vt:lpstr>
      <vt:lpstr>Compassionate Behavior…</vt:lpstr>
      <vt:lpstr>Compassionate Behavior   – across contexts</vt:lpstr>
      <vt:lpstr>Using Compassion to Confront  a Difficult Situation We Avoid</vt:lpstr>
      <vt:lpstr>Discuss with your partner:  -one thing you avoid  -avoidance strategies  -what you are afraid of  -allow your partner to express compassion  -one step toward facing it</vt:lpstr>
      <vt:lpstr>Self-Compassionate Letter and Science of Self-Compassion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140</cp:revision>
  <cp:lastPrinted>2019-04-04T20:13:15Z</cp:lastPrinted>
  <dcterms:created xsi:type="dcterms:W3CDTF">2018-10-12T06:18:01Z</dcterms:created>
  <dcterms:modified xsi:type="dcterms:W3CDTF">2019-10-28T04:48:04Z</dcterms:modified>
</cp:coreProperties>
</file>