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70" r:id="rId3"/>
    <p:sldId id="277" r:id="rId4"/>
    <p:sldId id="340" r:id="rId5"/>
    <p:sldId id="346" r:id="rId6"/>
    <p:sldId id="366" r:id="rId7"/>
    <p:sldId id="368" r:id="rId8"/>
    <p:sldId id="363" r:id="rId9"/>
    <p:sldId id="327" r:id="rId10"/>
    <p:sldId id="364" r:id="rId11"/>
    <p:sldId id="360" r:id="rId12"/>
    <p:sldId id="355" r:id="rId13"/>
    <p:sldId id="365" r:id="rId14"/>
    <p:sldId id="367" r:id="rId15"/>
    <p:sldId id="353" r:id="rId16"/>
    <p:sldId id="322" r:id="rId17"/>
  </p:sldIdLst>
  <p:sldSz cx="9753600" cy="73152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1D9"/>
    <a:srgbClr val="FFFFFF"/>
    <a:srgbClr val="FCFCF4"/>
    <a:srgbClr val="393E53"/>
    <a:srgbClr val="C0C0C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12" autoAdjust="0"/>
    <p:restoredTop sz="61538" autoAdjust="0"/>
  </p:normalViewPr>
  <p:slideViewPr>
    <p:cSldViewPr>
      <p:cViewPr varScale="1">
        <p:scale>
          <a:sx n="54" d="100"/>
          <a:sy n="54" d="100"/>
        </p:scale>
        <p:origin x="92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11247" cy="463007"/>
          </a:xfrm>
          <a:prstGeom prst="rect">
            <a:avLst/>
          </a:prstGeom>
        </p:spPr>
        <p:txBody>
          <a:bodyPr vert="horz" lIns="86703" tIns="43352" rIns="86703" bIns="4335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567" y="2"/>
            <a:ext cx="3012378" cy="463007"/>
          </a:xfrm>
          <a:prstGeom prst="rect">
            <a:avLst/>
          </a:prstGeom>
        </p:spPr>
        <p:txBody>
          <a:bodyPr vert="horz" lIns="86703" tIns="43352" rIns="86703" bIns="43352" rtlCol="0"/>
          <a:lstStyle>
            <a:lvl1pPr algn="r">
              <a:defRPr sz="1100"/>
            </a:lvl1pPr>
          </a:lstStyle>
          <a:p>
            <a:fld id="{88FDBED7-CF50-4D25-BE92-FE7E9FE293DA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703" tIns="43352" rIns="86703" bIns="433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556" y="4445665"/>
            <a:ext cx="5560965" cy="3635902"/>
          </a:xfrm>
          <a:prstGeom prst="rect">
            <a:avLst/>
          </a:prstGeom>
        </p:spPr>
        <p:txBody>
          <a:bodyPr vert="horz" lIns="86703" tIns="43352" rIns="86703" bIns="4335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3070"/>
            <a:ext cx="3011247" cy="463005"/>
          </a:xfrm>
          <a:prstGeom prst="rect">
            <a:avLst/>
          </a:prstGeom>
        </p:spPr>
        <p:txBody>
          <a:bodyPr vert="horz" lIns="86703" tIns="43352" rIns="86703" bIns="4335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567" y="8773070"/>
            <a:ext cx="3012378" cy="463005"/>
          </a:xfrm>
          <a:prstGeom prst="rect">
            <a:avLst/>
          </a:prstGeom>
        </p:spPr>
        <p:txBody>
          <a:bodyPr vert="horz" lIns="86703" tIns="43352" rIns="86703" bIns="43352" rtlCol="0" anchor="b"/>
          <a:lstStyle>
            <a:lvl1pPr algn="r">
              <a:defRPr sz="1100"/>
            </a:lvl1pPr>
          </a:lstStyle>
          <a:p>
            <a:fld id="{567FC350-E118-45B2-A544-EA22BE1E6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75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06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52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Instructor Notes: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Compassionate thinking exercise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https://youtu.be/Jj8HEIoV5us (4:38)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86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54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4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12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Instructor Notes: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Mindfulness dissolves thoughts – Attention is what’s left over, with John Kabat-Zinn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https://youtu.be/LvLRheIPY90 (5:28)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4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95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59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61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73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Notes:</a:t>
            </a:r>
          </a:p>
          <a:p>
            <a:r>
              <a:rPr lang="en-US" dirty="0"/>
              <a:t>Loving-Kindness Meditation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20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17145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2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66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06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58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8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520" y="0"/>
                </a:lnTo>
                <a:lnTo>
                  <a:pt x="9753520" y="7315199"/>
                </a:ln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solidFill>
            <a:srgbClr val="393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0409" y="2997396"/>
            <a:ext cx="7492781" cy="1104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50" b="0" i="0">
                <a:solidFill>
                  <a:srgbClr val="FBFBF4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99D1D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99D1D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12/20/2019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393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99D1D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12/20/2019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12/20/2019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42795" y="428498"/>
            <a:ext cx="5668009" cy="835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99D1D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0834" y="1818541"/>
            <a:ext cx="9091930" cy="4632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Jj8HEIoV5us" TargetMode="Externa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LvLRheIPY90" TargetMode="Externa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4010"/>
            <a:ext cx="9753601" cy="7319210"/>
          </a:xfrm>
          <a:prstGeom prst="rect">
            <a:avLst/>
          </a:prstGeom>
        </p:spPr>
      </p:pic>
      <p:sp>
        <p:nvSpPr>
          <p:cNvPr id="13" name="object 3"/>
          <p:cNvSpPr/>
          <p:nvPr/>
        </p:nvSpPr>
        <p:spPr>
          <a:xfrm>
            <a:off x="0" y="0"/>
            <a:ext cx="9753598" cy="7325751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520" y="0"/>
                </a:lnTo>
                <a:lnTo>
                  <a:pt x="9753520" y="7315199"/>
                </a:ln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solidFill>
            <a:srgbClr val="393E53">
              <a:alpha val="4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-2" y="1194227"/>
            <a:ext cx="9753601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6600" spc="-100" dirty="0">
                <a:solidFill>
                  <a:srgbClr val="FCFCF4"/>
                </a:solidFill>
                <a:latin typeface="Century Gothic" panose="020B0502020202020204" pitchFamily="34" charset="0"/>
                <a:cs typeface="Constantia"/>
              </a:rPr>
              <a:t>Things</a:t>
            </a:r>
            <a:r>
              <a:rPr sz="6600" spc="-320" dirty="0">
                <a:solidFill>
                  <a:srgbClr val="FCFCF4"/>
                </a:solidFill>
                <a:latin typeface="Century Gothic" panose="020B0502020202020204" pitchFamily="34" charset="0"/>
                <a:cs typeface="Constantia"/>
              </a:rPr>
              <a:t> </a:t>
            </a:r>
            <a:r>
              <a:rPr sz="6600" spc="-55" dirty="0">
                <a:solidFill>
                  <a:srgbClr val="FCFCF4"/>
                </a:solidFill>
                <a:latin typeface="Century Gothic" panose="020B0502020202020204" pitchFamily="34" charset="0"/>
                <a:cs typeface="Constantia"/>
              </a:rPr>
              <a:t>to</a:t>
            </a:r>
            <a:endParaRPr sz="6600" dirty="0">
              <a:solidFill>
                <a:srgbClr val="FCFCF4"/>
              </a:solidFill>
              <a:latin typeface="Century Gothic" panose="020B0502020202020204" pitchFamily="34" charset="0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-2" y="4764435"/>
            <a:ext cx="9753601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sz="6600" spc="-100" dirty="0">
                <a:solidFill>
                  <a:srgbClr val="FBFBF4"/>
                </a:solidFill>
                <a:latin typeface="Century Gothic" panose="020B0502020202020204" pitchFamily="34" charset="0"/>
                <a:cs typeface="Constantia"/>
              </a:rPr>
              <a:t>for Today</a:t>
            </a:r>
          </a:p>
        </p:txBody>
      </p:sp>
      <p:sp>
        <p:nvSpPr>
          <p:cNvPr id="7" name="object 2"/>
          <p:cNvSpPr txBox="1"/>
          <p:nvPr/>
        </p:nvSpPr>
        <p:spPr>
          <a:xfrm>
            <a:off x="-2" y="2413146"/>
            <a:ext cx="9753602" cy="21236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3800" dirty="0">
                <a:solidFill>
                  <a:srgbClr val="FBFBF4"/>
                </a:solidFill>
                <a:latin typeface="Monotype Corsiva" panose="03010101010201010101" pitchFamily="66" charset="0"/>
                <a:cs typeface="Constantia"/>
              </a:rPr>
              <a:t>be Thankful</a:t>
            </a:r>
            <a:endParaRPr sz="13800" dirty="0">
              <a:latin typeface="Monotype Corsiva" panose="03010101010201010101" pitchFamily="66" charset="0"/>
              <a:cs typeface="Constant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875" y="381000"/>
            <a:ext cx="89154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/>
            <a:r>
              <a:rPr lang="en-US" sz="4800" spc="5" dirty="0"/>
              <a:t>Compassionate Thinking</a:t>
            </a:r>
            <a:endParaRPr sz="4800" spc="5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209800"/>
            <a:ext cx="3798447" cy="3886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364" y="2362200"/>
            <a:ext cx="1728590" cy="153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54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875" y="480536"/>
            <a:ext cx="89154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/>
            <a:r>
              <a:rPr lang="en-US" sz="4400" spc="5" dirty="0"/>
              <a:t>Compassionate thinking exercise</a:t>
            </a:r>
            <a:endParaRPr sz="4400" spc="5" dirty="0"/>
          </a:p>
        </p:txBody>
      </p:sp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0FB3AEB4-970E-4195-BFE1-8A783406ED6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8857" y="1828800"/>
            <a:ext cx="9266143" cy="521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62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875" y="247926"/>
            <a:ext cx="8915400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/>
            <a:r>
              <a:rPr lang="en-US" sz="4800" dirty="0"/>
              <a:t>Using our compassionate mind to engage our threat-based thinking</a:t>
            </a:r>
            <a:endParaRPr sz="4800" spc="5" dirty="0"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4297680" y="3429000"/>
            <a:ext cx="5141595" cy="32624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rgbClr val="99D1D0"/>
                </a:solidFill>
                <a:latin typeface="Constantia"/>
                <a:ea typeface="+mj-ea"/>
                <a:cs typeface="Constantia"/>
              </a:defRPr>
            </a:lvl1pPr>
          </a:lstStyle>
          <a:p>
            <a:r>
              <a:rPr lang="en-US" sz="3600" b="0" dirty="0">
                <a:solidFill>
                  <a:srgbClr val="99D1D9"/>
                </a:solidFill>
                <a:latin typeface="Century Gothic" panose="020B0502020202020204" pitchFamily="34" charset="0"/>
              </a:rPr>
              <a:t>Step 1:</a:t>
            </a:r>
            <a:r>
              <a:rPr lang="en-US" sz="3600" b="0" dirty="0">
                <a:solidFill>
                  <a:srgbClr val="FCFCF4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US" sz="3600" b="0" dirty="0">
                <a:solidFill>
                  <a:srgbClr val="FCFCF4"/>
                </a:solidFill>
                <a:latin typeface="Century Gothic" panose="020B0502020202020204" pitchFamily="34" charset="0"/>
              </a:rPr>
              <a:t>Learning to notice threat-system-based thoughts and our reaction to them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99D1D9"/>
                </a:solidFill>
                <a:latin typeface="Century Gothic" panose="020B0502020202020204" pitchFamily="34" charset="0"/>
              </a:rPr>
              <a:t>Thoughts are not facts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73" y="3352800"/>
            <a:ext cx="3241649" cy="291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4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875" y="247926"/>
            <a:ext cx="8915400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/>
            <a:r>
              <a:rPr lang="en-US" sz="4800" dirty="0"/>
              <a:t>Using our compassionate mind to engage our threat-based thinking</a:t>
            </a:r>
            <a:endParaRPr sz="4800" spc="5" dirty="0"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4419600" y="3886198"/>
            <a:ext cx="5181600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rgbClr val="99D1D0"/>
                </a:solidFill>
                <a:latin typeface="Constantia"/>
                <a:ea typeface="+mj-ea"/>
                <a:cs typeface="Constantia"/>
              </a:defRPr>
            </a:lvl1pPr>
          </a:lstStyle>
          <a:p>
            <a:r>
              <a:rPr lang="en-US" sz="3600" b="0" dirty="0">
                <a:solidFill>
                  <a:srgbClr val="99D1D9"/>
                </a:solidFill>
                <a:latin typeface="Century Gothic" panose="020B0502020202020204" pitchFamily="34" charset="0"/>
              </a:rPr>
              <a:t>Step 2: </a:t>
            </a:r>
          </a:p>
          <a:p>
            <a:r>
              <a:rPr lang="en-US" sz="3600" b="0" dirty="0">
                <a:solidFill>
                  <a:srgbClr val="FCFCF4"/>
                </a:solidFill>
                <a:latin typeface="Century Gothic" panose="020B0502020202020204" pitchFamily="34" charset="0"/>
              </a:rPr>
              <a:t>Bringing greater balance to our thinking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88406"/>
            <a:ext cx="351009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7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875" y="247926"/>
            <a:ext cx="8915400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/>
            <a:r>
              <a:rPr lang="en-US" sz="4800" dirty="0"/>
              <a:t>Using our compassionate mind to engage our threat-based thinking</a:t>
            </a:r>
            <a:endParaRPr sz="4800" spc="5" dirty="0"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4419600" y="3886198"/>
            <a:ext cx="5181600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rgbClr val="99D1D0"/>
                </a:solidFill>
                <a:latin typeface="Constantia"/>
                <a:ea typeface="+mj-ea"/>
                <a:cs typeface="Constantia"/>
              </a:defRPr>
            </a:lvl1pPr>
          </a:lstStyle>
          <a:p>
            <a:r>
              <a:rPr lang="en-US" sz="3600" b="0" dirty="0">
                <a:solidFill>
                  <a:srgbClr val="99D1D9"/>
                </a:solidFill>
                <a:latin typeface="Century Gothic" panose="020B0502020202020204" pitchFamily="34" charset="0"/>
              </a:rPr>
              <a:t>Step 3: </a:t>
            </a:r>
          </a:p>
          <a:p>
            <a:r>
              <a:rPr lang="en-US" sz="3600" b="0" dirty="0">
                <a:solidFill>
                  <a:srgbClr val="FCFCF4"/>
                </a:solidFill>
                <a:latin typeface="Century Gothic" panose="020B0502020202020204" pitchFamily="34" charset="0"/>
              </a:rPr>
              <a:t>Noticing any changes in thoughts, emotions, or behaviors</a:t>
            </a:r>
          </a:p>
        </p:txBody>
      </p:sp>
      <p:pic>
        <p:nvPicPr>
          <p:cNvPr id="6" name="Graphic 5" descr="Lightbulb">
            <a:extLst>
              <a:ext uri="{FF2B5EF4-FFF2-40B4-BE49-F238E27FC236}">
                <a16:creationId xmlns:a16="http://schemas.microsoft.com/office/drawing/2014/main" id="{AB4B4CE2-2F98-4675-8097-0A2768823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532" y="3200400"/>
            <a:ext cx="2984927" cy="298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7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875" y="480536"/>
            <a:ext cx="89154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/>
            <a:r>
              <a:rPr lang="en-US" sz="4400" spc="5" dirty="0"/>
              <a:t>Mindfulness dissolves thoughts</a:t>
            </a:r>
            <a:endParaRPr sz="4400" spc="5" dirty="0"/>
          </a:p>
        </p:txBody>
      </p:sp>
      <p:pic>
        <p:nvPicPr>
          <p:cNvPr id="5" name="Online Media 4">
            <a:hlinkClick r:id="" action="ppaction://media"/>
            <a:extLst>
              <a:ext uri="{FF2B5EF4-FFF2-40B4-BE49-F238E27FC236}">
                <a16:creationId xmlns:a16="http://schemas.microsoft.com/office/drawing/2014/main" id="{F574B274-EF0B-47D1-B8FE-E78FE789267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4800" y="1752600"/>
            <a:ext cx="9189007" cy="516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8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6200" y="0"/>
            <a:ext cx="98298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393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93194" y="2362200"/>
            <a:ext cx="5931805" cy="276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1200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How might compassionate thinking differ from making excuses or rationalizing our behavior? </a:t>
            </a:r>
          </a:p>
        </p:txBody>
      </p:sp>
      <p:sp>
        <p:nvSpPr>
          <p:cNvPr id="50" name="object 3"/>
          <p:cNvSpPr/>
          <p:nvPr/>
        </p:nvSpPr>
        <p:spPr>
          <a:xfrm>
            <a:off x="-89211" y="0"/>
            <a:ext cx="3200400" cy="7315200"/>
          </a:xfrm>
          <a:custGeom>
            <a:avLst/>
            <a:gdLst/>
            <a:ahLst/>
            <a:cxnLst/>
            <a:rect l="l" t="t" r="r" b="b"/>
            <a:pathLst>
              <a:path w="3771900" h="7315200">
                <a:moveTo>
                  <a:pt x="0" y="7315199"/>
                </a:moveTo>
                <a:lnTo>
                  <a:pt x="0" y="0"/>
                </a:lnTo>
                <a:lnTo>
                  <a:pt x="3771900" y="0"/>
                </a:lnTo>
                <a:lnTo>
                  <a:pt x="3771900" y="7315199"/>
                </a:lnTo>
                <a:lnTo>
                  <a:pt x="0" y="7315199"/>
                </a:lnTo>
                <a:close/>
              </a:path>
            </a:pathLst>
          </a:custGeom>
          <a:solidFill>
            <a:srgbClr val="FBFB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2960006" cy="2851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05" y="1259800"/>
            <a:ext cx="2210367" cy="153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07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93E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7"/>
          <p:cNvSpPr txBox="1"/>
          <p:nvPr/>
        </p:nvSpPr>
        <p:spPr>
          <a:xfrm>
            <a:off x="1122046" y="851754"/>
            <a:ext cx="249554" cy="4432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2700" spc="240" dirty="0">
                <a:solidFill>
                  <a:srgbClr val="99D1D9"/>
                </a:solidFill>
                <a:latin typeface="Century Gothic" panose="020B0502020202020204" pitchFamily="34" charset="0"/>
                <a:cs typeface="Tahoma"/>
              </a:rPr>
              <a:t>C</a:t>
            </a:r>
            <a:endParaRPr sz="2700" dirty="0">
              <a:solidFill>
                <a:srgbClr val="99D1D9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14" name="object 8"/>
          <p:cNvSpPr txBox="1"/>
          <p:nvPr/>
        </p:nvSpPr>
        <p:spPr>
          <a:xfrm>
            <a:off x="1848436" y="805667"/>
            <a:ext cx="4171364" cy="579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en-US" spc="409" dirty="0">
                <a:solidFill>
                  <a:srgbClr val="99D1D9"/>
                </a:solidFill>
                <a:latin typeface="Century Gothic" panose="020B0502020202020204" pitchFamily="34" charset="0"/>
                <a:cs typeface="Akzidenz-Grotesk Pro Light"/>
              </a:rPr>
              <a:t>Cultivating </a:t>
            </a:r>
          </a:p>
          <a:p>
            <a:pPr marL="12700" marR="5080">
              <a:spcBef>
                <a:spcPts val="95"/>
              </a:spcBef>
            </a:pPr>
            <a:r>
              <a:rPr lang="en-US" spc="409" dirty="0">
                <a:solidFill>
                  <a:srgbClr val="99D1D9"/>
                </a:solidFill>
                <a:latin typeface="Century Gothic" panose="020B0502020202020204" pitchFamily="34" charset="0"/>
                <a:cs typeface="Akzidenz-Grotesk Pro Light"/>
              </a:rPr>
              <a:t>Compassion</a:t>
            </a:r>
            <a:endParaRPr spc="409" dirty="0">
              <a:solidFill>
                <a:srgbClr val="99D1D9"/>
              </a:solidFill>
              <a:latin typeface="Century Gothic" panose="020B0502020202020204" pitchFamily="34" charset="0"/>
              <a:cs typeface="Akzidenz-Grotesk Pro Light"/>
            </a:endParaRPr>
          </a:p>
        </p:txBody>
      </p:sp>
      <p:sp>
        <p:nvSpPr>
          <p:cNvPr id="15" name="object 9"/>
          <p:cNvSpPr txBox="1"/>
          <p:nvPr/>
        </p:nvSpPr>
        <p:spPr>
          <a:xfrm>
            <a:off x="762000" y="2575446"/>
            <a:ext cx="8991600" cy="25314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60365" algn="l"/>
              </a:tabLst>
            </a:pPr>
            <a:r>
              <a:rPr lang="en-US" sz="5400" b="1" spc="-200" dirty="0">
                <a:solidFill>
                  <a:srgbClr val="99D1D9"/>
                </a:solidFill>
                <a:latin typeface="Constantia" panose="02030602050306030303" pitchFamily="18" charset="0"/>
                <a:cs typeface="Arial"/>
              </a:rPr>
              <a:t>Putting your compassionate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60365" algn="l"/>
              </a:tabLst>
            </a:pPr>
            <a:r>
              <a:rPr lang="en-US" sz="5400" b="1" spc="-200" dirty="0">
                <a:solidFill>
                  <a:srgbClr val="99D1D9"/>
                </a:solidFill>
                <a:latin typeface="Constantia" panose="02030602050306030303" pitchFamily="18" charset="0"/>
                <a:cs typeface="Arial"/>
              </a:rPr>
              <a:t>mind to work: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60365" algn="l"/>
              </a:tabLst>
            </a:pPr>
            <a:r>
              <a:rPr lang="en-US" sz="5400" b="1" spc="-200" dirty="0">
                <a:solidFill>
                  <a:srgbClr val="99D1D9"/>
                </a:solidFill>
                <a:latin typeface="Constantia" panose="02030602050306030303" pitchFamily="18" charset="0"/>
                <a:cs typeface="Arial"/>
              </a:rPr>
              <a:t>Compassionate thinking</a:t>
            </a:r>
          </a:p>
        </p:txBody>
      </p:sp>
      <p:sp>
        <p:nvSpPr>
          <p:cNvPr id="16" name="object 10"/>
          <p:cNvSpPr txBox="1"/>
          <p:nvPr/>
        </p:nvSpPr>
        <p:spPr>
          <a:xfrm>
            <a:off x="857249" y="6019800"/>
            <a:ext cx="2038351" cy="826380"/>
          </a:xfrm>
          <a:prstGeom prst="rect">
            <a:avLst/>
          </a:prstGeom>
          <a:solidFill>
            <a:srgbClr val="393E53"/>
          </a:solidFill>
          <a:ln w="19050">
            <a:solidFill>
              <a:srgbClr val="FBFBF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40360" marR="473709">
              <a:lnSpc>
                <a:spcPct val="159100"/>
              </a:lnSpc>
              <a:tabLst>
                <a:tab pos="1492250" algn="l"/>
                <a:tab pos="1853564" algn="l"/>
                <a:tab pos="2117725" algn="l"/>
                <a:tab pos="2280285" algn="l"/>
                <a:tab pos="3128645" algn="l"/>
                <a:tab pos="3465829" algn="l"/>
                <a:tab pos="3879850" algn="l"/>
              </a:tabLst>
            </a:pPr>
            <a:endParaRPr lang="en-US" sz="2400" spc="225" dirty="0">
              <a:solidFill>
                <a:srgbClr val="99D1D9"/>
              </a:solidFill>
              <a:latin typeface="Century Gothic" panose="020B0502020202020204" pitchFamily="34" charset="0"/>
              <a:cs typeface="Arial"/>
            </a:endParaRPr>
          </a:p>
          <a:p>
            <a:pPr marL="340360" marR="473709">
              <a:lnSpc>
                <a:spcPct val="159100"/>
              </a:lnSpc>
              <a:tabLst>
                <a:tab pos="1492250" algn="l"/>
                <a:tab pos="1853564" algn="l"/>
                <a:tab pos="2117725" algn="l"/>
                <a:tab pos="2280285" algn="l"/>
                <a:tab pos="3128645" algn="l"/>
                <a:tab pos="3465829" algn="l"/>
                <a:tab pos="3879850" algn="l"/>
              </a:tabLst>
            </a:pPr>
            <a:endParaRPr sz="1100" dirty="0">
              <a:latin typeface="Akzidenz-Grotesk Pro Light" panose="02000506040000020003" pitchFamily="50" charset="0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9411" y="6172200"/>
            <a:ext cx="1873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9D1D9"/>
                </a:solidFill>
                <a:latin typeface="Century Gothic" panose="020B0502020202020204" pitchFamily="34" charset="0"/>
              </a:rPr>
              <a:t>Chapter 19</a:t>
            </a:r>
          </a:p>
        </p:txBody>
      </p:sp>
      <p:sp>
        <p:nvSpPr>
          <p:cNvPr id="4" name="Hexagon 3"/>
          <p:cNvSpPr/>
          <p:nvPr/>
        </p:nvSpPr>
        <p:spPr>
          <a:xfrm rot="5400000">
            <a:off x="818582" y="730867"/>
            <a:ext cx="854268" cy="728604"/>
          </a:xfrm>
          <a:prstGeom prst="hexagon">
            <a:avLst/>
          </a:prstGeom>
          <a:noFill/>
          <a:ln w="6350">
            <a:solidFill>
              <a:srgbClr val="FCF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0" y="0"/>
          <a:ext cx="9753600" cy="731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4" imgW="9524904" imgH="9524839" progId="AcroExch.Document.DC">
                  <p:embed/>
                </p:oleObj>
              </mc:Choice>
              <mc:Fallback>
                <p:oleObj name="Acrobat Document" r:id="rId4" imgW="9524904" imgH="9524839" progId="AcroExch.Document.DC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753600" cy="731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6" name="TextBox 415"/>
          <p:cNvSpPr txBox="1"/>
          <p:nvPr/>
        </p:nvSpPr>
        <p:spPr>
          <a:xfrm>
            <a:off x="2984412" y="2250757"/>
            <a:ext cx="41376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Loving-kindness meditation</a:t>
            </a:r>
          </a:p>
        </p:txBody>
      </p:sp>
      <p:sp>
        <p:nvSpPr>
          <p:cNvPr id="417" name="TextBox 416"/>
          <p:cNvSpPr txBox="1"/>
          <p:nvPr/>
        </p:nvSpPr>
        <p:spPr>
          <a:xfrm>
            <a:off x="2984412" y="3031629"/>
            <a:ext cx="42138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Evolution has shaped our thinking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Threat-based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Better-safe-than-sorry</a:t>
            </a:r>
          </a:p>
        </p:txBody>
      </p:sp>
      <p:sp>
        <p:nvSpPr>
          <p:cNvPr id="10" name="object 2"/>
          <p:cNvSpPr txBox="1"/>
          <p:nvPr/>
        </p:nvSpPr>
        <p:spPr>
          <a:xfrm>
            <a:off x="1905000" y="165520"/>
            <a:ext cx="571500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6000" b="1" spc="-100" dirty="0">
                <a:solidFill>
                  <a:srgbClr val="393E53"/>
                </a:solidFill>
                <a:latin typeface="Constantia" panose="02030602050306030303" pitchFamily="18" charset="0"/>
                <a:cs typeface="Constantia"/>
              </a:rPr>
              <a:t>Today’s Agenda</a:t>
            </a:r>
            <a:endParaRPr sz="6000" b="1" dirty="0">
              <a:solidFill>
                <a:srgbClr val="393E53"/>
              </a:solidFill>
              <a:latin typeface="Constantia" panose="02030602050306030303" pitchFamily="18" charset="0"/>
              <a:cs typeface="Constanti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EE7221-750D-E143-A964-73C2AC7B9019}"/>
              </a:ext>
            </a:extLst>
          </p:cNvPr>
          <p:cNvSpPr txBox="1"/>
          <p:nvPr/>
        </p:nvSpPr>
        <p:spPr>
          <a:xfrm>
            <a:off x="2975610" y="1600200"/>
            <a:ext cx="4404360" cy="43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Things to </a:t>
            </a:r>
            <a:r>
              <a:rPr lang="en-US" sz="3200" spc="-200" dirty="0">
                <a:solidFill>
                  <a:srgbClr val="393E53"/>
                </a:solidFill>
                <a:latin typeface="Monotype Corsiva" panose="03010101010201010101" pitchFamily="66" charset="0"/>
                <a:cs typeface="Arial"/>
              </a:rPr>
              <a:t>be Thankful  </a:t>
            </a:r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for Today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C21366-9D92-408B-844C-515472E4D76E}"/>
              </a:ext>
            </a:extLst>
          </p:cNvPr>
          <p:cNvSpPr txBox="1"/>
          <p:nvPr/>
        </p:nvSpPr>
        <p:spPr>
          <a:xfrm>
            <a:off x="2984412" y="5181600"/>
            <a:ext cx="4404360" cy="387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225" marR="309880">
              <a:lnSpc>
                <a:spcPts val="2300"/>
              </a:lnSpc>
              <a:spcBef>
                <a:spcPts val="1200"/>
              </a:spcBef>
            </a:pPr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Compassionate thinking</a:t>
            </a:r>
          </a:p>
        </p:txBody>
      </p:sp>
    </p:spTree>
    <p:extLst>
      <p:ext uri="{BB962C8B-B14F-4D97-AF65-F5344CB8AC3E}">
        <p14:creationId xmlns:p14="http://schemas.microsoft.com/office/powerpoint/2010/main" val="1119972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solidFill>
            <a:srgbClr val="FCF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100" y="2513045"/>
            <a:ext cx="8915400" cy="3077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ts val="6000"/>
              </a:lnSpc>
            </a:pPr>
            <a:r>
              <a:rPr lang="en-US" sz="5400" dirty="0">
                <a:solidFill>
                  <a:srgbClr val="393E53"/>
                </a:solidFill>
              </a:rPr>
              <a:t>I’m              %</a:t>
            </a:r>
            <a:br>
              <a:rPr lang="en-US" sz="5400" dirty="0">
                <a:solidFill>
                  <a:srgbClr val="393E53"/>
                </a:solidFill>
              </a:rPr>
            </a:br>
            <a:r>
              <a:rPr lang="en-US" sz="5400" dirty="0">
                <a:solidFill>
                  <a:srgbClr val="393E53"/>
                </a:solidFill>
              </a:rPr>
              <a:t>present today, </a:t>
            </a:r>
            <a:br>
              <a:rPr lang="en-US" sz="5400" dirty="0">
                <a:solidFill>
                  <a:srgbClr val="393E53"/>
                </a:solidFill>
              </a:rPr>
            </a:br>
            <a:r>
              <a:rPr lang="en-US" sz="5400" dirty="0">
                <a:solidFill>
                  <a:srgbClr val="393E53"/>
                </a:solidFill>
              </a:rPr>
              <a:t>the rest of </a:t>
            </a:r>
            <a:br>
              <a:rPr lang="en-US" sz="5400" dirty="0">
                <a:solidFill>
                  <a:srgbClr val="393E53"/>
                </a:solidFill>
              </a:rPr>
            </a:br>
            <a:r>
              <a:rPr lang="en-US" sz="5400" dirty="0">
                <a:solidFill>
                  <a:srgbClr val="393E53"/>
                </a:solidFill>
              </a:rPr>
              <a:t>me is               .</a:t>
            </a:r>
            <a:endParaRPr sz="5400" b="0" spc="5" dirty="0">
              <a:solidFill>
                <a:srgbClr val="393E53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61322" y="3048000"/>
            <a:ext cx="2133600" cy="0"/>
          </a:xfrm>
          <a:prstGeom prst="line">
            <a:avLst/>
          </a:prstGeom>
          <a:ln w="57150">
            <a:solidFill>
              <a:srgbClr val="393E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00" y="5334000"/>
            <a:ext cx="2133600" cy="0"/>
          </a:xfrm>
          <a:prstGeom prst="line">
            <a:avLst/>
          </a:prstGeom>
          <a:ln w="57150">
            <a:solidFill>
              <a:srgbClr val="393E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903" y="152400"/>
            <a:ext cx="3703608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28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CE45B-95D3-496B-A1C9-D254BA49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0" y="2648883"/>
            <a:ext cx="4343401" cy="2087174"/>
          </a:xfrm>
        </p:spPr>
        <p:txBody>
          <a:bodyPr/>
          <a:lstStyle/>
          <a:p>
            <a:pPr algn="ctr">
              <a:lnSpc>
                <a:spcPts val="5400"/>
              </a:lnSpc>
            </a:pPr>
            <a:r>
              <a:rPr lang="en-US" sz="5400" dirty="0"/>
              <a:t>Loving-Kindness Meditation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65369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27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EC95D-D4D4-4336-B696-396F7F190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597" y="304800"/>
            <a:ext cx="7772401" cy="1415772"/>
          </a:xfrm>
        </p:spPr>
        <p:txBody>
          <a:bodyPr/>
          <a:lstStyle/>
          <a:p>
            <a:pPr algn="ctr"/>
            <a:r>
              <a:rPr lang="en-US" sz="4600" dirty="0"/>
              <a:t>Evolution has shaped </a:t>
            </a:r>
            <a:br>
              <a:rPr lang="en-US" sz="4600" dirty="0"/>
            </a:br>
            <a:r>
              <a:rPr lang="en-US" sz="4600" dirty="0"/>
              <a:t>the way we think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02D96F-462C-4689-AFF5-49A8BC5E3759}"/>
              </a:ext>
            </a:extLst>
          </p:cNvPr>
          <p:cNvSpPr txBox="1"/>
          <p:nvPr/>
        </p:nvSpPr>
        <p:spPr>
          <a:xfrm>
            <a:off x="304800" y="2057400"/>
            <a:ext cx="92201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CFCF4"/>
                </a:solidFill>
                <a:latin typeface="Century Gothic" panose="020B0502020202020204" pitchFamily="34" charset="0"/>
              </a:rPr>
              <a:t>Thoughts impact us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99D1D9"/>
                </a:solidFill>
                <a:latin typeface="Constantia" panose="02030602050306030303" pitchFamily="18" charset="0"/>
              </a:rPr>
              <a:t>Different types of thoughts influence our emotion and behavior differently</a:t>
            </a:r>
          </a:p>
          <a:p>
            <a:endParaRPr lang="en-US" sz="2000" dirty="0">
              <a:solidFill>
                <a:srgbClr val="FCFCF4"/>
              </a:solidFill>
              <a:latin typeface="Century Gothic" panose="020B0502020202020204" pitchFamily="34" charset="0"/>
            </a:endParaRPr>
          </a:p>
          <a:p>
            <a:r>
              <a:rPr lang="en-US" sz="3600" dirty="0">
                <a:solidFill>
                  <a:srgbClr val="FCFCF4"/>
                </a:solidFill>
                <a:latin typeface="Century Gothic" panose="020B0502020202020204" pitchFamily="34" charset="0"/>
              </a:rPr>
              <a:t>Our thoughts are created for us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99D1D9"/>
                </a:solidFill>
                <a:latin typeface="Constantia" panose="02030602050306030303" pitchFamily="18" charset="0"/>
              </a:rPr>
              <a:t>We often become aware of thoughts as the occur</a:t>
            </a:r>
          </a:p>
          <a:p>
            <a:endParaRPr lang="en-US" sz="2000" dirty="0">
              <a:solidFill>
                <a:srgbClr val="FCFCF4"/>
              </a:solidFill>
              <a:latin typeface="Century Gothic" panose="020B0502020202020204" pitchFamily="34" charset="0"/>
            </a:endParaRPr>
          </a:p>
          <a:p>
            <a:r>
              <a:rPr lang="en-US" sz="3600" dirty="0">
                <a:solidFill>
                  <a:srgbClr val="FCFCF4"/>
                </a:solidFill>
                <a:latin typeface="Century Gothic" panose="020B0502020202020204" pitchFamily="34" charset="0"/>
              </a:rPr>
              <a:t>Our thoughts are biased in a threat- focused way</a:t>
            </a:r>
          </a:p>
        </p:txBody>
      </p:sp>
    </p:spTree>
    <p:extLst>
      <p:ext uri="{BB962C8B-B14F-4D97-AF65-F5344CB8AC3E}">
        <p14:creationId xmlns:p14="http://schemas.microsoft.com/office/powerpoint/2010/main" val="2579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7A8B5-8D3A-4133-8C83-B289D2F20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28498"/>
            <a:ext cx="7467601" cy="1415772"/>
          </a:xfrm>
        </p:spPr>
        <p:txBody>
          <a:bodyPr/>
          <a:lstStyle/>
          <a:p>
            <a:pPr algn="ctr"/>
            <a:r>
              <a:rPr lang="en-US" sz="4600" dirty="0"/>
              <a:t>Threat-based thinking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4B5EFC-FF49-4EFC-A0BA-A56321A1C430}"/>
              </a:ext>
            </a:extLst>
          </p:cNvPr>
          <p:cNvSpPr txBox="1"/>
          <p:nvPr/>
        </p:nvSpPr>
        <p:spPr>
          <a:xfrm>
            <a:off x="341086" y="1981200"/>
            <a:ext cx="85743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  <a:cs typeface="Constantia"/>
              </a:rPr>
              <a:t>Our old-brain brings up threat feelings like anger, anxiety, and shame</a:t>
            </a: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  <a:cs typeface="Constantia"/>
            </a:endParaRP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  <a:cs typeface="Constantia"/>
              </a:rPr>
              <a:t>This creates thinking-feeling loops in the brain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52143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875" y="381000"/>
            <a:ext cx="8915400" cy="707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/>
            <a:r>
              <a:rPr lang="en-US" sz="4600" spc="5" dirty="0"/>
              <a:t>Better-safe-than-sorry thinking</a:t>
            </a:r>
            <a:endParaRPr sz="4600" spc="5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66F4531-7362-4948-86B2-2CE051E7DA7A}"/>
              </a:ext>
            </a:extLst>
          </p:cNvPr>
          <p:cNvSpPr txBox="1">
            <a:spLocks/>
          </p:cNvSpPr>
          <p:nvPr/>
        </p:nvSpPr>
        <p:spPr>
          <a:xfrm>
            <a:off x="523875" y="1470422"/>
            <a:ext cx="9144000" cy="5601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rgbClr val="99D1D0"/>
                </a:solidFill>
                <a:latin typeface="Constantia"/>
                <a:ea typeface="+mj-ea"/>
                <a:cs typeface="Constantia"/>
              </a:defRPr>
            </a:lvl1pPr>
          </a:lstStyle>
          <a:p>
            <a:r>
              <a:rPr lang="en-US" sz="3600" b="0" dirty="0">
                <a:solidFill>
                  <a:srgbClr val="FCFCF4"/>
                </a:solidFill>
                <a:latin typeface="Century Gothic" panose="020B0502020202020204" pitchFamily="34" charset="0"/>
              </a:rPr>
              <a:t>Jumping to conclusions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rgbClr val="99D1D9"/>
                </a:solidFill>
                <a:latin typeface="Constantia" panose="02030602050306030303" pitchFamily="18" charset="0"/>
              </a:rPr>
              <a:t>Quickly forming an opinion in the absence of sufficient evidence; tending to think negatively</a:t>
            </a:r>
          </a:p>
          <a:p>
            <a:endParaRPr lang="en-US" sz="2000" b="0" dirty="0">
              <a:solidFill>
                <a:srgbClr val="FCFCF4"/>
              </a:solidFill>
              <a:latin typeface="Century Gothic" panose="020B0502020202020204" pitchFamily="34" charset="0"/>
            </a:endParaRPr>
          </a:p>
          <a:p>
            <a:r>
              <a:rPr lang="en-US" sz="3600" b="0" dirty="0">
                <a:solidFill>
                  <a:srgbClr val="FCFCF4"/>
                </a:solidFill>
                <a:latin typeface="Century Gothic" panose="020B0502020202020204" pitchFamily="34" charset="0"/>
              </a:rPr>
              <a:t>Overgeneralizing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rgbClr val="99D1D9"/>
                </a:solidFill>
                <a:latin typeface="Constantia" panose="02030602050306030303" pitchFamily="18" charset="0"/>
              </a:rPr>
              <a:t>One bad experience extends to all similar situations in the future</a:t>
            </a:r>
          </a:p>
          <a:p>
            <a:endParaRPr lang="en-US" sz="2000" b="0" dirty="0">
              <a:solidFill>
                <a:srgbClr val="FCFCF4"/>
              </a:solidFill>
              <a:latin typeface="Century Gothic" panose="020B0502020202020204" pitchFamily="34" charset="0"/>
            </a:endParaRPr>
          </a:p>
          <a:p>
            <a:r>
              <a:rPr lang="en-US" sz="3600" b="0" dirty="0">
                <a:solidFill>
                  <a:srgbClr val="FCFCF4"/>
                </a:solidFill>
                <a:latin typeface="Century Gothic" panose="020B0502020202020204" pitchFamily="34" charset="0"/>
              </a:rPr>
              <a:t>Dichotomous thinking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99D1D9"/>
                </a:solidFill>
                <a:latin typeface="Constantia" panose="02030602050306030303" pitchFamily="18" charset="0"/>
              </a:rPr>
              <a:t>Seeing things as all ‘good’ or all ‘bad’</a:t>
            </a:r>
          </a:p>
        </p:txBody>
      </p:sp>
    </p:spTree>
    <p:extLst>
      <p:ext uri="{BB962C8B-B14F-4D97-AF65-F5344CB8AC3E}">
        <p14:creationId xmlns:p14="http://schemas.microsoft.com/office/powerpoint/2010/main" val="59361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6200" y="0"/>
            <a:ext cx="98298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393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9637" y="381000"/>
            <a:ext cx="5316058" cy="25873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000"/>
              </a:lnSpc>
            </a:pPr>
            <a:r>
              <a:rPr lang="en-US" sz="4800" b="0" spc="-55" dirty="0"/>
              <a:t>Share a time you thought in one of these ‘better-safe-than-sorry’ ways.</a:t>
            </a:r>
            <a:endParaRPr sz="4800" b="0" spc="-80" dirty="0"/>
          </a:p>
        </p:txBody>
      </p:sp>
      <p:sp>
        <p:nvSpPr>
          <p:cNvPr id="50" name="object 3"/>
          <p:cNvSpPr/>
          <p:nvPr/>
        </p:nvSpPr>
        <p:spPr>
          <a:xfrm>
            <a:off x="5981700" y="0"/>
            <a:ext cx="3771900" cy="7315200"/>
          </a:xfrm>
          <a:custGeom>
            <a:avLst/>
            <a:gdLst/>
            <a:ahLst/>
            <a:cxnLst/>
            <a:rect l="l" t="t" r="r" b="b"/>
            <a:pathLst>
              <a:path w="3771900" h="7315200">
                <a:moveTo>
                  <a:pt x="0" y="7315199"/>
                </a:moveTo>
                <a:lnTo>
                  <a:pt x="0" y="0"/>
                </a:lnTo>
                <a:lnTo>
                  <a:pt x="3771900" y="0"/>
                </a:lnTo>
                <a:lnTo>
                  <a:pt x="3771900" y="7315199"/>
                </a:lnTo>
                <a:lnTo>
                  <a:pt x="0" y="7315199"/>
                </a:lnTo>
                <a:close/>
              </a:path>
            </a:pathLst>
          </a:custGeom>
          <a:solidFill>
            <a:srgbClr val="FBFB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940" y="3421618"/>
            <a:ext cx="3297419" cy="1931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344556"/>
            <a:ext cx="2474988" cy="17203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780A5A-0458-4A53-B5E4-212145021EDD}"/>
              </a:ext>
            </a:extLst>
          </p:cNvPr>
          <p:cNvSpPr txBox="1"/>
          <p:nvPr/>
        </p:nvSpPr>
        <p:spPr>
          <a:xfrm>
            <a:off x="-76200" y="3391138"/>
            <a:ext cx="60578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  <a:cs typeface="Constantia"/>
              </a:rPr>
              <a:t>What did you think about yourself and the situation?</a:t>
            </a:r>
          </a:p>
          <a:p>
            <a:pPr marL="12700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  <a:cs typeface="Constantia"/>
              </a:rPr>
              <a:t> </a:t>
            </a: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  <a:cs typeface="Constantia"/>
              </a:rPr>
              <a:t>If another person was involved, what assumptions did you make about them?</a:t>
            </a:r>
          </a:p>
        </p:txBody>
      </p:sp>
    </p:spTree>
    <p:extLst>
      <p:ext uri="{BB962C8B-B14F-4D97-AF65-F5344CB8AC3E}">
        <p14:creationId xmlns:p14="http://schemas.microsoft.com/office/powerpoint/2010/main" val="2237937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358</Words>
  <Application>Microsoft Office PowerPoint</Application>
  <PresentationFormat>Custom</PresentationFormat>
  <Paragraphs>89</Paragraphs>
  <Slides>16</Slides>
  <Notes>16</Notes>
  <HiddenSlides>0</HiddenSlides>
  <MMClips>2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Akzidenz-Grotesk Pro Light</vt:lpstr>
      <vt:lpstr>Arial</vt:lpstr>
      <vt:lpstr>Arial Narrow</vt:lpstr>
      <vt:lpstr>Calibri</vt:lpstr>
      <vt:lpstr>Century Gothic</vt:lpstr>
      <vt:lpstr>Constantia</vt:lpstr>
      <vt:lpstr>Monotype Corsiva</vt:lpstr>
      <vt:lpstr>Office Theme</vt:lpstr>
      <vt:lpstr>Acrobat Document</vt:lpstr>
      <vt:lpstr>PowerPoint Presentation</vt:lpstr>
      <vt:lpstr>PowerPoint Presentation</vt:lpstr>
      <vt:lpstr>PowerPoint Presentation</vt:lpstr>
      <vt:lpstr>I’m              % present today,  the rest of  me is               .</vt:lpstr>
      <vt:lpstr>Loving-Kindness Meditation</vt:lpstr>
      <vt:lpstr>Evolution has shaped  the way we think</vt:lpstr>
      <vt:lpstr>Threat-based thinking</vt:lpstr>
      <vt:lpstr>Better-safe-than-sorry thinking</vt:lpstr>
      <vt:lpstr>Share a time you thought in one of these ‘better-safe-than-sorry’ ways.</vt:lpstr>
      <vt:lpstr>Compassionate Thinking</vt:lpstr>
      <vt:lpstr>Compassionate thinking exercise</vt:lpstr>
      <vt:lpstr>Using our compassionate mind to engage our threat-based thinking</vt:lpstr>
      <vt:lpstr>Using our compassionate mind to engage our threat-based thinking</vt:lpstr>
      <vt:lpstr>Using our compassionate mind to engage our threat-based thinking</vt:lpstr>
      <vt:lpstr>Mindfulness dissolves thoughts</vt:lpstr>
      <vt:lpstr>How might compassionate thinking differ from making excuses or rationalizing our behavior?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Reesing</dc:creator>
  <cp:lastModifiedBy>Amy Reesing</cp:lastModifiedBy>
  <cp:revision>131</cp:revision>
  <cp:lastPrinted>2018-11-01T18:36:18Z</cp:lastPrinted>
  <dcterms:created xsi:type="dcterms:W3CDTF">2018-10-12T06:18:01Z</dcterms:created>
  <dcterms:modified xsi:type="dcterms:W3CDTF">2019-12-21T00:17:41Z</dcterms:modified>
</cp:coreProperties>
</file>