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70" r:id="rId3"/>
    <p:sldId id="356" r:id="rId4"/>
    <p:sldId id="364" r:id="rId5"/>
    <p:sldId id="363" r:id="rId6"/>
    <p:sldId id="304" r:id="rId7"/>
    <p:sldId id="358" r:id="rId8"/>
    <p:sldId id="357" r:id="rId9"/>
    <p:sldId id="346" r:id="rId10"/>
  </p:sldIdLst>
  <p:sldSz cx="9753600" cy="73152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D1D9"/>
    <a:srgbClr val="393E53"/>
    <a:srgbClr val="C0C0C0"/>
    <a:srgbClr val="FCFCF4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23" autoAdjust="0"/>
    <p:restoredTop sz="50231" autoAdjust="0"/>
  </p:normalViewPr>
  <p:slideViewPr>
    <p:cSldViewPr>
      <p:cViewPr varScale="1">
        <p:scale>
          <a:sx n="44" d="100"/>
          <a:sy n="44" d="100"/>
        </p:scale>
        <p:origin x="1181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11247" cy="463007"/>
          </a:xfrm>
          <a:prstGeom prst="rect">
            <a:avLst/>
          </a:prstGeom>
        </p:spPr>
        <p:txBody>
          <a:bodyPr vert="horz" lIns="86703" tIns="43352" rIns="86703" bIns="4335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567" y="2"/>
            <a:ext cx="3012378" cy="463007"/>
          </a:xfrm>
          <a:prstGeom prst="rect">
            <a:avLst/>
          </a:prstGeom>
        </p:spPr>
        <p:txBody>
          <a:bodyPr vert="horz" lIns="86703" tIns="43352" rIns="86703" bIns="43352" rtlCol="0"/>
          <a:lstStyle>
            <a:lvl1pPr algn="r">
              <a:defRPr sz="1100"/>
            </a:lvl1pPr>
          </a:lstStyle>
          <a:p>
            <a:fld id="{88FDBED7-CF50-4D25-BE92-FE7E9FE293DA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703" tIns="43352" rIns="86703" bIns="433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556" y="4445665"/>
            <a:ext cx="5560965" cy="3635902"/>
          </a:xfrm>
          <a:prstGeom prst="rect">
            <a:avLst/>
          </a:prstGeom>
        </p:spPr>
        <p:txBody>
          <a:bodyPr vert="horz" lIns="86703" tIns="43352" rIns="86703" bIns="4335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070"/>
            <a:ext cx="3011247" cy="463005"/>
          </a:xfrm>
          <a:prstGeom prst="rect">
            <a:avLst/>
          </a:prstGeom>
        </p:spPr>
        <p:txBody>
          <a:bodyPr vert="horz" lIns="86703" tIns="43352" rIns="86703" bIns="4335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567" y="8773070"/>
            <a:ext cx="3012378" cy="463005"/>
          </a:xfrm>
          <a:prstGeom prst="rect">
            <a:avLst/>
          </a:prstGeom>
        </p:spPr>
        <p:txBody>
          <a:bodyPr vert="horz" lIns="86703" tIns="43352" rIns="86703" bIns="43352" rtlCol="0" anchor="b"/>
          <a:lstStyle>
            <a:lvl1pPr algn="r">
              <a:defRPr sz="1100"/>
            </a:lvl1pPr>
          </a:lstStyle>
          <a:p>
            <a:fld id="{567FC350-E118-45B2-A544-EA22BE1E6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75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proofpoint.com/v2/url?u=https-3A__greatergood.berkeley.edu_article_item_how-5Four-5Fbodies-5Freact-5Fhuman-5Fgoodness&amp;d=DwMFaQ&amp;c=l45AxH-kUV29SRQusp9vYR0n1GycN4_2jInuKy6zbqQ&amp;r=qiUrsQ2kPgZPIMQwapdRGElRWUnS4Ge_K1B93PnsFUg&amp;m=zdrfUxsKlZqQNeca_sthsi72vNGcPhon2AYmxwuiNX4&amp;s=w7T4ZzmiZ-4v4kzvz8hywI_Hb8367FUPl14TIcsBf5g&amp;e=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ytimes.com/2017/12/28/smarter-living/why-self-compassion-beats-self-confidence.html" TargetMode="External"/><Relationship Id="rId4" Type="http://schemas.openxmlformats.org/officeDocument/2006/relationships/hyperlink" Target="https://urldefense.proofpoint.com/v2/url?u=https-3A__emmaseppala.com_18-2Dscience-2Dbased-2Dreasons-2Dtry-2Dloving-2Dkindness-2Dmeditation-2Dtoday_&amp;d=DwMFaQ&amp;c=l45AxH-kUV29SRQusp9vYR0n1GycN4_2jInuKy6zbqQ&amp;r=qiUrsQ2kPgZPIMQwapdRGElRWUnS4Ge_K1B93PnsFUg&amp;m=zdrfUxsKlZqQNeca_sthsi72vNGcPhon2AYmxwuiNX4&amp;s=Fyouh1LuI-l4rEquVfU50O8XAJ9fR8bDU7pN8F4XyP0&amp;e=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0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Required Readings:</a:t>
            </a:r>
          </a:p>
          <a:p>
            <a:r>
              <a:rPr lang="en-US" b="1" dirty="0">
                <a:effectLst/>
              </a:rPr>
              <a:t>Read these short articles before class </a:t>
            </a:r>
          </a:p>
          <a:p>
            <a:r>
              <a:rPr lang="en-US" dirty="0">
                <a:effectLst/>
              </a:rPr>
              <a:t>Observing Compassion (and Kindness)</a:t>
            </a:r>
            <a:r>
              <a:rPr lang="en-US" dirty="0"/>
              <a:t> </a:t>
            </a:r>
          </a:p>
          <a:p>
            <a:r>
              <a:rPr lang="en-US" dirty="0">
                <a:effectLst/>
                <a:hlinkClick r:id="rId3"/>
              </a:rPr>
              <a:t>https://greatergood.berkeley.edu/article/item/how_our_bodies_react_human_goodness</a:t>
            </a:r>
            <a:r>
              <a:rPr lang="en-US" dirty="0"/>
              <a:t> </a:t>
            </a:r>
          </a:p>
          <a:p>
            <a:br>
              <a:rPr lang="en-US" dirty="0"/>
            </a:br>
            <a:r>
              <a:rPr lang="en-US" dirty="0">
                <a:effectLst/>
              </a:rPr>
              <a:t>Benefits of Loving-kindness Meditation</a:t>
            </a:r>
            <a:r>
              <a:rPr lang="en-US" dirty="0"/>
              <a:t> </a:t>
            </a:r>
          </a:p>
          <a:p>
            <a:r>
              <a:rPr lang="en-US" dirty="0">
                <a:effectLst/>
                <a:hlinkClick r:id="rId4"/>
              </a:rPr>
              <a:t>https://emmaseppala.com/18-science-based-reasons-try-loving-kindness-meditation-today/</a:t>
            </a:r>
            <a:r>
              <a:rPr lang="en-US" dirty="0"/>
              <a:t> </a:t>
            </a:r>
          </a:p>
          <a:p>
            <a:br>
              <a:rPr lang="en-US" dirty="0"/>
            </a:br>
            <a:r>
              <a:rPr lang="en-US" dirty="0">
                <a:effectLst/>
              </a:rPr>
              <a:t>Why Self-Compassion beats Self-Confidence</a:t>
            </a:r>
            <a:r>
              <a:rPr lang="en-US" dirty="0"/>
              <a:t> </a:t>
            </a:r>
          </a:p>
          <a:p>
            <a:r>
              <a:rPr lang="en-US" dirty="0">
                <a:effectLst/>
                <a:hlinkClick r:id="rId5"/>
              </a:rPr>
              <a:t>https://www.nytimes.com/2017/12/28/smarter-living/why-self-compassion-beats-self-confidence.html </a:t>
            </a:r>
            <a:r>
              <a:rPr lang="en-US" dirty="0">
                <a:hlinkClick r:id="rId5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59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Breath awareness meditation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41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Notes: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grader’s act of kindness just restored our faith in humanity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https://youtu.be/qYAHRW9ApRQ (3:27)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[discuss within the context of the reading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Our Bodies React to Seeing Goodness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7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Notes: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1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grader’s act of kindness just restored our faith in humanity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https://youtu.be/qYAHRW9ApRQ (3:27)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watching the video, discuss it within the context of the reading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Our Bodies React to Seeing Goodness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0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Notes: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Science of Compassion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https://youtu.be/UUAsFrEOO_A (2:48)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to Seppala reading]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14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Instructor Notes: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https://youtu.be/qTGIbGSCvEI (3:48)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[connect to NYT reading 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Self-Compassion Beats Self-Confidence</a:t>
            </a:r>
            <a:r>
              <a:rPr lang="en-US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75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FC350-E118-45B2-A544-EA22BE1E67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20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8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20" y="0"/>
                </a:lnTo>
                <a:lnTo>
                  <a:pt x="9753520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0409" y="2997396"/>
            <a:ext cx="7492781" cy="1104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0" i="0">
                <a:solidFill>
                  <a:srgbClr val="FBFBF4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63040" y="4096512"/>
            <a:ext cx="6827520" cy="182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87680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23104" y="1682496"/>
            <a:ext cx="4242816" cy="48280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42795" y="428498"/>
            <a:ext cx="5668009" cy="835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834" y="1818541"/>
            <a:ext cx="9091930" cy="463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onstantia"/>
                <a:cs typeface="Constant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16224" y="6803136"/>
            <a:ext cx="3121152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87680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022592" y="6803136"/>
            <a:ext cx="2243328" cy="365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qYAHRW9ApRQ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UUAsFrEOO_A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qTGIbGSCvEI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4010"/>
            <a:ext cx="9753601" cy="7319210"/>
          </a:xfrm>
          <a:prstGeom prst="rect">
            <a:avLst/>
          </a:prstGeom>
        </p:spPr>
      </p:pic>
      <p:sp>
        <p:nvSpPr>
          <p:cNvPr id="13" name="object 3"/>
          <p:cNvSpPr/>
          <p:nvPr/>
        </p:nvSpPr>
        <p:spPr>
          <a:xfrm>
            <a:off x="0" y="0"/>
            <a:ext cx="9753598" cy="7325751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520" y="0"/>
                </a:lnTo>
                <a:lnTo>
                  <a:pt x="9753520" y="7315199"/>
                </a:lnTo>
                <a:lnTo>
                  <a:pt x="0" y="7315199"/>
                </a:lnTo>
                <a:lnTo>
                  <a:pt x="0" y="0"/>
                </a:lnTo>
                <a:close/>
              </a:path>
            </a:pathLst>
          </a:custGeom>
          <a:solidFill>
            <a:srgbClr val="393E53">
              <a:alpha val="4784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-2" y="1194227"/>
            <a:ext cx="975360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6600" spc="-100" dirty="0">
                <a:solidFill>
                  <a:srgbClr val="FCFCF4"/>
                </a:solidFill>
                <a:latin typeface="Century Gothic" panose="020B0502020202020204" pitchFamily="34" charset="0"/>
                <a:cs typeface="Constantia"/>
              </a:rPr>
              <a:t>Things</a:t>
            </a:r>
            <a:r>
              <a:rPr sz="6600" spc="-320" dirty="0">
                <a:solidFill>
                  <a:srgbClr val="FCFCF4"/>
                </a:solidFill>
                <a:latin typeface="Century Gothic" panose="020B0502020202020204" pitchFamily="34" charset="0"/>
                <a:cs typeface="Constantia"/>
              </a:rPr>
              <a:t> </a:t>
            </a:r>
            <a:r>
              <a:rPr sz="6600" spc="-55" dirty="0">
                <a:solidFill>
                  <a:srgbClr val="FCFCF4"/>
                </a:solidFill>
                <a:latin typeface="Century Gothic" panose="020B0502020202020204" pitchFamily="34" charset="0"/>
                <a:cs typeface="Constantia"/>
              </a:rPr>
              <a:t>to</a:t>
            </a:r>
            <a:endParaRPr sz="6600" dirty="0">
              <a:solidFill>
                <a:srgbClr val="FCFCF4"/>
              </a:solidFill>
              <a:latin typeface="Century Gothic" panose="020B0502020202020204" pitchFamily="34" charset="0"/>
              <a:cs typeface="Constant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2" y="4764435"/>
            <a:ext cx="9753601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6600" spc="-100" dirty="0">
                <a:solidFill>
                  <a:srgbClr val="FBFBF4"/>
                </a:solidFill>
                <a:latin typeface="Century Gothic" panose="020B0502020202020204" pitchFamily="34" charset="0"/>
                <a:cs typeface="Constantia"/>
              </a:rPr>
              <a:t>for Today</a:t>
            </a:r>
          </a:p>
        </p:txBody>
      </p:sp>
      <p:sp>
        <p:nvSpPr>
          <p:cNvPr id="7" name="object 2"/>
          <p:cNvSpPr txBox="1"/>
          <p:nvPr/>
        </p:nvSpPr>
        <p:spPr>
          <a:xfrm>
            <a:off x="-2" y="2413146"/>
            <a:ext cx="9753602" cy="2123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13800" dirty="0">
                <a:solidFill>
                  <a:srgbClr val="FBFBF4"/>
                </a:solidFill>
                <a:latin typeface="Monotype Corsiva" panose="03010101010201010101" pitchFamily="66" charset="0"/>
                <a:cs typeface="Constantia"/>
              </a:rPr>
              <a:t>be Thankful</a:t>
            </a:r>
            <a:endParaRPr sz="13800" dirty="0">
              <a:latin typeface="Monotype Corsiva" panose="03010101010201010101" pitchFamily="66" charset="0"/>
              <a:cs typeface="Constant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93E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7"/>
          <p:cNvSpPr txBox="1"/>
          <p:nvPr/>
        </p:nvSpPr>
        <p:spPr>
          <a:xfrm>
            <a:off x="1122046" y="851754"/>
            <a:ext cx="249554" cy="4432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700" spc="240" dirty="0">
                <a:solidFill>
                  <a:srgbClr val="99D1D9"/>
                </a:solidFill>
                <a:latin typeface="Century Gothic" panose="020B0502020202020204" pitchFamily="34" charset="0"/>
                <a:cs typeface="Tahoma"/>
              </a:rPr>
              <a:t>C</a:t>
            </a:r>
            <a:endParaRPr sz="2700" dirty="0">
              <a:solidFill>
                <a:srgbClr val="99D1D9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1848436" y="805667"/>
            <a:ext cx="4171364" cy="57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US" spc="409" dirty="0">
                <a:solidFill>
                  <a:srgbClr val="99D1D9"/>
                </a:solidFill>
                <a:latin typeface="Century Gothic" panose="020B0502020202020204" pitchFamily="34" charset="0"/>
                <a:cs typeface="Akzidenz-Grotesk Pro Light"/>
              </a:rPr>
              <a:t>Cultivating </a:t>
            </a:r>
          </a:p>
          <a:p>
            <a:pPr marL="12700" marR="5080">
              <a:spcBef>
                <a:spcPts val="95"/>
              </a:spcBef>
            </a:pPr>
            <a:r>
              <a:rPr lang="en-US" spc="409" dirty="0">
                <a:solidFill>
                  <a:srgbClr val="99D1D9"/>
                </a:solidFill>
                <a:latin typeface="Century Gothic" panose="020B0502020202020204" pitchFamily="34" charset="0"/>
                <a:cs typeface="Akzidenz-Grotesk Pro Light"/>
              </a:rPr>
              <a:t>Compassion</a:t>
            </a:r>
            <a:endParaRPr spc="409" dirty="0">
              <a:solidFill>
                <a:srgbClr val="99D1D9"/>
              </a:solidFill>
              <a:latin typeface="Century Gothic" panose="020B0502020202020204" pitchFamily="34" charset="0"/>
              <a:cs typeface="Akzidenz-Grotesk Pro Light"/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228600" y="2590800"/>
            <a:ext cx="9372600" cy="22544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60365" algn="l"/>
              </a:tabLst>
            </a:pPr>
            <a:r>
              <a:rPr lang="en-US" sz="4800" b="1" spc="-200" dirty="0">
                <a:solidFill>
                  <a:srgbClr val="99D1D9"/>
                </a:solidFill>
                <a:latin typeface="Constantia" panose="02030602050306030303" pitchFamily="18" charset="0"/>
                <a:cs typeface="Arial"/>
              </a:rPr>
              <a:t>Directing our compassionate mind: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60365" algn="l"/>
              </a:tabLst>
            </a:pPr>
            <a:r>
              <a:rPr lang="en-US" sz="4800" b="1" spc="-200" dirty="0">
                <a:solidFill>
                  <a:srgbClr val="99D1D9"/>
                </a:solidFill>
                <a:latin typeface="Constantia" panose="02030602050306030303" pitchFamily="18" charset="0"/>
                <a:cs typeface="Arial"/>
              </a:rPr>
              <a:t>Observing compassion &amp;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60365" algn="l"/>
              </a:tabLst>
            </a:pPr>
            <a:r>
              <a:rPr lang="en-US" sz="4800" b="1" spc="-200" dirty="0">
                <a:solidFill>
                  <a:srgbClr val="99D1D9"/>
                </a:solidFill>
                <a:latin typeface="Constantia" panose="02030602050306030303" pitchFamily="18" charset="0"/>
                <a:cs typeface="Arial"/>
              </a:rPr>
              <a:t>Benefits of compassion</a:t>
            </a:r>
          </a:p>
        </p:txBody>
      </p:sp>
      <p:sp>
        <p:nvSpPr>
          <p:cNvPr id="16" name="object 10"/>
          <p:cNvSpPr txBox="1"/>
          <p:nvPr/>
        </p:nvSpPr>
        <p:spPr>
          <a:xfrm>
            <a:off x="857249" y="5913760"/>
            <a:ext cx="3257551" cy="826380"/>
          </a:xfrm>
          <a:prstGeom prst="rect">
            <a:avLst/>
          </a:prstGeom>
          <a:solidFill>
            <a:srgbClr val="393E53"/>
          </a:solidFill>
          <a:ln w="19050">
            <a:solidFill>
              <a:srgbClr val="FBFBF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40360" marR="473709">
              <a:lnSpc>
                <a:spcPct val="159100"/>
              </a:lnSpc>
              <a:tabLst>
                <a:tab pos="1492250" algn="l"/>
                <a:tab pos="1853564" algn="l"/>
                <a:tab pos="2117725" algn="l"/>
                <a:tab pos="2280285" algn="l"/>
                <a:tab pos="3128645" algn="l"/>
                <a:tab pos="3465829" algn="l"/>
                <a:tab pos="3879850" algn="l"/>
              </a:tabLst>
            </a:pPr>
            <a:endParaRPr lang="en-US" sz="2400" spc="225" dirty="0">
              <a:solidFill>
                <a:srgbClr val="99D1D9"/>
              </a:solidFill>
              <a:latin typeface="Century Gothic" panose="020B0502020202020204" pitchFamily="34" charset="0"/>
              <a:cs typeface="Arial"/>
            </a:endParaRPr>
          </a:p>
          <a:p>
            <a:pPr marL="340360" marR="473709">
              <a:lnSpc>
                <a:spcPct val="159100"/>
              </a:lnSpc>
              <a:tabLst>
                <a:tab pos="1492250" algn="l"/>
                <a:tab pos="1853564" algn="l"/>
                <a:tab pos="2117725" algn="l"/>
                <a:tab pos="2280285" algn="l"/>
                <a:tab pos="3128645" algn="l"/>
                <a:tab pos="3465829" algn="l"/>
                <a:tab pos="3879850" algn="l"/>
              </a:tabLst>
            </a:pPr>
            <a:endParaRPr sz="1100" dirty="0">
              <a:latin typeface="Akzidenz-Grotesk Pro Light" panose="02000506040000020003" pitchFamily="50" charset="0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9411" y="6019800"/>
            <a:ext cx="5455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9D1D9"/>
                </a:solidFill>
                <a:latin typeface="Century Gothic" panose="020B0502020202020204" pitchFamily="34" charset="0"/>
              </a:rPr>
              <a:t>Additional Readings</a:t>
            </a:r>
          </a:p>
        </p:txBody>
      </p:sp>
      <p:sp>
        <p:nvSpPr>
          <p:cNvPr id="4" name="Hexagon 3"/>
          <p:cNvSpPr/>
          <p:nvPr/>
        </p:nvSpPr>
        <p:spPr>
          <a:xfrm rot="5400000">
            <a:off x="818582" y="730867"/>
            <a:ext cx="854268" cy="728604"/>
          </a:xfrm>
          <a:prstGeom prst="hexagon">
            <a:avLst/>
          </a:prstGeom>
          <a:noFill/>
          <a:ln w="6350">
            <a:solidFill>
              <a:srgbClr val="FCFC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0"/>
          <a:ext cx="9753600" cy="731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Acrobat Document" r:id="rId4" imgW="9524904" imgH="9524839" progId="AcroExch.Document.DC">
                  <p:embed/>
                </p:oleObj>
              </mc:Choice>
              <mc:Fallback>
                <p:oleObj name="Acrobat Document" r:id="rId4" imgW="9524904" imgH="9524839" progId="AcroExch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753600" cy="731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5" name="TextBox 414"/>
          <p:cNvSpPr txBox="1"/>
          <p:nvPr/>
        </p:nvSpPr>
        <p:spPr>
          <a:xfrm>
            <a:off x="2984412" y="1665980"/>
            <a:ext cx="4404360" cy="43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Things to </a:t>
            </a:r>
            <a:r>
              <a:rPr lang="en-US" sz="3200" spc="-200" dirty="0">
                <a:solidFill>
                  <a:srgbClr val="393E53"/>
                </a:solidFill>
                <a:latin typeface="Monotype Corsiva" panose="03010101010201010101" pitchFamily="66" charset="0"/>
                <a:cs typeface="Arial"/>
              </a:rPr>
              <a:t>be Thankful  </a:t>
            </a: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for Today</a:t>
            </a:r>
          </a:p>
        </p:txBody>
      </p:sp>
      <p:sp>
        <p:nvSpPr>
          <p:cNvPr id="416" name="TextBox 415"/>
          <p:cNvSpPr txBox="1"/>
          <p:nvPr/>
        </p:nvSpPr>
        <p:spPr>
          <a:xfrm>
            <a:off x="2984412" y="2396666"/>
            <a:ext cx="4137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Breath awareness</a:t>
            </a:r>
          </a:p>
        </p:txBody>
      </p:sp>
      <p:sp>
        <p:nvSpPr>
          <p:cNvPr id="419" name="TextBox 418"/>
          <p:cNvSpPr txBox="1"/>
          <p:nvPr/>
        </p:nvSpPr>
        <p:spPr>
          <a:xfrm>
            <a:off x="2960966" y="4412408"/>
            <a:ext cx="4404360" cy="38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" marR="309880">
              <a:lnSpc>
                <a:spcPts val="2300"/>
              </a:lnSpc>
              <a:spcBef>
                <a:spcPts val="1200"/>
              </a:spcBef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Benefits of compassion</a:t>
            </a:r>
          </a:p>
        </p:txBody>
      </p:sp>
      <p:sp>
        <p:nvSpPr>
          <p:cNvPr id="10" name="object 2"/>
          <p:cNvSpPr txBox="1"/>
          <p:nvPr/>
        </p:nvSpPr>
        <p:spPr>
          <a:xfrm>
            <a:off x="1905000" y="165520"/>
            <a:ext cx="571500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6000" b="1" spc="-100" dirty="0">
                <a:solidFill>
                  <a:srgbClr val="393E53"/>
                </a:solidFill>
                <a:latin typeface="Constantia" panose="02030602050306030303" pitchFamily="18" charset="0"/>
                <a:cs typeface="Constantia"/>
              </a:rPr>
              <a:t>Today’s Agenda</a:t>
            </a:r>
            <a:endParaRPr sz="6000" b="1" dirty="0">
              <a:solidFill>
                <a:srgbClr val="393E53"/>
              </a:solidFill>
              <a:latin typeface="Constantia" panose="02030602050306030303" pitchFamily="18" charset="0"/>
              <a:cs typeface="Constant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4412" y="3463861"/>
            <a:ext cx="4038600" cy="38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5">
              <a:lnSpc>
                <a:spcPts val="2300"/>
              </a:lnSpc>
              <a:spcBef>
                <a:spcPts val="1200"/>
              </a:spcBef>
            </a:pPr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Observing compassion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5B55A-5E58-4164-9BD1-554860A92FFD}"/>
              </a:ext>
            </a:extLst>
          </p:cNvPr>
          <p:cNvSpPr txBox="1"/>
          <p:nvPr/>
        </p:nvSpPr>
        <p:spPr>
          <a:xfrm>
            <a:off x="2984412" y="5198879"/>
            <a:ext cx="4137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-200" dirty="0">
                <a:solidFill>
                  <a:srgbClr val="393E53"/>
                </a:solidFill>
                <a:latin typeface="Century Gothic" panose="020B0502020202020204" pitchFamily="34" charset="0"/>
                <a:cs typeface="Arial"/>
              </a:rPr>
              <a:t>Loving-Kindness Meditation</a:t>
            </a:r>
          </a:p>
        </p:txBody>
      </p:sp>
    </p:spTree>
    <p:extLst>
      <p:ext uri="{BB962C8B-B14F-4D97-AF65-F5344CB8AC3E}">
        <p14:creationId xmlns:p14="http://schemas.microsoft.com/office/powerpoint/2010/main" val="129525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7633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75" y="228600"/>
            <a:ext cx="891540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/>
            <a:r>
              <a:rPr lang="en-US" sz="4800" dirty="0"/>
              <a:t>Observing Compassion –</a:t>
            </a:r>
            <a:br>
              <a:rPr lang="en-US" sz="4800" dirty="0"/>
            </a:br>
            <a:r>
              <a:rPr lang="en-US" sz="4800" dirty="0"/>
              <a:t>A 1</a:t>
            </a:r>
            <a:r>
              <a:rPr lang="en-US" sz="4800" baseline="30000" dirty="0"/>
              <a:t>st</a:t>
            </a:r>
            <a:r>
              <a:rPr lang="en-US" sz="4800" dirty="0"/>
              <a:t> grader’s act of kindness</a:t>
            </a:r>
            <a:endParaRPr sz="48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15166" y="1981200"/>
            <a:ext cx="915352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endParaRPr lang="en-US" sz="3600" b="0" dirty="0">
              <a:solidFill>
                <a:srgbClr val="99D1D9"/>
              </a:solidFill>
              <a:latin typeface="Constantia" panose="02030602050306030303" pitchFamily="18" charset="0"/>
            </a:endParaRPr>
          </a:p>
          <a:p>
            <a:endParaRPr lang="en-US" sz="2000" b="0" dirty="0">
              <a:solidFill>
                <a:srgbClr val="FCFCF4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qYAHRW9ApR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0879" y="1866900"/>
            <a:ext cx="9414933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05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6200" y="0"/>
            <a:ext cx="98298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solidFill>
            <a:srgbClr val="393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"/>
          <p:cNvSpPr/>
          <p:nvPr/>
        </p:nvSpPr>
        <p:spPr>
          <a:xfrm>
            <a:off x="5981700" y="0"/>
            <a:ext cx="3771900" cy="7315200"/>
          </a:xfrm>
          <a:custGeom>
            <a:avLst/>
            <a:gdLst/>
            <a:ahLst/>
            <a:cxnLst/>
            <a:rect l="l" t="t" r="r" b="b"/>
            <a:pathLst>
              <a:path w="3771900" h="7315200">
                <a:moveTo>
                  <a:pt x="0" y="7315199"/>
                </a:moveTo>
                <a:lnTo>
                  <a:pt x="0" y="0"/>
                </a:lnTo>
                <a:lnTo>
                  <a:pt x="3771900" y="0"/>
                </a:lnTo>
                <a:lnTo>
                  <a:pt x="3771900" y="7315199"/>
                </a:lnTo>
                <a:lnTo>
                  <a:pt x="0" y="7315199"/>
                </a:lnTo>
                <a:close/>
              </a:path>
            </a:pathLst>
          </a:custGeom>
          <a:solidFill>
            <a:srgbClr val="FBF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16" y="1762421"/>
            <a:ext cx="3424867" cy="378239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40C57DF-9965-40A7-89DD-76AC6D094019}"/>
              </a:ext>
            </a:extLst>
          </p:cNvPr>
          <p:cNvSpPr txBox="1"/>
          <p:nvPr/>
        </p:nvSpPr>
        <p:spPr>
          <a:xfrm>
            <a:off x="260840" y="1205163"/>
            <a:ext cx="550338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spc="-55" dirty="0">
                <a:solidFill>
                  <a:srgbClr val="FFFFFF"/>
                </a:solidFill>
                <a:latin typeface="Century Gothic" panose="020B0502020202020204" pitchFamily="34" charset="0"/>
              </a:rPr>
              <a:t>How did you feel while watching the video?</a:t>
            </a:r>
          </a:p>
          <a:p>
            <a:pPr marL="12700">
              <a:lnSpc>
                <a:spcPct val="100000"/>
              </a:lnSpc>
            </a:pPr>
            <a:endParaRPr lang="en-US" sz="2000" spc="-55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Century Gothic" panose="020B0502020202020204" pitchFamily="34" charset="0"/>
                <a:cs typeface="Constantia"/>
              </a:rPr>
              <a:t>What connections can you make between the video and the reading “How our bodies react to seeing goodness”?</a:t>
            </a:r>
          </a:p>
          <a:p>
            <a:pPr marL="12700">
              <a:lnSpc>
                <a:spcPct val="100000"/>
              </a:lnSpc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  <a:cs typeface="Constantia"/>
            </a:endParaRPr>
          </a:p>
          <a:p>
            <a:pPr marL="4699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</a:rPr>
              <a:t>Would Vincent’s behaviors be best categorized as kindness or compassion? </a:t>
            </a:r>
            <a:r>
              <a:rPr lang="en-US" sz="3000">
                <a:solidFill>
                  <a:srgbClr val="FFFFFF"/>
                </a:solidFill>
                <a:latin typeface="Century Gothic" panose="020B0502020202020204" pitchFamily="34" charset="0"/>
              </a:rPr>
              <a:t>Why?</a:t>
            </a:r>
            <a:endParaRPr lang="en-US" sz="3400" dirty="0">
              <a:solidFill>
                <a:schemeClr val="bg1"/>
              </a:solidFill>
              <a:latin typeface="Century Gothic" panose="020B0502020202020204" pitchFamily="34" charset="0"/>
              <a:cs typeface="Constantia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9EDC2AF8-B001-4AB1-BA7E-2993E32E40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117" y="233250"/>
            <a:ext cx="5240347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/>
            <a:r>
              <a:rPr lang="en-US" sz="4800" dirty="0"/>
              <a:t>Discuss the video</a:t>
            </a:r>
            <a:endParaRPr sz="4800" spc="5" dirty="0"/>
          </a:p>
        </p:txBody>
      </p:sp>
    </p:spTree>
    <p:extLst>
      <p:ext uri="{BB962C8B-B14F-4D97-AF65-F5344CB8AC3E}">
        <p14:creationId xmlns:p14="http://schemas.microsoft.com/office/powerpoint/2010/main" val="4205326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75" y="404336"/>
            <a:ext cx="8915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/>
            <a:r>
              <a:rPr lang="en-US" sz="4800" dirty="0"/>
              <a:t>Benefits of Compassion</a:t>
            </a:r>
            <a:endParaRPr sz="48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15166" y="1981200"/>
            <a:ext cx="915352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endParaRPr lang="en-US" sz="3600" b="0" dirty="0">
              <a:solidFill>
                <a:srgbClr val="99D1D9"/>
              </a:solidFill>
              <a:latin typeface="Constantia" panose="02030602050306030303" pitchFamily="18" charset="0"/>
            </a:endParaRPr>
          </a:p>
          <a:p>
            <a:endParaRPr lang="en-US" sz="2000" b="0" dirty="0">
              <a:solidFill>
                <a:srgbClr val="FCFCF4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UUAsFrEOO_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" y="1600200"/>
            <a:ext cx="921173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14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875" y="404336"/>
            <a:ext cx="8915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/>
            <a:r>
              <a:rPr lang="en-US" sz="4800" dirty="0"/>
              <a:t>Benefits of Self-Compassion</a:t>
            </a:r>
            <a:endParaRPr sz="4800" spc="5" dirty="0"/>
          </a:p>
        </p:txBody>
      </p:sp>
      <p:sp>
        <p:nvSpPr>
          <p:cNvPr id="5" name="object 2"/>
          <p:cNvSpPr txBox="1">
            <a:spLocks/>
          </p:cNvSpPr>
          <p:nvPr/>
        </p:nvSpPr>
        <p:spPr>
          <a:xfrm>
            <a:off x="515166" y="1981200"/>
            <a:ext cx="915352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200" b="1" i="0">
                <a:solidFill>
                  <a:srgbClr val="99D1D0"/>
                </a:solidFill>
                <a:latin typeface="Constantia"/>
                <a:ea typeface="+mj-ea"/>
                <a:cs typeface="Constantia"/>
              </a:defRPr>
            </a:lvl1pPr>
          </a:lstStyle>
          <a:p>
            <a:endParaRPr lang="en-US" sz="3600" b="0" dirty="0">
              <a:solidFill>
                <a:srgbClr val="99D1D9"/>
              </a:solidFill>
              <a:latin typeface="Constantia" panose="02030602050306030303" pitchFamily="18" charset="0"/>
            </a:endParaRPr>
          </a:p>
          <a:p>
            <a:endParaRPr lang="en-US" sz="2000" b="0" dirty="0">
              <a:solidFill>
                <a:srgbClr val="FCFCF4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qTGIbGSCvE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2038" y="1894543"/>
            <a:ext cx="91948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78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CE45B-95D3-496B-A1C9-D254BA49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0" y="2648883"/>
            <a:ext cx="4343401" cy="2087174"/>
          </a:xfrm>
        </p:spPr>
        <p:txBody>
          <a:bodyPr/>
          <a:lstStyle/>
          <a:p>
            <a:pPr algn="ctr">
              <a:lnSpc>
                <a:spcPts val="5400"/>
              </a:lnSpc>
            </a:pPr>
            <a:r>
              <a:rPr lang="en-US" sz="5400" dirty="0"/>
              <a:t>Loving-Kindness Meditation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6536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27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321</Words>
  <Application>Microsoft Office PowerPoint</Application>
  <PresentationFormat>Custom</PresentationFormat>
  <Paragraphs>64</Paragraphs>
  <Slides>9</Slides>
  <Notes>9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Akzidenz-Grotesk Pro Light</vt:lpstr>
      <vt:lpstr>Arial</vt:lpstr>
      <vt:lpstr>Arial Narrow</vt:lpstr>
      <vt:lpstr>Calibri</vt:lpstr>
      <vt:lpstr>Century Gothic</vt:lpstr>
      <vt:lpstr>Constantia</vt:lpstr>
      <vt:lpstr>Monotype Corsiva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Observing Compassion – A 1st grader’s act of kindness</vt:lpstr>
      <vt:lpstr>Discuss the video</vt:lpstr>
      <vt:lpstr>Benefits of Compassion</vt:lpstr>
      <vt:lpstr>Benefits of Self-Compassion</vt:lpstr>
      <vt:lpstr>Loving-Kindness Meditation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Reesing</dc:creator>
  <cp:lastModifiedBy>Amy Reesing</cp:lastModifiedBy>
  <cp:revision>100</cp:revision>
  <cp:lastPrinted>2019-03-19T19:57:39Z</cp:lastPrinted>
  <dcterms:created xsi:type="dcterms:W3CDTF">2018-10-12T06:18:01Z</dcterms:created>
  <dcterms:modified xsi:type="dcterms:W3CDTF">2019-12-20T21:35:40Z</dcterms:modified>
</cp:coreProperties>
</file>