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70" r:id="rId3"/>
    <p:sldId id="356" r:id="rId4"/>
    <p:sldId id="357" r:id="rId5"/>
    <p:sldId id="341" r:id="rId6"/>
    <p:sldId id="346" r:id="rId7"/>
    <p:sldId id="351" r:id="rId8"/>
    <p:sldId id="350" r:id="rId9"/>
    <p:sldId id="352" r:id="rId10"/>
    <p:sldId id="315" r:id="rId11"/>
    <p:sldId id="349" r:id="rId12"/>
    <p:sldId id="361" r:id="rId13"/>
    <p:sldId id="362" r:id="rId14"/>
    <p:sldId id="369" r:id="rId15"/>
  </p:sldIdLst>
  <p:sldSz cx="9753600" cy="73152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D1D9"/>
    <a:srgbClr val="FFFFFF"/>
    <a:srgbClr val="393E53"/>
    <a:srgbClr val="C0C0C0"/>
    <a:srgbClr val="FCFCF4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921" autoAdjust="0"/>
    <p:restoredTop sz="53904" autoAdjust="0"/>
  </p:normalViewPr>
  <p:slideViewPr>
    <p:cSldViewPr>
      <p:cViewPr varScale="1">
        <p:scale>
          <a:sx n="47" d="100"/>
          <a:sy n="47" d="100"/>
        </p:scale>
        <p:origin x="730" y="4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11247" cy="463007"/>
          </a:xfrm>
          <a:prstGeom prst="rect">
            <a:avLst/>
          </a:prstGeom>
        </p:spPr>
        <p:txBody>
          <a:bodyPr vert="horz" lIns="86703" tIns="43352" rIns="86703" bIns="43352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567" y="2"/>
            <a:ext cx="3012378" cy="463007"/>
          </a:xfrm>
          <a:prstGeom prst="rect">
            <a:avLst/>
          </a:prstGeom>
        </p:spPr>
        <p:txBody>
          <a:bodyPr vert="horz" lIns="86703" tIns="43352" rIns="86703" bIns="43352" rtlCol="0"/>
          <a:lstStyle>
            <a:lvl1pPr algn="r">
              <a:defRPr sz="1100"/>
            </a:lvl1pPr>
          </a:lstStyle>
          <a:p>
            <a:fld id="{88FDBED7-CF50-4D25-BE92-FE7E9FE293DA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703" tIns="43352" rIns="86703" bIns="4335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556" y="4445665"/>
            <a:ext cx="5560965" cy="3635902"/>
          </a:xfrm>
          <a:prstGeom prst="rect">
            <a:avLst/>
          </a:prstGeom>
        </p:spPr>
        <p:txBody>
          <a:bodyPr vert="horz" lIns="86703" tIns="43352" rIns="86703" bIns="4335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3070"/>
            <a:ext cx="3011247" cy="463005"/>
          </a:xfrm>
          <a:prstGeom prst="rect">
            <a:avLst/>
          </a:prstGeom>
        </p:spPr>
        <p:txBody>
          <a:bodyPr vert="horz" lIns="86703" tIns="43352" rIns="86703" bIns="43352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567" y="8773070"/>
            <a:ext cx="3012378" cy="463005"/>
          </a:xfrm>
          <a:prstGeom prst="rect">
            <a:avLst/>
          </a:prstGeom>
        </p:spPr>
        <p:txBody>
          <a:bodyPr vert="horz" lIns="86703" tIns="43352" rIns="86703" bIns="43352" rtlCol="0" anchor="b"/>
          <a:lstStyle>
            <a:lvl1pPr algn="r">
              <a:defRPr sz="1100"/>
            </a:lvl1pPr>
          </a:lstStyle>
          <a:p>
            <a:fld id="{567FC350-E118-45B2-A544-EA22BE1E6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75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06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activity is best assigned to be done at home and then discussed afterward.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04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Instructor Notes: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Thanking your mind: Taking the power out of difficult thoughts (Dr. Russ Harris) (1:46)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https://youtu.be/206WtwEyqzg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*Connections can be made with this and the Two Wolves story regarding how to treat your critical brain and how to treat the angry wolf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Follow-up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discussing how the goal of your critical mind….to keep us safe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52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Instructor Notes: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Demystifying ACT - Defusion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https://www.youtube.com/watch?v=6CzyYj5IUVE (6:24)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ts val="3600"/>
              </a:lnSpc>
              <a:spcAft>
                <a:spcPts val="1200"/>
              </a:spcAft>
            </a:pPr>
            <a:r>
              <a:rPr lang="en-US" sz="1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Fusion is when two things stick together…</a:t>
            </a:r>
          </a:p>
          <a:p>
            <a:pPr>
              <a:lnSpc>
                <a:spcPts val="3600"/>
              </a:lnSpc>
              <a:spcAft>
                <a:spcPts val="1200"/>
              </a:spcAft>
            </a:pPr>
            <a:r>
              <a:rPr lang="en-US" sz="1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Defusion – pull the word away from the meaning if it is not helpful.</a:t>
            </a:r>
          </a:p>
          <a:p>
            <a:pPr>
              <a:lnSpc>
                <a:spcPts val="3600"/>
              </a:lnSpc>
              <a:spcAft>
                <a:spcPts val="1200"/>
              </a:spcAft>
            </a:pP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Look at the thought, not from your thought</a:t>
            </a:r>
            <a:r>
              <a:rPr lang="en-US" sz="1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….just because you have the thought, doesn’t mean that you HAVE to do it</a:t>
            </a:r>
          </a:p>
          <a:p>
            <a:pPr>
              <a:lnSpc>
                <a:spcPts val="3600"/>
              </a:lnSpc>
              <a:spcAft>
                <a:spcPts val="1200"/>
              </a:spcAft>
            </a:pPr>
            <a:endParaRPr lang="en-US" sz="12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92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Instructor Notes: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Defusion – I’m noticing I’m having the thought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https://youtu.be/kwlYXupjoaI (1:25)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029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Instructor Notes: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activity is best assigned to be done at home and then discussed afterward.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 the activity and their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experiences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85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59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/>
          </a:p>
          <a:p>
            <a:endParaRPr lang="en-US" sz="900" dirty="0"/>
          </a:p>
          <a:p>
            <a:endParaRPr lang="en-US" sz="900" dirty="0"/>
          </a:p>
          <a:p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02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99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Instructor notes: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Audio recording of Neff’s Self-compassion break (about 5min)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http://self-compassion.org/wp-content/uploads/2015/12/self-compassion.break_.mp3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Encourage students to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their own phrases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only 1 phrase is needed per dimension of self-compassion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additional useful resource on the self-compassion break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https://ggia.berkeley.edu/practice/self_compassion_break?_ga=2.226878553.59087812.1540186801-497012263.1531181521#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https://self-compassion.org/exercise-2-self-compassion-break/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44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20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Instructor Notes: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introductory slide to the section of the lecture that discusses Exploring our Critical Mind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00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10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Instructor Notes: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Passengers on a bus- an Acceptance &amp; Commitment (ACT) metaphor (4:51)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https://www.youtube.com/watch?v=Z29ptSuoWRc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students explore the metaphors in this video.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94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753600" cy="7315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8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520" y="0"/>
                </a:lnTo>
                <a:lnTo>
                  <a:pt x="9753520" y="7315199"/>
                </a:lnTo>
                <a:lnTo>
                  <a:pt x="0" y="7315199"/>
                </a:lnTo>
                <a:lnTo>
                  <a:pt x="0" y="0"/>
                </a:lnTo>
                <a:close/>
              </a:path>
            </a:pathLst>
          </a:custGeom>
          <a:solidFill>
            <a:srgbClr val="393E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0409" y="2997396"/>
            <a:ext cx="7492781" cy="1104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50" b="0" i="0">
                <a:solidFill>
                  <a:srgbClr val="FBFBF4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63040" y="4096512"/>
            <a:ext cx="6827520" cy="182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99D1D0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99D1D0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87680" y="1682496"/>
            <a:ext cx="4242816" cy="4828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23104" y="1682496"/>
            <a:ext cx="4242816" cy="4828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solidFill>
            <a:srgbClr val="393E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99D1D0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42795" y="428498"/>
            <a:ext cx="5668009" cy="835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99D1D0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0834" y="1818541"/>
            <a:ext cx="9091930" cy="4632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16224" y="6803136"/>
            <a:ext cx="3121152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87680" y="6803136"/>
            <a:ext cx="2243328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022592" y="6803136"/>
            <a:ext cx="2243328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206WtwEyqzg" TargetMode="Externa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6CzyYj5IUVE" TargetMode="Externa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kwlYXupjoaI" TargetMode="Externa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Z29ptSuoWRc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4010"/>
            <a:ext cx="9753601" cy="7319210"/>
          </a:xfrm>
          <a:prstGeom prst="rect">
            <a:avLst/>
          </a:prstGeom>
        </p:spPr>
      </p:pic>
      <p:sp>
        <p:nvSpPr>
          <p:cNvPr id="13" name="object 3"/>
          <p:cNvSpPr/>
          <p:nvPr/>
        </p:nvSpPr>
        <p:spPr>
          <a:xfrm>
            <a:off x="0" y="0"/>
            <a:ext cx="9753598" cy="7325751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520" y="0"/>
                </a:lnTo>
                <a:lnTo>
                  <a:pt x="9753520" y="7315199"/>
                </a:lnTo>
                <a:lnTo>
                  <a:pt x="0" y="7315199"/>
                </a:lnTo>
                <a:lnTo>
                  <a:pt x="0" y="0"/>
                </a:lnTo>
                <a:close/>
              </a:path>
            </a:pathLst>
          </a:custGeom>
          <a:solidFill>
            <a:srgbClr val="393E53">
              <a:alpha val="4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-2" y="1194227"/>
            <a:ext cx="9753601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6600" spc="-100" dirty="0">
                <a:solidFill>
                  <a:srgbClr val="FCFCF4"/>
                </a:solidFill>
                <a:latin typeface="Century Gothic" panose="020B0502020202020204" pitchFamily="34" charset="0"/>
                <a:cs typeface="Constantia"/>
              </a:rPr>
              <a:t>Things</a:t>
            </a:r>
            <a:r>
              <a:rPr sz="6600" spc="-320" dirty="0">
                <a:solidFill>
                  <a:srgbClr val="FCFCF4"/>
                </a:solidFill>
                <a:latin typeface="Century Gothic" panose="020B0502020202020204" pitchFamily="34" charset="0"/>
                <a:cs typeface="Constantia"/>
              </a:rPr>
              <a:t> </a:t>
            </a:r>
            <a:r>
              <a:rPr sz="6600" spc="-55" dirty="0">
                <a:solidFill>
                  <a:srgbClr val="FCFCF4"/>
                </a:solidFill>
                <a:latin typeface="Century Gothic" panose="020B0502020202020204" pitchFamily="34" charset="0"/>
                <a:cs typeface="Constantia"/>
              </a:rPr>
              <a:t>to</a:t>
            </a:r>
            <a:endParaRPr sz="6600" dirty="0">
              <a:solidFill>
                <a:srgbClr val="FCFCF4"/>
              </a:solidFill>
              <a:latin typeface="Century Gothic" panose="020B0502020202020204" pitchFamily="34" charset="0"/>
              <a:cs typeface="Constant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-2" y="4764435"/>
            <a:ext cx="9753601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sz="6600" spc="-100" dirty="0">
                <a:solidFill>
                  <a:srgbClr val="FBFBF4"/>
                </a:solidFill>
                <a:latin typeface="Century Gothic" panose="020B0502020202020204" pitchFamily="34" charset="0"/>
                <a:cs typeface="Constantia"/>
              </a:rPr>
              <a:t>for Today</a:t>
            </a:r>
          </a:p>
        </p:txBody>
      </p:sp>
      <p:sp>
        <p:nvSpPr>
          <p:cNvPr id="7" name="object 2"/>
          <p:cNvSpPr txBox="1"/>
          <p:nvPr/>
        </p:nvSpPr>
        <p:spPr>
          <a:xfrm>
            <a:off x="-2" y="2413146"/>
            <a:ext cx="9753602" cy="21236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3800" dirty="0">
                <a:solidFill>
                  <a:srgbClr val="FBFBF4"/>
                </a:solidFill>
                <a:latin typeface="Monotype Corsiva" panose="03010101010201010101" pitchFamily="66" charset="0"/>
                <a:cs typeface="Constantia"/>
              </a:rPr>
              <a:t>be Thankful</a:t>
            </a:r>
            <a:endParaRPr sz="13800" dirty="0">
              <a:latin typeface="Monotype Corsiva" panose="03010101010201010101" pitchFamily="66" charset="0"/>
              <a:cs typeface="Constant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43400" y="381000"/>
            <a:ext cx="5025143" cy="1549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ts val="6000"/>
              </a:lnSpc>
            </a:pPr>
            <a:r>
              <a:rPr lang="en-US" sz="6000" spc="5" dirty="0"/>
              <a:t>Naming Your Critical Mind</a:t>
            </a:r>
            <a:endParaRPr sz="6000" spc="5" dirty="0"/>
          </a:p>
        </p:txBody>
      </p:sp>
      <p:sp>
        <p:nvSpPr>
          <p:cNvPr id="4" name="object 3"/>
          <p:cNvSpPr/>
          <p:nvPr/>
        </p:nvSpPr>
        <p:spPr>
          <a:xfrm>
            <a:off x="0" y="0"/>
            <a:ext cx="3771900" cy="7315200"/>
          </a:xfrm>
          <a:custGeom>
            <a:avLst/>
            <a:gdLst/>
            <a:ahLst/>
            <a:cxnLst/>
            <a:rect l="l" t="t" r="r" b="b"/>
            <a:pathLst>
              <a:path w="3771900" h="7315200">
                <a:moveTo>
                  <a:pt x="0" y="7315199"/>
                </a:moveTo>
                <a:lnTo>
                  <a:pt x="0" y="0"/>
                </a:lnTo>
                <a:lnTo>
                  <a:pt x="3771900" y="0"/>
                </a:lnTo>
                <a:lnTo>
                  <a:pt x="3771900" y="7315199"/>
                </a:lnTo>
                <a:lnTo>
                  <a:pt x="0" y="7315199"/>
                </a:lnTo>
                <a:close/>
              </a:path>
            </a:pathLst>
          </a:custGeom>
          <a:solidFill>
            <a:srgbClr val="FBFB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" t="21495" r="-1287" b="33251"/>
          <a:stretch/>
        </p:blipFill>
        <p:spPr>
          <a:xfrm>
            <a:off x="-317214" y="2209800"/>
            <a:ext cx="4584414" cy="2684768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6DDB3A78-8153-46A6-A75C-2F3BBF79629F}"/>
              </a:ext>
            </a:extLst>
          </p:cNvPr>
          <p:cNvSpPr txBox="1">
            <a:spLocks/>
          </p:cNvSpPr>
          <p:nvPr/>
        </p:nvSpPr>
        <p:spPr>
          <a:xfrm>
            <a:off x="3886200" y="2209800"/>
            <a:ext cx="5721576" cy="48772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1" i="0">
                <a:solidFill>
                  <a:srgbClr val="99D1D0"/>
                </a:solidFill>
                <a:latin typeface="Constantia"/>
                <a:ea typeface="+mj-ea"/>
                <a:cs typeface="Constantia"/>
              </a:defRPr>
            </a:lvl1pPr>
          </a:lstStyle>
          <a:p>
            <a:pPr>
              <a:lnSpc>
                <a:spcPts val="3600"/>
              </a:lnSpc>
              <a:spcAft>
                <a:spcPts val="1200"/>
              </a:spcAft>
            </a:pPr>
            <a:r>
              <a:rPr lang="en-US" sz="2700" b="0" dirty="0">
                <a:solidFill>
                  <a:schemeClr val="bg1"/>
                </a:solidFill>
                <a:latin typeface="Century Gothic" panose="020B0502020202020204" pitchFamily="34" charset="0"/>
              </a:rPr>
              <a:t>What is your critical mind’s name? </a:t>
            </a:r>
          </a:p>
          <a:p>
            <a:pPr>
              <a:lnSpc>
                <a:spcPts val="3600"/>
              </a:lnSpc>
              <a:spcAft>
                <a:spcPts val="1200"/>
              </a:spcAft>
            </a:pPr>
            <a:r>
              <a:rPr lang="en-US" sz="2700" b="0" dirty="0">
                <a:solidFill>
                  <a:schemeClr val="bg1"/>
                </a:solidFill>
                <a:latin typeface="Century Gothic" panose="020B0502020202020204" pitchFamily="34" charset="0"/>
              </a:rPr>
              <a:t>Explain why you chose this name.</a:t>
            </a:r>
          </a:p>
          <a:p>
            <a:pPr>
              <a:lnSpc>
                <a:spcPts val="3600"/>
              </a:lnSpc>
              <a:spcAft>
                <a:spcPts val="1200"/>
              </a:spcAft>
            </a:pPr>
            <a:r>
              <a:rPr lang="en-US" sz="2700" b="0" dirty="0">
                <a:solidFill>
                  <a:schemeClr val="bg1"/>
                </a:solidFill>
                <a:latin typeface="Century Gothic" panose="020B0502020202020204" pitchFamily="34" charset="0"/>
              </a:rPr>
              <a:t>Share characteristics of your critical mind.</a:t>
            </a:r>
            <a:endParaRPr lang="en-US" sz="2700" b="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457200" indent="-457200">
              <a:lnSpc>
                <a:spcPts val="36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FFFFFF"/>
                </a:solidFill>
                <a:latin typeface="Century Gothic" panose="020B0502020202020204" pitchFamily="34" charset="0"/>
              </a:rPr>
              <a:t>What are the things that your critical mind is saying? </a:t>
            </a:r>
          </a:p>
          <a:p>
            <a:pPr marL="457200" indent="-457200">
              <a:lnSpc>
                <a:spcPts val="36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FFFFFF"/>
                </a:solidFill>
                <a:latin typeface="Century Gothic" panose="020B0502020202020204" pitchFamily="34" charset="0"/>
              </a:rPr>
              <a:t>Why is your critical mind doing this? </a:t>
            </a:r>
          </a:p>
          <a:p>
            <a:pPr marL="457200" indent="-457200">
              <a:lnSpc>
                <a:spcPts val="36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FFFFFF"/>
                </a:solidFill>
                <a:latin typeface="Century Gothic" panose="020B0502020202020204" pitchFamily="34" charset="0"/>
              </a:rPr>
              <a:t>What is the effect that your critical mind is trying to achieve?</a:t>
            </a:r>
            <a:endParaRPr lang="en-US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289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3875" y="404336"/>
            <a:ext cx="89154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/>
            <a:r>
              <a:rPr lang="en-US" sz="4800" dirty="0"/>
              <a:t>Thanking your mind</a:t>
            </a:r>
            <a:endParaRPr sz="4800" spc="5" dirty="0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515166" y="1981200"/>
            <a:ext cx="915352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1" i="0">
                <a:solidFill>
                  <a:srgbClr val="99D1D0"/>
                </a:solidFill>
                <a:latin typeface="Constantia"/>
                <a:ea typeface="+mj-ea"/>
                <a:cs typeface="Constantia"/>
              </a:defRPr>
            </a:lvl1pPr>
          </a:lstStyle>
          <a:p>
            <a:endParaRPr lang="en-US" sz="3600" b="0" dirty="0">
              <a:solidFill>
                <a:srgbClr val="99D1D9"/>
              </a:solidFill>
              <a:latin typeface="Constantia" panose="02030602050306030303" pitchFamily="18" charset="0"/>
            </a:endParaRPr>
          </a:p>
          <a:p>
            <a:endParaRPr lang="en-US" sz="2000" b="0" dirty="0">
              <a:solidFill>
                <a:srgbClr val="FCFCF4"/>
              </a:solidFill>
              <a:latin typeface="Constantia" panose="02030602050306030303" pitchFamily="18" charset="0"/>
            </a:endParaRPr>
          </a:p>
        </p:txBody>
      </p:sp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812CDE7B-34DA-4A5D-A519-B7C85E479F6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" y="1600200"/>
            <a:ext cx="94488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46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3875" y="404336"/>
            <a:ext cx="89154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/>
            <a:r>
              <a:rPr lang="en-US" sz="4800" dirty="0"/>
              <a:t>Defusion</a:t>
            </a:r>
            <a:endParaRPr sz="4800" spc="5" dirty="0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515166" y="1981200"/>
            <a:ext cx="915352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1" i="0">
                <a:solidFill>
                  <a:srgbClr val="99D1D0"/>
                </a:solidFill>
                <a:latin typeface="Constantia"/>
                <a:ea typeface="+mj-ea"/>
                <a:cs typeface="Constantia"/>
              </a:defRPr>
            </a:lvl1pPr>
          </a:lstStyle>
          <a:p>
            <a:endParaRPr lang="en-US" sz="3600" b="0" dirty="0">
              <a:solidFill>
                <a:srgbClr val="99D1D9"/>
              </a:solidFill>
              <a:latin typeface="Constantia" panose="02030602050306030303" pitchFamily="18" charset="0"/>
            </a:endParaRPr>
          </a:p>
          <a:p>
            <a:endParaRPr lang="en-US" sz="2000" b="0" dirty="0">
              <a:solidFill>
                <a:srgbClr val="FCFCF4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6CzyYj5IUVE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8600" y="1600200"/>
            <a:ext cx="93472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24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3875" y="404336"/>
            <a:ext cx="891540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/>
            <a:r>
              <a:rPr lang="en-US" sz="4800" dirty="0"/>
              <a:t>Defusion – </a:t>
            </a:r>
            <a:br>
              <a:rPr lang="en-US" sz="4800" dirty="0"/>
            </a:br>
            <a:r>
              <a:rPr lang="en-US" sz="4000" dirty="0"/>
              <a:t>I’m noticing I’m having the thought</a:t>
            </a:r>
            <a:endParaRPr sz="4000" spc="5" dirty="0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515166" y="1981200"/>
            <a:ext cx="915352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1" i="0">
                <a:solidFill>
                  <a:srgbClr val="99D1D0"/>
                </a:solidFill>
                <a:latin typeface="Constantia"/>
                <a:ea typeface="+mj-ea"/>
                <a:cs typeface="Constantia"/>
              </a:defRPr>
            </a:lvl1pPr>
          </a:lstStyle>
          <a:p>
            <a:endParaRPr lang="en-US" sz="3600" b="0" dirty="0">
              <a:solidFill>
                <a:srgbClr val="99D1D9"/>
              </a:solidFill>
              <a:latin typeface="Constantia" panose="02030602050306030303" pitchFamily="18" charset="0"/>
            </a:endParaRPr>
          </a:p>
          <a:p>
            <a:endParaRPr lang="en-US" sz="2000" b="0" dirty="0">
              <a:solidFill>
                <a:srgbClr val="FCFCF4"/>
              </a:solidFill>
              <a:latin typeface="Constantia" panose="02030602050306030303" pitchFamily="18" charset="0"/>
            </a:endParaRPr>
          </a:p>
        </p:txBody>
      </p:sp>
      <p:pic>
        <p:nvPicPr>
          <p:cNvPr id="3" name="kwlYXupjoaI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4800" y="1905000"/>
            <a:ext cx="921173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79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8666" y="1273305"/>
            <a:ext cx="5492635" cy="2564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ts val="5000"/>
              </a:lnSpc>
            </a:pPr>
            <a:r>
              <a:rPr lang="en-US" sz="4600" spc="-100" dirty="0"/>
              <a:t>The Criticizer,          the Criticized, and the Compassionate Observer</a:t>
            </a:r>
            <a:endParaRPr sz="4600" spc="-100" dirty="0"/>
          </a:p>
        </p:txBody>
      </p:sp>
      <p:sp>
        <p:nvSpPr>
          <p:cNvPr id="7" name="object 3"/>
          <p:cNvSpPr/>
          <p:nvPr/>
        </p:nvSpPr>
        <p:spPr>
          <a:xfrm>
            <a:off x="6057900" y="0"/>
            <a:ext cx="3771900" cy="7315200"/>
          </a:xfrm>
          <a:custGeom>
            <a:avLst/>
            <a:gdLst/>
            <a:ahLst/>
            <a:cxnLst/>
            <a:rect l="l" t="t" r="r" b="b"/>
            <a:pathLst>
              <a:path w="3771900" h="7315200">
                <a:moveTo>
                  <a:pt x="0" y="7315199"/>
                </a:moveTo>
                <a:lnTo>
                  <a:pt x="0" y="0"/>
                </a:lnTo>
                <a:lnTo>
                  <a:pt x="3771900" y="0"/>
                </a:lnTo>
                <a:lnTo>
                  <a:pt x="3771900" y="7315199"/>
                </a:lnTo>
                <a:lnTo>
                  <a:pt x="0" y="7315199"/>
                </a:lnTo>
                <a:close/>
              </a:path>
            </a:pathLst>
          </a:custGeom>
          <a:solidFill>
            <a:srgbClr val="FBFB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1" r="21691" b="50000"/>
          <a:stretch/>
        </p:blipFill>
        <p:spPr>
          <a:xfrm>
            <a:off x="6796087" y="1214653"/>
            <a:ext cx="2295526" cy="26234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1" t="47917" r="21814"/>
          <a:stretch/>
        </p:blipFill>
        <p:spPr>
          <a:xfrm flipH="1">
            <a:off x="6057899" y="3838110"/>
            <a:ext cx="1790701" cy="2356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1" t="47917" r="21814"/>
          <a:stretch/>
        </p:blipFill>
        <p:spPr>
          <a:xfrm>
            <a:off x="8055198" y="3838110"/>
            <a:ext cx="1790701" cy="2356184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132340F3-C613-480A-BDCF-98DC63BFCCCD}"/>
              </a:ext>
            </a:extLst>
          </p:cNvPr>
          <p:cNvSpPr txBox="1">
            <a:spLocks/>
          </p:cNvSpPr>
          <p:nvPr/>
        </p:nvSpPr>
        <p:spPr>
          <a:xfrm>
            <a:off x="685800" y="5257800"/>
            <a:ext cx="4572000" cy="10784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1" i="0">
                <a:solidFill>
                  <a:srgbClr val="99D1D0"/>
                </a:solidFill>
                <a:latin typeface="Constantia"/>
                <a:ea typeface="+mj-ea"/>
                <a:cs typeface="Constantia"/>
              </a:defRPr>
            </a:lvl1pPr>
          </a:lstStyle>
          <a:p>
            <a:pPr>
              <a:lnSpc>
                <a:spcPts val="2800"/>
              </a:lnSpc>
            </a:pPr>
            <a:r>
              <a:rPr lang="en-US" b="0" dirty="0">
                <a:solidFill>
                  <a:srgbClr val="FFFFFF"/>
                </a:solidFill>
                <a:latin typeface="Century Gothic" panose="020B0502020202020204" pitchFamily="34" charset="0"/>
              </a:rPr>
              <a:t>Let’s discuss the activity and your experience doing it</a:t>
            </a:r>
          </a:p>
        </p:txBody>
      </p:sp>
    </p:spTree>
    <p:extLst>
      <p:ext uri="{BB962C8B-B14F-4D97-AF65-F5344CB8AC3E}">
        <p14:creationId xmlns:p14="http://schemas.microsoft.com/office/powerpoint/2010/main" val="82924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93E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7"/>
          <p:cNvSpPr txBox="1"/>
          <p:nvPr/>
        </p:nvSpPr>
        <p:spPr>
          <a:xfrm>
            <a:off x="1122046" y="851754"/>
            <a:ext cx="249554" cy="4432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2700" spc="240" dirty="0">
                <a:solidFill>
                  <a:srgbClr val="99D1D9"/>
                </a:solidFill>
                <a:latin typeface="Century Gothic" panose="020B0502020202020204" pitchFamily="34" charset="0"/>
                <a:cs typeface="Tahoma"/>
              </a:rPr>
              <a:t>C</a:t>
            </a:r>
            <a:endParaRPr sz="2700" dirty="0">
              <a:solidFill>
                <a:srgbClr val="99D1D9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14" name="object 8"/>
          <p:cNvSpPr txBox="1"/>
          <p:nvPr/>
        </p:nvSpPr>
        <p:spPr>
          <a:xfrm>
            <a:off x="1848436" y="805667"/>
            <a:ext cx="4171364" cy="579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lang="en-US" spc="409" dirty="0">
                <a:solidFill>
                  <a:srgbClr val="99D1D9"/>
                </a:solidFill>
                <a:latin typeface="Century Gothic" panose="020B0502020202020204" pitchFamily="34" charset="0"/>
                <a:cs typeface="Akzidenz-Grotesk Pro Light"/>
              </a:rPr>
              <a:t>Cultivating </a:t>
            </a:r>
          </a:p>
          <a:p>
            <a:pPr marL="12700" marR="5080">
              <a:spcBef>
                <a:spcPts val="95"/>
              </a:spcBef>
            </a:pPr>
            <a:r>
              <a:rPr lang="en-US" spc="409" dirty="0">
                <a:solidFill>
                  <a:srgbClr val="99D1D9"/>
                </a:solidFill>
                <a:latin typeface="Century Gothic" panose="020B0502020202020204" pitchFamily="34" charset="0"/>
                <a:cs typeface="Akzidenz-Grotesk Pro Light"/>
              </a:rPr>
              <a:t>Compassion</a:t>
            </a:r>
            <a:endParaRPr spc="409" dirty="0">
              <a:solidFill>
                <a:srgbClr val="99D1D9"/>
              </a:solidFill>
              <a:latin typeface="Century Gothic" panose="020B0502020202020204" pitchFamily="34" charset="0"/>
              <a:cs typeface="Akzidenz-Grotesk Pro Light"/>
            </a:endParaRPr>
          </a:p>
        </p:txBody>
      </p:sp>
      <p:sp>
        <p:nvSpPr>
          <p:cNvPr id="15" name="object 9"/>
          <p:cNvSpPr txBox="1"/>
          <p:nvPr/>
        </p:nvSpPr>
        <p:spPr>
          <a:xfrm>
            <a:off x="228600" y="2590800"/>
            <a:ext cx="9372600" cy="1502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60365" algn="l"/>
              </a:tabLst>
            </a:pPr>
            <a:r>
              <a:rPr lang="en-US" sz="4800" b="1" spc="-200" dirty="0">
                <a:solidFill>
                  <a:srgbClr val="99D1D9"/>
                </a:solidFill>
                <a:latin typeface="Constantia" panose="02030602050306030303" pitchFamily="18" charset="0"/>
                <a:cs typeface="Arial"/>
              </a:rPr>
              <a:t>Directing our compassionate mind: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60365" algn="l"/>
              </a:tabLst>
            </a:pPr>
            <a:r>
              <a:rPr lang="en-US" sz="4800" b="1" spc="-200" dirty="0">
                <a:solidFill>
                  <a:srgbClr val="99D1D9"/>
                </a:solidFill>
                <a:latin typeface="Constantia" panose="02030602050306030303" pitchFamily="18" charset="0"/>
                <a:cs typeface="Arial"/>
              </a:rPr>
              <a:t>Self-compassion</a:t>
            </a:r>
          </a:p>
        </p:txBody>
      </p:sp>
      <p:sp>
        <p:nvSpPr>
          <p:cNvPr id="16" name="object 10"/>
          <p:cNvSpPr txBox="1"/>
          <p:nvPr/>
        </p:nvSpPr>
        <p:spPr>
          <a:xfrm>
            <a:off x="857249" y="5791200"/>
            <a:ext cx="2190751" cy="826380"/>
          </a:xfrm>
          <a:prstGeom prst="rect">
            <a:avLst/>
          </a:prstGeom>
          <a:solidFill>
            <a:srgbClr val="393E53"/>
          </a:solidFill>
          <a:ln w="19050">
            <a:solidFill>
              <a:srgbClr val="FBFBF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40360" marR="473709">
              <a:lnSpc>
                <a:spcPct val="159100"/>
              </a:lnSpc>
              <a:tabLst>
                <a:tab pos="1492250" algn="l"/>
                <a:tab pos="1853564" algn="l"/>
                <a:tab pos="2117725" algn="l"/>
                <a:tab pos="2280285" algn="l"/>
                <a:tab pos="3128645" algn="l"/>
                <a:tab pos="3465829" algn="l"/>
                <a:tab pos="3879850" algn="l"/>
              </a:tabLst>
            </a:pPr>
            <a:endParaRPr lang="en-US" sz="2400" spc="225" dirty="0">
              <a:solidFill>
                <a:srgbClr val="99D1D9"/>
              </a:solidFill>
              <a:latin typeface="Century Gothic" panose="020B0502020202020204" pitchFamily="34" charset="0"/>
              <a:cs typeface="Arial"/>
            </a:endParaRPr>
          </a:p>
          <a:p>
            <a:pPr marL="340360" marR="473709">
              <a:lnSpc>
                <a:spcPct val="159100"/>
              </a:lnSpc>
              <a:tabLst>
                <a:tab pos="1492250" algn="l"/>
                <a:tab pos="1853564" algn="l"/>
                <a:tab pos="2117725" algn="l"/>
                <a:tab pos="2280285" algn="l"/>
                <a:tab pos="3128645" algn="l"/>
                <a:tab pos="3465829" algn="l"/>
                <a:tab pos="3879850" algn="l"/>
              </a:tabLst>
            </a:pPr>
            <a:endParaRPr sz="1100" dirty="0">
              <a:latin typeface="Akzidenz-Grotesk Pro Light" panose="02000506040000020003" pitchFamily="50" charset="0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9411" y="6019800"/>
            <a:ext cx="5455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9D1D9"/>
                </a:solidFill>
                <a:latin typeface="Century Gothic" panose="020B0502020202020204" pitchFamily="34" charset="0"/>
              </a:rPr>
              <a:t>Chapter 17</a:t>
            </a:r>
          </a:p>
        </p:txBody>
      </p:sp>
      <p:sp>
        <p:nvSpPr>
          <p:cNvPr id="4" name="Hexagon 3"/>
          <p:cNvSpPr/>
          <p:nvPr/>
        </p:nvSpPr>
        <p:spPr>
          <a:xfrm rot="5400000">
            <a:off x="818582" y="730867"/>
            <a:ext cx="854268" cy="728604"/>
          </a:xfrm>
          <a:prstGeom prst="hexagon">
            <a:avLst/>
          </a:prstGeom>
          <a:noFill/>
          <a:ln w="6350">
            <a:solidFill>
              <a:srgbClr val="FCFC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0" y="0"/>
          <a:ext cx="9753600" cy="731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Acrobat Document" r:id="rId4" imgW="9524904" imgH="9524839" progId="AcroExch.Document.DC">
                  <p:embed/>
                </p:oleObj>
              </mc:Choice>
              <mc:Fallback>
                <p:oleObj name="Acrobat Document" r:id="rId4" imgW="9524904" imgH="9524839" progId="AcroExch.Document.DC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753600" cy="731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5" name="TextBox 414"/>
          <p:cNvSpPr txBox="1"/>
          <p:nvPr/>
        </p:nvSpPr>
        <p:spPr>
          <a:xfrm>
            <a:off x="2984412" y="1620742"/>
            <a:ext cx="4404360" cy="43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sz="2600" spc="-200" dirty="0">
                <a:solidFill>
                  <a:srgbClr val="393E53"/>
                </a:solidFill>
                <a:latin typeface="Century Gothic" panose="020B0502020202020204" pitchFamily="34" charset="0"/>
                <a:cs typeface="Arial"/>
              </a:rPr>
              <a:t>Things to </a:t>
            </a:r>
            <a:r>
              <a:rPr lang="en-US" sz="3200" spc="-200" dirty="0">
                <a:solidFill>
                  <a:srgbClr val="393E53"/>
                </a:solidFill>
                <a:latin typeface="Monotype Corsiva" panose="03010101010201010101" pitchFamily="66" charset="0"/>
                <a:cs typeface="Arial"/>
              </a:rPr>
              <a:t>be Thankful  </a:t>
            </a:r>
            <a:r>
              <a:rPr lang="en-US" sz="2600" spc="-200" dirty="0">
                <a:solidFill>
                  <a:srgbClr val="393E53"/>
                </a:solidFill>
                <a:latin typeface="Century Gothic" panose="020B0502020202020204" pitchFamily="34" charset="0"/>
                <a:cs typeface="Arial"/>
              </a:rPr>
              <a:t>for Today</a:t>
            </a:r>
          </a:p>
        </p:txBody>
      </p:sp>
      <p:sp>
        <p:nvSpPr>
          <p:cNvPr id="416" name="TextBox 415"/>
          <p:cNvSpPr txBox="1"/>
          <p:nvPr/>
        </p:nvSpPr>
        <p:spPr>
          <a:xfrm>
            <a:off x="2984412" y="2231648"/>
            <a:ext cx="41376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pc="-200" dirty="0">
                <a:solidFill>
                  <a:srgbClr val="393E53"/>
                </a:solidFill>
                <a:latin typeface="Century Gothic" panose="020B0502020202020204" pitchFamily="34" charset="0"/>
                <a:cs typeface="Arial"/>
              </a:rPr>
              <a:t>Ways to cultivate compassion for oneself</a:t>
            </a:r>
          </a:p>
        </p:txBody>
      </p:sp>
      <p:sp>
        <p:nvSpPr>
          <p:cNvPr id="417" name="TextBox 416"/>
          <p:cNvSpPr txBox="1"/>
          <p:nvPr/>
        </p:nvSpPr>
        <p:spPr>
          <a:xfrm>
            <a:off x="3025140" y="3393757"/>
            <a:ext cx="42138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pc="-200" dirty="0">
                <a:solidFill>
                  <a:srgbClr val="393E53"/>
                </a:solidFill>
                <a:latin typeface="Century Gothic" panose="020B0502020202020204" pitchFamily="34" charset="0"/>
                <a:cs typeface="Arial"/>
              </a:rPr>
              <a:t>Self-compassion break</a:t>
            </a:r>
          </a:p>
        </p:txBody>
      </p:sp>
      <p:sp>
        <p:nvSpPr>
          <p:cNvPr id="419" name="TextBox 418"/>
          <p:cNvSpPr txBox="1"/>
          <p:nvPr/>
        </p:nvSpPr>
        <p:spPr>
          <a:xfrm>
            <a:off x="3025140" y="4260722"/>
            <a:ext cx="4404360" cy="387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25" marR="309880">
              <a:lnSpc>
                <a:spcPts val="2300"/>
              </a:lnSpc>
              <a:spcBef>
                <a:spcPts val="1200"/>
              </a:spcBef>
            </a:pPr>
            <a:r>
              <a:rPr lang="en-US" sz="2600" spc="-200" dirty="0">
                <a:solidFill>
                  <a:srgbClr val="393E53"/>
                </a:solidFill>
                <a:latin typeface="Century Gothic" panose="020B0502020202020204" pitchFamily="34" charset="0"/>
                <a:cs typeface="Arial"/>
              </a:rPr>
              <a:t>Loving-kindness meditation</a:t>
            </a:r>
          </a:p>
        </p:txBody>
      </p:sp>
      <p:sp>
        <p:nvSpPr>
          <p:cNvPr id="10" name="object 2"/>
          <p:cNvSpPr txBox="1"/>
          <p:nvPr/>
        </p:nvSpPr>
        <p:spPr>
          <a:xfrm>
            <a:off x="1905000" y="165520"/>
            <a:ext cx="5715000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6000" b="1" spc="-100" dirty="0">
                <a:solidFill>
                  <a:srgbClr val="393E53"/>
                </a:solidFill>
                <a:latin typeface="Constantia" panose="02030602050306030303" pitchFamily="18" charset="0"/>
                <a:cs typeface="Constantia"/>
              </a:rPr>
              <a:t>Today’s Agenda</a:t>
            </a:r>
            <a:endParaRPr sz="6000" b="1" dirty="0">
              <a:solidFill>
                <a:srgbClr val="393E53"/>
              </a:solidFill>
              <a:latin typeface="Constantia" panose="02030602050306030303" pitchFamily="18" charset="0"/>
              <a:cs typeface="Constanti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2B5317-3CF7-4AEE-9127-13F7839737A5}"/>
              </a:ext>
            </a:extLst>
          </p:cNvPr>
          <p:cNvSpPr txBox="1"/>
          <p:nvPr/>
        </p:nvSpPr>
        <p:spPr>
          <a:xfrm>
            <a:off x="3009289" y="5099114"/>
            <a:ext cx="4379483" cy="387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25">
              <a:lnSpc>
                <a:spcPts val="2300"/>
              </a:lnSpc>
              <a:spcBef>
                <a:spcPts val="1200"/>
              </a:spcBef>
            </a:pPr>
            <a:r>
              <a:rPr lang="en-US" sz="2600" spc="-200" dirty="0">
                <a:solidFill>
                  <a:srgbClr val="393E53"/>
                </a:solidFill>
                <a:latin typeface="Century Gothic" panose="020B0502020202020204" pitchFamily="34" charset="0"/>
                <a:cs typeface="Arial"/>
              </a:rPr>
              <a:t>Exploring our critical mind</a:t>
            </a:r>
          </a:p>
        </p:txBody>
      </p:sp>
    </p:spTree>
    <p:extLst>
      <p:ext uri="{BB962C8B-B14F-4D97-AF65-F5344CB8AC3E}">
        <p14:creationId xmlns:p14="http://schemas.microsoft.com/office/powerpoint/2010/main" val="1295256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3875" y="152400"/>
            <a:ext cx="8915400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/>
            <a:r>
              <a:rPr lang="en-US" sz="6000" dirty="0"/>
              <a:t>Ways to cultivate compassion for oneself</a:t>
            </a:r>
            <a:endParaRPr sz="6000" spc="5" dirty="0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515166" y="2627055"/>
            <a:ext cx="9153525" cy="4216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1" i="0">
                <a:solidFill>
                  <a:srgbClr val="99D1D0"/>
                </a:solidFill>
                <a:latin typeface="Constantia"/>
                <a:ea typeface="+mj-ea"/>
                <a:cs typeface="Constantia"/>
              </a:defRPr>
            </a:lvl1pPr>
          </a:lstStyle>
          <a:p>
            <a:r>
              <a:rPr lang="en-US" sz="3800" b="0" dirty="0">
                <a:solidFill>
                  <a:srgbClr val="FCFCF4"/>
                </a:solidFill>
                <a:latin typeface="Century Gothic" panose="020B0502020202020204" pitchFamily="34" charset="0"/>
              </a:rPr>
              <a:t>Directing compassion to yourself:</a:t>
            </a:r>
          </a:p>
          <a:p>
            <a:r>
              <a:rPr lang="en-US" sz="3600" b="0" dirty="0">
                <a:solidFill>
                  <a:srgbClr val="99D1D9"/>
                </a:solidFill>
              </a:rPr>
              <a:t>-Imagery</a:t>
            </a:r>
          </a:p>
          <a:p>
            <a:r>
              <a:rPr lang="en-US" sz="3600" b="0" dirty="0">
                <a:solidFill>
                  <a:srgbClr val="99D1D9"/>
                </a:solidFill>
                <a:latin typeface="Constantia" panose="02030602050306030303" pitchFamily="18" charset="0"/>
              </a:rPr>
              <a:t>-Compassion in the mirror</a:t>
            </a:r>
          </a:p>
          <a:p>
            <a:endParaRPr lang="en-US" sz="3600" b="0" dirty="0">
              <a:solidFill>
                <a:srgbClr val="99D1D9"/>
              </a:solidFill>
              <a:latin typeface="Constantia" panose="02030602050306030303" pitchFamily="18" charset="0"/>
            </a:endParaRPr>
          </a:p>
          <a:p>
            <a:r>
              <a:rPr lang="en-US" sz="3600" b="0" dirty="0">
                <a:solidFill>
                  <a:srgbClr val="99D1D9"/>
                </a:solidFill>
                <a:latin typeface="Constantia" panose="02030602050306030303" pitchFamily="18" charset="0"/>
              </a:rPr>
              <a:t>-Self-compassion break</a:t>
            </a:r>
          </a:p>
          <a:p>
            <a:r>
              <a:rPr lang="en-US" sz="3600" b="0" dirty="0">
                <a:solidFill>
                  <a:srgbClr val="99D1D9"/>
                </a:solidFill>
                <a:latin typeface="Constantia" panose="02030602050306030303" pitchFamily="18" charset="0"/>
              </a:rPr>
              <a:t>-Loving-kindness meditation</a:t>
            </a:r>
          </a:p>
          <a:p>
            <a:r>
              <a:rPr lang="en-US" sz="3600" b="0" dirty="0">
                <a:solidFill>
                  <a:srgbClr val="99D1D9"/>
                </a:solidFill>
                <a:latin typeface="Constantia" panose="02030602050306030303" pitchFamily="18" charset="0"/>
              </a:rPr>
              <a:t>-Exploring our critical mind</a:t>
            </a:r>
          </a:p>
          <a:p>
            <a:endParaRPr lang="en-US" sz="2000" b="0" dirty="0">
              <a:solidFill>
                <a:srgbClr val="FCFCF4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2D70573E-31CD-44DA-80A9-0EB38FA888C8}"/>
              </a:ext>
            </a:extLst>
          </p:cNvPr>
          <p:cNvSpPr/>
          <p:nvPr/>
        </p:nvSpPr>
        <p:spPr>
          <a:xfrm>
            <a:off x="6248400" y="3429000"/>
            <a:ext cx="304800" cy="685800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7268ABAB-5E55-4487-A331-CC88BD5665B0}"/>
              </a:ext>
            </a:extLst>
          </p:cNvPr>
          <p:cNvSpPr/>
          <p:nvPr/>
        </p:nvSpPr>
        <p:spPr>
          <a:xfrm>
            <a:off x="6553201" y="5029200"/>
            <a:ext cx="304800" cy="1219200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9B4216-E9AB-4698-98F3-E3C2047C3C27}"/>
              </a:ext>
            </a:extLst>
          </p:cNvPr>
          <p:cNvSpPr txBox="1"/>
          <p:nvPr/>
        </p:nvSpPr>
        <p:spPr>
          <a:xfrm>
            <a:off x="6739345" y="3541067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book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A31DE1-C56B-4AE2-AF64-96E9443EF94D}"/>
              </a:ext>
            </a:extLst>
          </p:cNvPr>
          <p:cNvSpPr txBox="1"/>
          <p:nvPr/>
        </p:nvSpPr>
        <p:spPr>
          <a:xfrm>
            <a:off x="7010400" y="5407967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in class</a:t>
            </a:r>
          </a:p>
        </p:txBody>
      </p:sp>
    </p:spTree>
    <p:extLst>
      <p:ext uri="{BB962C8B-B14F-4D97-AF65-F5344CB8AC3E}">
        <p14:creationId xmlns:p14="http://schemas.microsoft.com/office/powerpoint/2010/main" val="340185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438986"/>
            <a:ext cx="9183463" cy="7802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ts val="6000"/>
              </a:lnSpc>
            </a:pPr>
            <a:r>
              <a:rPr lang="en-US" sz="6000" dirty="0"/>
              <a:t>Self-Compassion Break</a:t>
            </a:r>
            <a:endParaRPr sz="6000" spc="5" dirty="0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350520" y="1752600"/>
            <a:ext cx="7690220" cy="5078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1" i="0">
                <a:solidFill>
                  <a:srgbClr val="99D1D0"/>
                </a:solidFill>
                <a:latin typeface="Constantia"/>
                <a:ea typeface="+mj-ea"/>
                <a:cs typeface="Constantia"/>
              </a:defRPr>
            </a:lvl1pPr>
          </a:lstStyle>
          <a:p>
            <a:endParaRPr lang="en-US" sz="18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This is a moment of suffering. </a:t>
            </a:r>
          </a:p>
          <a:p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This hurts. This is stress.</a:t>
            </a:r>
          </a:p>
          <a:p>
            <a:endParaRPr lang="en-US" sz="3000" b="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3000" b="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Suffering is a part of life. </a:t>
            </a:r>
          </a:p>
          <a:p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I am not alone, others feel this way.</a:t>
            </a:r>
          </a:p>
          <a:p>
            <a:endParaRPr lang="en-US" sz="30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30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May I be kind to myself in this moment. </a:t>
            </a:r>
          </a:p>
          <a:p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It’s gonna be OK.</a:t>
            </a:r>
            <a:endParaRPr lang="en-US" i="1" dirty="0">
              <a:solidFill>
                <a:srgbClr val="99D1D9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object 3"/>
          <p:cNvSpPr/>
          <p:nvPr/>
        </p:nvSpPr>
        <p:spPr>
          <a:xfrm flipH="1">
            <a:off x="9753596" y="0"/>
            <a:ext cx="54685" cy="7315200"/>
          </a:xfrm>
          <a:custGeom>
            <a:avLst/>
            <a:gdLst/>
            <a:ahLst/>
            <a:cxnLst/>
            <a:rect l="l" t="t" r="r" b="b"/>
            <a:pathLst>
              <a:path w="3771900" h="7315200">
                <a:moveTo>
                  <a:pt x="0" y="7315199"/>
                </a:moveTo>
                <a:lnTo>
                  <a:pt x="0" y="0"/>
                </a:lnTo>
                <a:lnTo>
                  <a:pt x="3771900" y="0"/>
                </a:lnTo>
                <a:lnTo>
                  <a:pt x="3771900" y="7315199"/>
                </a:lnTo>
                <a:lnTo>
                  <a:pt x="0" y="7315199"/>
                </a:lnTo>
                <a:close/>
              </a:path>
            </a:pathLst>
          </a:custGeom>
          <a:solidFill>
            <a:srgbClr val="FBFB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1D4DE4-1717-476B-B0FC-F0A46EDA0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213" y="5751258"/>
            <a:ext cx="706913" cy="1075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755ABB-652F-49F3-BAEA-07E511E0DB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384" y="3810000"/>
            <a:ext cx="859313" cy="890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F3FAF2-8286-45E2-A401-9CDD4202EA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53" y="2057400"/>
            <a:ext cx="762001" cy="8372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E67DA8-2D50-43BA-B533-F7547A1D3C86}"/>
              </a:ext>
            </a:extLst>
          </p:cNvPr>
          <p:cNvSpPr txBox="1"/>
          <p:nvPr/>
        </p:nvSpPr>
        <p:spPr>
          <a:xfrm>
            <a:off x="8004882" y="6826939"/>
            <a:ext cx="180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9D1D9"/>
                </a:solidFill>
                <a:latin typeface="Century Gothic" panose="020B0502020202020204" pitchFamily="34" charset="0"/>
              </a:rPr>
              <a:t>Self-Kindness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C5A9F5-3094-41B9-9BDF-ED4B0F43D42D}"/>
              </a:ext>
            </a:extLst>
          </p:cNvPr>
          <p:cNvSpPr txBox="1"/>
          <p:nvPr/>
        </p:nvSpPr>
        <p:spPr>
          <a:xfrm>
            <a:off x="8248430" y="4724400"/>
            <a:ext cx="1505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9D1D9"/>
                </a:solidFill>
                <a:latin typeface="Century Gothic" panose="020B0502020202020204" pitchFamily="34" charset="0"/>
              </a:rPr>
              <a:t>Common Humanity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D8D78D-3751-4910-84D4-CEF2200FAB10}"/>
              </a:ext>
            </a:extLst>
          </p:cNvPr>
          <p:cNvSpPr txBox="1"/>
          <p:nvPr/>
        </p:nvSpPr>
        <p:spPr>
          <a:xfrm>
            <a:off x="8153400" y="2971800"/>
            <a:ext cx="2434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9D1D9"/>
                </a:solidFill>
                <a:latin typeface="Century Gothic" panose="020B0502020202020204" pitchFamily="34" charset="0"/>
              </a:rPr>
              <a:t>Mindfulness</a:t>
            </a:r>
          </a:p>
        </p:txBody>
      </p:sp>
      <p:pic>
        <p:nvPicPr>
          <p:cNvPr id="3" name="self-compassion.break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01015" y="638593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3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20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CE45B-95D3-496B-A1C9-D254BA492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0" y="2648883"/>
            <a:ext cx="4343401" cy="2087174"/>
          </a:xfrm>
        </p:spPr>
        <p:txBody>
          <a:bodyPr/>
          <a:lstStyle/>
          <a:p>
            <a:pPr algn="ctr">
              <a:lnSpc>
                <a:spcPts val="5400"/>
              </a:lnSpc>
            </a:pPr>
            <a:r>
              <a:rPr lang="en-US" sz="5400" dirty="0"/>
              <a:t>Loving-Kindness Meditation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65369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27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/>
          <p:cNvSpPr/>
          <p:nvPr/>
        </p:nvSpPr>
        <p:spPr>
          <a:xfrm>
            <a:off x="0" y="2275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3771900" h="7315200">
                <a:moveTo>
                  <a:pt x="0" y="7315199"/>
                </a:moveTo>
                <a:lnTo>
                  <a:pt x="0" y="0"/>
                </a:lnTo>
                <a:lnTo>
                  <a:pt x="3771900" y="0"/>
                </a:lnTo>
                <a:lnTo>
                  <a:pt x="3771900" y="7315199"/>
                </a:lnTo>
                <a:lnTo>
                  <a:pt x="0" y="7315199"/>
                </a:lnTo>
                <a:close/>
              </a:path>
            </a:pathLst>
          </a:custGeom>
          <a:solidFill>
            <a:srgbClr val="FBFB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/>
          <p:cNvSpPr/>
          <p:nvPr/>
        </p:nvSpPr>
        <p:spPr>
          <a:xfrm rot="5400000">
            <a:off x="4723261" y="-4725537"/>
            <a:ext cx="307075" cy="9753601"/>
          </a:xfrm>
          <a:custGeom>
            <a:avLst/>
            <a:gdLst/>
            <a:ahLst/>
            <a:cxnLst/>
            <a:rect l="l" t="t" r="r" b="b"/>
            <a:pathLst>
              <a:path w="3771900" h="7315200">
                <a:moveTo>
                  <a:pt x="0" y="7315199"/>
                </a:moveTo>
                <a:lnTo>
                  <a:pt x="0" y="0"/>
                </a:lnTo>
                <a:lnTo>
                  <a:pt x="3771900" y="0"/>
                </a:lnTo>
                <a:lnTo>
                  <a:pt x="3771900" y="7315199"/>
                </a:lnTo>
                <a:lnTo>
                  <a:pt x="0" y="7315199"/>
                </a:lnTo>
                <a:close/>
              </a:path>
            </a:pathLst>
          </a:custGeom>
          <a:solidFill>
            <a:srgbClr val="393E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3"/>
          <p:cNvSpPr/>
          <p:nvPr/>
        </p:nvSpPr>
        <p:spPr>
          <a:xfrm rot="10800000">
            <a:off x="-4" y="0"/>
            <a:ext cx="307075" cy="7315200"/>
          </a:xfrm>
          <a:custGeom>
            <a:avLst/>
            <a:gdLst/>
            <a:ahLst/>
            <a:cxnLst/>
            <a:rect l="l" t="t" r="r" b="b"/>
            <a:pathLst>
              <a:path w="3771900" h="7315200">
                <a:moveTo>
                  <a:pt x="0" y="7315199"/>
                </a:moveTo>
                <a:lnTo>
                  <a:pt x="0" y="0"/>
                </a:lnTo>
                <a:lnTo>
                  <a:pt x="3771900" y="0"/>
                </a:lnTo>
                <a:lnTo>
                  <a:pt x="3771900" y="7315199"/>
                </a:lnTo>
                <a:lnTo>
                  <a:pt x="0" y="7315199"/>
                </a:lnTo>
                <a:close/>
              </a:path>
            </a:pathLst>
          </a:custGeom>
          <a:solidFill>
            <a:srgbClr val="393E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"/>
          <p:cNvSpPr/>
          <p:nvPr/>
        </p:nvSpPr>
        <p:spPr>
          <a:xfrm rot="5400000">
            <a:off x="4723263" y="2284862"/>
            <a:ext cx="307075" cy="9753601"/>
          </a:xfrm>
          <a:custGeom>
            <a:avLst/>
            <a:gdLst/>
            <a:ahLst/>
            <a:cxnLst/>
            <a:rect l="l" t="t" r="r" b="b"/>
            <a:pathLst>
              <a:path w="3771900" h="7315200">
                <a:moveTo>
                  <a:pt x="0" y="7315199"/>
                </a:moveTo>
                <a:lnTo>
                  <a:pt x="0" y="0"/>
                </a:lnTo>
                <a:lnTo>
                  <a:pt x="3771900" y="0"/>
                </a:lnTo>
                <a:lnTo>
                  <a:pt x="3771900" y="7315199"/>
                </a:lnTo>
                <a:lnTo>
                  <a:pt x="0" y="7315199"/>
                </a:lnTo>
                <a:close/>
              </a:path>
            </a:pathLst>
          </a:custGeom>
          <a:solidFill>
            <a:srgbClr val="393E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3"/>
          <p:cNvSpPr/>
          <p:nvPr/>
        </p:nvSpPr>
        <p:spPr>
          <a:xfrm rot="10800000">
            <a:off x="9463664" y="-5991"/>
            <a:ext cx="307075" cy="7315200"/>
          </a:xfrm>
          <a:custGeom>
            <a:avLst/>
            <a:gdLst/>
            <a:ahLst/>
            <a:cxnLst/>
            <a:rect l="l" t="t" r="r" b="b"/>
            <a:pathLst>
              <a:path w="3771900" h="7315200">
                <a:moveTo>
                  <a:pt x="0" y="7315199"/>
                </a:moveTo>
                <a:lnTo>
                  <a:pt x="0" y="0"/>
                </a:lnTo>
                <a:lnTo>
                  <a:pt x="3771900" y="0"/>
                </a:lnTo>
                <a:lnTo>
                  <a:pt x="3771900" y="7315199"/>
                </a:lnTo>
                <a:lnTo>
                  <a:pt x="0" y="7315199"/>
                </a:lnTo>
                <a:close/>
              </a:path>
            </a:pathLst>
          </a:custGeom>
          <a:solidFill>
            <a:srgbClr val="393E5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7" b="31250"/>
          <a:stretch/>
        </p:blipFill>
        <p:spPr>
          <a:xfrm>
            <a:off x="16933" y="1787760"/>
            <a:ext cx="9496637" cy="5632809"/>
          </a:xfrm>
          <a:prstGeom prst="rect">
            <a:avLst/>
          </a:prstGeom>
        </p:spPr>
      </p:pic>
      <p:sp>
        <p:nvSpPr>
          <p:cNvPr id="10" name="object 2"/>
          <p:cNvSpPr txBox="1">
            <a:spLocks noGrp="1"/>
          </p:cNvSpPr>
          <p:nvPr>
            <p:ph type="title"/>
          </p:nvPr>
        </p:nvSpPr>
        <p:spPr>
          <a:xfrm>
            <a:off x="1288408" y="978378"/>
            <a:ext cx="7149095" cy="7802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6000"/>
              </a:lnSpc>
            </a:pPr>
            <a:r>
              <a:rPr lang="en-US" sz="6000" spc="5" dirty="0">
                <a:solidFill>
                  <a:srgbClr val="393E53"/>
                </a:solidFill>
              </a:rPr>
              <a:t>Your Critical Mind</a:t>
            </a:r>
            <a:endParaRPr sz="6000" spc="5" dirty="0">
              <a:solidFill>
                <a:srgbClr val="393E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26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7"/>
          <a:stretch/>
        </p:blipFill>
        <p:spPr>
          <a:xfrm>
            <a:off x="-5862" y="4419600"/>
            <a:ext cx="4413718" cy="28956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3875" y="152400"/>
            <a:ext cx="8915400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/>
            <a:r>
              <a:rPr lang="en-US" sz="5400" dirty="0"/>
              <a:t>Investigate </a:t>
            </a:r>
            <a:br>
              <a:rPr lang="en-US" sz="5400" dirty="0"/>
            </a:br>
            <a:r>
              <a:rPr lang="en-US" sz="5400" dirty="0"/>
              <a:t>Obstructive Thoughts</a:t>
            </a:r>
            <a:endParaRPr sz="5400" spc="5" dirty="0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2133601" y="2265164"/>
            <a:ext cx="7619999" cy="43088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1" i="0">
                <a:solidFill>
                  <a:srgbClr val="99D1D0"/>
                </a:solidFill>
                <a:latin typeface="Constantia"/>
                <a:ea typeface="+mj-ea"/>
                <a:cs typeface="Constantia"/>
              </a:defRPr>
            </a:lvl1pPr>
          </a:lstStyle>
          <a:p>
            <a:pPr>
              <a:lnSpc>
                <a:spcPts val="2800"/>
              </a:lnSpc>
            </a:pPr>
            <a:r>
              <a:rPr lang="en-US" b="0" dirty="0">
                <a:solidFill>
                  <a:srgbClr val="FFFFFF"/>
                </a:solidFill>
                <a:latin typeface="Century Gothic" panose="020B0502020202020204" pitchFamily="34" charset="0"/>
              </a:rPr>
              <a:t>Chose one limiting belief or thought</a:t>
            </a:r>
          </a:p>
          <a:p>
            <a:pPr marL="514350" lvl="0" indent="-514350">
              <a:lnSpc>
                <a:spcPts val="2800"/>
              </a:lnSpc>
              <a:buFont typeface="+mj-lt"/>
              <a:buAutoNum type="arabicPeriod"/>
            </a:pPr>
            <a:endParaRPr lang="en-US" sz="3300" b="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514350" lvl="0" indent="-514350">
              <a:lnSpc>
                <a:spcPts val="2800"/>
              </a:lnSpc>
              <a:buFont typeface="+mj-lt"/>
              <a:buAutoNum type="arabicPeriod"/>
            </a:pPr>
            <a:r>
              <a:rPr lang="en-US" sz="3300" b="0" dirty="0">
                <a:solidFill>
                  <a:srgbClr val="FFFFFF"/>
                </a:solidFill>
                <a:latin typeface="Century Gothic" panose="020B0502020202020204" pitchFamily="34" charset="0"/>
              </a:rPr>
              <a:t>Is it true? </a:t>
            </a:r>
            <a:r>
              <a:rPr lang="en-US" sz="2400" b="0" dirty="0">
                <a:solidFill>
                  <a:srgbClr val="FFFFFF"/>
                </a:solidFill>
                <a:latin typeface="Century Gothic" panose="020B0502020202020204" pitchFamily="34" charset="0"/>
              </a:rPr>
              <a:t>(yes or no, if No then move to 3.)</a:t>
            </a:r>
          </a:p>
          <a:p>
            <a:pPr marL="514350" lvl="0" indent="-514350">
              <a:lnSpc>
                <a:spcPts val="2800"/>
              </a:lnSpc>
              <a:buFont typeface="+mj-lt"/>
              <a:buAutoNum type="arabicPeriod"/>
            </a:pPr>
            <a:endParaRPr lang="en-US" sz="3300" b="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514350" lvl="0" indent="-514350">
              <a:lnSpc>
                <a:spcPts val="2800"/>
              </a:lnSpc>
              <a:buFont typeface="+mj-lt"/>
              <a:buAutoNum type="arabicPeriod"/>
            </a:pPr>
            <a:r>
              <a:rPr lang="en-US" sz="3300" b="0" dirty="0">
                <a:solidFill>
                  <a:srgbClr val="FFFFFF"/>
                </a:solidFill>
                <a:latin typeface="Century Gothic" panose="020B0502020202020204" pitchFamily="34" charset="0"/>
              </a:rPr>
              <a:t>Can you </a:t>
            </a:r>
            <a:r>
              <a:rPr lang="en-US" sz="3300" b="0" i="1" dirty="0">
                <a:solidFill>
                  <a:srgbClr val="FFFFFF"/>
                </a:solidFill>
                <a:latin typeface="Century Gothic" panose="020B0502020202020204" pitchFamily="34" charset="0"/>
              </a:rPr>
              <a:t>absolutely</a:t>
            </a:r>
            <a:r>
              <a:rPr lang="en-US" sz="3300" b="0" dirty="0">
                <a:solidFill>
                  <a:srgbClr val="FFFFFF"/>
                </a:solidFill>
                <a:latin typeface="Century Gothic" panose="020B0502020202020204" pitchFamily="34" charset="0"/>
              </a:rPr>
              <a:t> know that it’s true? </a:t>
            </a:r>
          </a:p>
          <a:p>
            <a:pPr marL="514350" lvl="0" indent="-514350">
              <a:lnSpc>
                <a:spcPts val="2800"/>
              </a:lnSpc>
              <a:buFont typeface="+mj-lt"/>
              <a:buAutoNum type="arabicPeriod"/>
            </a:pPr>
            <a:endParaRPr lang="en-US" sz="3300" b="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514350" lvl="0" indent="-514350">
              <a:lnSpc>
                <a:spcPts val="2800"/>
              </a:lnSpc>
              <a:buFont typeface="+mj-lt"/>
              <a:buAutoNum type="arabicPeriod"/>
            </a:pPr>
            <a:r>
              <a:rPr lang="en-US" sz="3300" b="0" dirty="0">
                <a:solidFill>
                  <a:srgbClr val="FFFFFF"/>
                </a:solidFill>
                <a:latin typeface="Century Gothic" panose="020B0502020202020204" pitchFamily="34" charset="0"/>
              </a:rPr>
              <a:t>How do you react, what happens, when you believe that thought?</a:t>
            </a:r>
          </a:p>
          <a:p>
            <a:pPr marL="514350" lvl="0" indent="-514350">
              <a:lnSpc>
                <a:spcPts val="2800"/>
              </a:lnSpc>
              <a:buFont typeface="+mj-lt"/>
              <a:buAutoNum type="arabicPeriod"/>
            </a:pPr>
            <a:endParaRPr lang="en-US" sz="3300" b="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514350" lvl="0" indent="-514350">
              <a:lnSpc>
                <a:spcPts val="2800"/>
              </a:lnSpc>
              <a:buFont typeface="+mj-lt"/>
              <a:buAutoNum type="arabicPeriod"/>
            </a:pPr>
            <a:r>
              <a:rPr lang="en-US" sz="3300" b="0" dirty="0">
                <a:solidFill>
                  <a:srgbClr val="FFFFFF"/>
                </a:solidFill>
                <a:latin typeface="Century Gothic" panose="020B0502020202020204" pitchFamily="34" charset="0"/>
              </a:rPr>
              <a:t>Who would you be without that thought?</a:t>
            </a:r>
            <a:endParaRPr lang="en-US" sz="2000" b="0" dirty="0">
              <a:solidFill>
                <a:srgbClr val="FCFCF4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80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3875" y="404336"/>
            <a:ext cx="89154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/>
            <a:r>
              <a:rPr lang="en-US" sz="4800" dirty="0"/>
              <a:t>Passengers on a bus-metaphor</a:t>
            </a:r>
            <a:endParaRPr sz="4800" spc="5" dirty="0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515166" y="1981200"/>
            <a:ext cx="915352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1" i="0">
                <a:solidFill>
                  <a:srgbClr val="99D1D0"/>
                </a:solidFill>
                <a:latin typeface="Constantia"/>
                <a:ea typeface="+mj-ea"/>
                <a:cs typeface="Constantia"/>
              </a:defRPr>
            </a:lvl1pPr>
          </a:lstStyle>
          <a:p>
            <a:endParaRPr lang="en-US" sz="3600" b="0" dirty="0">
              <a:solidFill>
                <a:srgbClr val="99D1D9"/>
              </a:solidFill>
              <a:latin typeface="Constantia" panose="02030602050306030303" pitchFamily="18" charset="0"/>
            </a:endParaRPr>
          </a:p>
          <a:p>
            <a:endParaRPr lang="en-US" sz="2000" b="0" dirty="0">
              <a:solidFill>
                <a:srgbClr val="FCFCF4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47F5861B-D97B-46EB-8419-6C3D1AC1976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29142" y="1556742"/>
            <a:ext cx="9153525" cy="514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31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1492</TotalTime>
  <Words>634</Words>
  <Application>Microsoft Office PowerPoint</Application>
  <PresentationFormat>Custom</PresentationFormat>
  <Paragraphs>119</Paragraphs>
  <Slides>14</Slides>
  <Notes>14</Notes>
  <HiddenSlides>0</HiddenSlides>
  <MMClips>5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Akzidenz-Grotesk Pro Light</vt:lpstr>
      <vt:lpstr>Arial</vt:lpstr>
      <vt:lpstr>Arial Narrow</vt:lpstr>
      <vt:lpstr>Calibri</vt:lpstr>
      <vt:lpstr>Century Gothic</vt:lpstr>
      <vt:lpstr>Constantia</vt:lpstr>
      <vt:lpstr>Monotype Corsiva</vt:lpstr>
      <vt:lpstr>Office Theme</vt:lpstr>
      <vt:lpstr>Acrobat Document</vt:lpstr>
      <vt:lpstr>PowerPoint Presentation</vt:lpstr>
      <vt:lpstr>PowerPoint Presentation</vt:lpstr>
      <vt:lpstr>PowerPoint Presentation</vt:lpstr>
      <vt:lpstr>Ways to cultivate compassion for oneself</vt:lpstr>
      <vt:lpstr>Self-Compassion Break</vt:lpstr>
      <vt:lpstr>Loving-Kindness Meditation</vt:lpstr>
      <vt:lpstr>Your Critical Mind</vt:lpstr>
      <vt:lpstr>Investigate  Obstructive Thoughts</vt:lpstr>
      <vt:lpstr>Passengers on a bus-metaphor</vt:lpstr>
      <vt:lpstr>Naming Your Critical Mind</vt:lpstr>
      <vt:lpstr>Thanking your mind</vt:lpstr>
      <vt:lpstr>Defusion</vt:lpstr>
      <vt:lpstr>Defusion –  I’m noticing I’m having the thought</vt:lpstr>
      <vt:lpstr>The Criticizer,          the Criticized, and the Compassionate Observer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Reesing</dc:creator>
  <cp:lastModifiedBy>Amy Reesing</cp:lastModifiedBy>
  <cp:revision>84</cp:revision>
  <cp:lastPrinted>2018-10-23T18:20:34Z</cp:lastPrinted>
  <dcterms:created xsi:type="dcterms:W3CDTF">2018-10-12T06:18:01Z</dcterms:created>
  <dcterms:modified xsi:type="dcterms:W3CDTF">2019-12-21T00:22:29Z</dcterms:modified>
</cp:coreProperties>
</file>