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70" r:id="rId3"/>
    <p:sldId id="277" r:id="rId4"/>
    <p:sldId id="349" r:id="rId5"/>
    <p:sldId id="346" r:id="rId6"/>
    <p:sldId id="323" r:id="rId7"/>
    <p:sldId id="329" r:id="rId8"/>
    <p:sldId id="322" r:id="rId9"/>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CF4"/>
    <a:srgbClr val="99D1D9"/>
    <a:srgbClr val="393E53"/>
    <a:srgbClr val="C0C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6" autoAdjust="0"/>
    <p:restoredTop sz="61806" autoAdjust="0"/>
  </p:normalViewPr>
  <p:slideViewPr>
    <p:cSldViewPr>
      <p:cViewPr varScale="1">
        <p:scale>
          <a:sx n="47" d="100"/>
          <a:sy n="47" d="100"/>
        </p:scale>
        <p:origin x="62" y="20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-Each class session students will use markers to write at least one thing they are thankful for on an index card and use a magnet to post it on the magnetic white board. (Alternatively, Post It Notes could be used, or students could write directly on the Whiteboard/Chalkboard).</a:t>
            </a:r>
          </a:p>
          <a:p>
            <a:r>
              <a:rPr lang="en-US" dirty="0"/>
              <a:t>-This activity integrates Gratitude into our class sessions and helps students to focus on positive things in their life.</a:t>
            </a:r>
          </a:p>
          <a:p>
            <a:endParaRPr lang="en-US" dirty="0"/>
          </a:p>
          <a:p>
            <a:r>
              <a:rPr lang="en-US" dirty="0"/>
              <a:t>-”We will be learning in this course about how our brains have evolved to notice negative or potentially harmful aspects of our environment. While this is functional to a certain extent, it can lead to negative consequences for our psychological and physical health. When we strengthen our ability to identify positive things in our lives, things we are thankful for, things that make us happy, even small things that went ‘right’, we can train our brain to focus more on the positive. This can result in many beneficial outcomes. </a:t>
            </a:r>
          </a:p>
          <a:p>
            <a:r>
              <a:rPr lang="en-US" dirty="0"/>
              <a:t>Each day at the beginning of class, I’d like you to write down something you are thankful for that day, put your name and date on the back, and put it up on the whiteboard. ”</a:t>
            </a:r>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14341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284849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104442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buFont typeface="Arial" panose="020B0604020202020204" pitchFamily="34" charset="0"/>
              <a:buChar char="•"/>
            </a:pPr>
            <a:endParaRPr lang="en-US" sz="1200" kern="1200" dirty="0">
              <a:solidFill>
                <a:schemeClr val="tx1"/>
              </a:solidFill>
              <a:effectLst/>
              <a:latin typeface="+mn-lt"/>
              <a:ea typeface="+mn-ea"/>
              <a:cs typeface="+mn-cs"/>
            </a:endParaRPr>
          </a:p>
          <a:p>
            <a:pPr marL="1600200" lvl="3" indent="-228600">
              <a:buFont typeface="Arial" panose="020B0604020202020204" pitchFamily="34" charset="0"/>
              <a:buChar cha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346716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28558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136989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228600" y="2575446"/>
            <a:ext cx="9525000" cy="1456809"/>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4800" b="1" spc="-200" dirty="0">
                <a:solidFill>
                  <a:srgbClr val="99D1D9"/>
                </a:solidFill>
                <a:latin typeface="Constantia" panose="02030602050306030303" pitchFamily="18" charset="0"/>
                <a:cs typeface="Arial"/>
              </a:rPr>
              <a:t>Directing our compassionate mind:</a:t>
            </a:r>
          </a:p>
          <a:p>
            <a:pPr marL="12700">
              <a:lnSpc>
                <a:spcPct val="100000"/>
              </a:lnSpc>
              <a:spcBef>
                <a:spcPts val="100"/>
              </a:spcBef>
              <a:tabLst>
                <a:tab pos="5460365" algn="l"/>
              </a:tabLst>
            </a:pPr>
            <a:r>
              <a:rPr lang="en-US" sz="4500" b="1" spc="-200" dirty="0">
                <a:solidFill>
                  <a:srgbClr val="99D1D9"/>
                </a:solidFill>
                <a:latin typeface="Constantia" panose="02030602050306030303" pitchFamily="18" charset="0"/>
                <a:cs typeface="Arial"/>
              </a:rPr>
              <a:t>Experiencing compassion from others</a:t>
            </a:r>
          </a:p>
        </p:txBody>
      </p:sp>
      <p:sp>
        <p:nvSpPr>
          <p:cNvPr id="16" name="object 10"/>
          <p:cNvSpPr txBox="1"/>
          <p:nvPr/>
        </p:nvSpPr>
        <p:spPr>
          <a:xfrm>
            <a:off x="857249" y="5867400"/>
            <a:ext cx="2038351" cy="856388"/>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945611" y="6019800"/>
            <a:ext cx="30929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16</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033" name="Acrobat Document" r:id="rId4" imgW="9524904" imgH="9524839" progId="AcroExch.Document.DC">
                  <p:embed/>
                </p:oleObj>
              </mc:Choice>
              <mc:Fallback>
                <p:oleObj name="Acrobat Document" r:id="rId4" imgW="9524904" imgH="9524839" progId="AcroExch.Document.DC">
                  <p:embed/>
                  <p:pic>
                    <p:nvPicPr>
                      <p:cNvPr id="2" name="Object 1"/>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2984412" y="1545296"/>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
        <p:nvSpPr>
          <p:cNvPr id="416" name="TextBox 415"/>
          <p:cNvSpPr txBox="1"/>
          <p:nvPr/>
        </p:nvSpPr>
        <p:spPr>
          <a:xfrm>
            <a:off x="3002632" y="2630933"/>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Loving-kindness meditation</a:t>
            </a:r>
          </a:p>
        </p:txBody>
      </p:sp>
      <p:sp>
        <p:nvSpPr>
          <p:cNvPr id="417" name="TextBox 416"/>
          <p:cNvSpPr txBox="1"/>
          <p:nvPr/>
        </p:nvSpPr>
        <p:spPr>
          <a:xfrm>
            <a:off x="2983163" y="3284869"/>
            <a:ext cx="4213860" cy="892552"/>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Cultivating our openness to receive compassion</a:t>
            </a:r>
          </a:p>
        </p:txBody>
      </p:sp>
      <p:sp>
        <p:nvSpPr>
          <p:cNvPr id="419" name="TextBox 418"/>
          <p:cNvSpPr txBox="1"/>
          <p:nvPr/>
        </p:nvSpPr>
        <p:spPr>
          <a:xfrm>
            <a:off x="2968904" y="4375757"/>
            <a:ext cx="4404360" cy="682431"/>
          </a:xfrm>
          <a:prstGeom prst="rect">
            <a:avLst/>
          </a:prstGeom>
          <a:noFill/>
        </p:spPr>
        <p:txBody>
          <a:bodyPr wrap="square" rtlCol="0">
            <a:spAutoFit/>
          </a:bodyPr>
          <a:lstStyle/>
          <a:p>
            <a:pPr marL="22225" marR="309880">
              <a:lnSpc>
                <a:spcPts val="2300"/>
              </a:lnSpc>
              <a:spcBef>
                <a:spcPts val="1200"/>
              </a:spcBef>
            </a:pPr>
            <a:r>
              <a:rPr lang="en-US" sz="2600" spc="-200" dirty="0">
                <a:solidFill>
                  <a:srgbClr val="393E53"/>
                </a:solidFill>
                <a:latin typeface="Century Gothic" panose="020B0502020202020204" pitchFamily="34" charset="0"/>
                <a:cs typeface="Arial"/>
              </a:rPr>
              <a:t>Memory of receiving compassion from others</a:t>
            </a:r>
          </a:p>
        </p:txBody>
      </p:sp>
      <p:sp>
        <p:nvSpPr>
          <p:cNvPr id="420" name="TextBox 419"/>
          <p:cNvSpPr txBox="1"/>
          <p:nvPr/>
        </p:nvSpPr>
        <p:spPr>
          <a:xfrm>
            <a:off x="3002632" y="2121409"/>
            <a:ext cx="4038600" cy="387478"/>
          </a:xfrm>
          <a:prstGeom prst="rect">
            <a:avLst/>
          </a:prstGeom>
          <a:noFill/>
        </p:spPr>
        <p:txBody>
          <a:bodyPr wrap="square" rtlCol="0">
            <a:spAutoFit/>
          </a:bodyPr>
          <a:lstStyle/>
          <a:p>
            <a:pPr marL="22225">
              <a:lnSpc>
                <a:spcPts val="2300"/>
              </a:lnSpc>
              <a:spcBef>
                <a:spcPts val="1200"/>
              </a:spcBef>
            </a:pPr>
            <a:r>
              <a:rPr lang="en-US" sz="2600" spc="-200" dirty="0">
                <a:solidFill>
                  <a:srgbClr val="393E53"/>
                </a:solidFill>
                <a:latin typeface="Century Gothic" panose="020B0502020202020204" pitchFamily="34" charset="0"/>
                <a:cs typeface="Arial"/>
              </a:rPr>
              <a:t>Updates on hearts &amp; post-its</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
        <p:nvSpPr>
          <p:cNvPr id="12" name="TextBox 11">
            <a:extLst>
              <a:ext uri="{FF2B5EF4-FFF2-40B4-BE49-F238E27FC236}">
                <a16:creationId xmlns:a16="http://schemas.microsoft.com/office/drawing/2014/main" id="{7AB81109-7622-4389-A955-C4F1348A08CD}"/>
              </a:ext>
            </a:extLst>
          </p:cNvPr>
          <p:cNvSpPr txBox="1"/>
          <p:nvPr/>
        </p:nvSpPr>
        <p:spPr>
          <a:xfrm>
            <a:off x="2968904" y="5220195"/>
            <a:ext cx="4404360" cy="682431"/>
          </a:xfrm>
          <a:prstGeom prst="rect">
            <a:avLst/>
          </a:prstGeom>
          <a:noFill/>
        </p:spPr>
        <p:txBody>
          <a:bodyPr wrap="square" rtlCol="0">
            <a:spAutoFit/>
          </a:bodyPr>
          <a:lstStyle/>
          <a:p>
            <a:pPr marL="22225" marR="309880">
              <a:lnSpc>
                <a:spcPts val="2300"/>
              </a:lnSpc>
              <a:spcBef>
                <a:spcPts val="1200"/>
              </a:spcBef>
            </a:pPr>
            <a:r>
              <a:rPr lang="en-US" sz="2600" spc="-200" dirty="0">
                <a:solidFill>
                  <a:srgbClr val="393E53"/>
                </a:solidFill>
                <a:latin typeface="Century Gothic" panose="020B0502020202020204" pitchFamily="34" charset="0"/>
                <a:cs typeface="Arial"/>
              </a:rPr>
              <a:t>Openness to receiving compassion from others</a:t>
            </a:r>
          </a:p>
        </p:txBody>
      </p:sp>
    </p:spTree>
    <p:extLst>
      <p:ext uri="{BB962C8B-B14F-4D97-AF65-F5344CB8AC3E}">
        <p14:creationId xmlns:p14="http://schemas.microsoft.com/office/powerpoint/2010/main" val="257322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3603" y="304800"/>
            <a:ext cx="4953000" cy="6454844"/>
          </a:xfrm>
          <a:prstGeom prst="rect">
            <a:avLst/>
          </a:prstGeom>
        </p:spPr>
        <p:txBody>
          <a:bodyPr vert="horz" wrap="square" lIns="0" tIns="0" rIns="0" bIns="0" rtlCol="0">
            <a:spAutoFit/>
          </a:bodyPr>
          <a:lstStyle/>
          <a:p>
            <a:pPr marL="12700" marR="5080" algn="l">
              <a:lnSpc>
                <a:spcPts val="5000"/>
              </a:lnSpc>
            </a:pPr>
            <a:br>
              <a:rPr lang="en-US" sz="6000" spc="5" dirty="0"/>
            </a:br>
            <a:r>
              <a:rPr lang="en-US" sz="6000" spc="5" dirty="0">
                <a:solidFill>
                  <a:srgbClr val="FFFFFF"/>
                </a:solidFill>
              </a:rPr>
              <a:t>Updates on:</a:t>
            </a:r>
            <a:br>
              <a:rPr lang="en-US" sz="6000" spc="5" dirty="0"/>
            </a:br>
            <a:br>
              <a:rPr lang="en-US" sz="6000" spc="5" dirty="0"/>
            </a:br>
            <a:br>
              <a:rPr lang="en-US" sz="6000" spc="5" dirty="0"/>
            </a:br>
            <a:r>
              <a:rPr lang="en-US" sz="6000" spc="5" dirty="0"/>
              <a:t>Positive Post-it Notes</a:t>
            </a:r>
            <a:br>
              <a:rPr lang="en-US" sz="6000" spc="5" dirty="0"/>
            </a:br>
            <a:br>
              <a:rPr lang="en-US" sz="2400" spc="5" dirty="0"/>
            </a:br>
            <a:br>
              <a:rPr lang="en-US" sz="2400" spc="5" dirty="0"/>
            </a:br>
            <a:r>
              <a:rPr lang="en-US" sz="6000" spc="5" dirty="0"/>
              <a:t>Compassion Hearts</a:t>
            </a:r>
            <a:endParaRPr sz="6000" spc="5" dirty="0"/>
          </a:p>
        </p:txBody>
      </p:sp>
      <p:sp>
        <p:nvSpPr>
          <p:cNvPr id="4" name="object 3"/>
          <p:cNvSpPr/>
          <p:nvPr/>
        </p:nvSpPr>
        <p:spPr>
          <a:xfrm>
            <a:off x="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83" y="3627620"/>
            <a:ext cx="3268733" cy="3657600"/>
          </a:xfrm>
          <a:prstGeom prst="rect">
            <a:avLst/>
          </a:prstGeom>
        </p:spPr>
      </p:pic>
      <p:pic>
        <p:nvPicPr>
          <p:cNvPr id="5" name="Picture 4"/>
          <p:cNvPicPr>
            <a:picLocks noChangeAspect="1"/>
          </p:cNvPicPr>
          <p:nvPr/>
        </p:nvPicPr>
        <p:blipFill>
          <a:blip r:embed="rId4"/>
          <a:stretch>
            <a:fillRect/>
          </a:stretch>
        </p:blipFill>
        <p:spPr>
          <a:xfrm>
            <a:off x="0" y="203787"/>
            <a:ext cx="3401863" cy="2999492"/>
          </a:xfrm>
          <a:prstGeom prst="rect">
            <a:avLst/>
          </a:prstGeom>
        </p:spPr>
      </p:pic>
      <p:sp>
        <p:nvSpPr>
          <p:cNvPr id="6" name="TextBox 5"/>
          <p:cNvSpPr txBox="1"/>
          <p:nvPr/>
        </p:nvSpPr>
        <p:spPr>
          <a:xfrm>
            <a:off x="683287" y="1094625"/>
            <a:ext cx="2718576" cy="1200329"/>
          </a:xfrm>
          <a:prstGeom prst="rect">
            <a:avLst/>
          </a:prstGeom>
          <a:noFill/>
        </p:spPr>
        <p:txBody>
          <a:bodyPr wrap="square" rtlCol="0">
            <a:spAutoFit/>
          </a:bodyPr>
          <a:lstStyle/>
          <a:p>
            <a:pPr algn="ctr"/>
            <a:r>
              <a:rPr lang="en-US" sz="3600" dirty="0">
                <a:solidFill>
                  <a:srgbClr val="393E53"/>
                </a:solidFill>
                <a:latin typeface="Segoe Print" panose="02000600000000000000" pitchFamily="2" charset="0"/>
                <a:ea typeface="Chelsea Market" panose="02000000000000000000" pitchFamily="2" charset="0"/>
              </a:rPr>
              <a:t>You are awesome!</a:t>
            </a:r>
          </a:p>
        </p:txBody>
      </p:sp>
    </p:spTree>
    <p:extLst>
      <p:ext uri="{BB962C8B-B14F-4D97-AF65-F5344CB8AC3E}">
        <p14:creationId xmlns:p14="http://schemas.microsoft.com/office/powerpoint/2010/main" val="249899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5257800" y="2648883"/>
            <a:ext cx="4343401" cy="2087174"/>
          </a:xfrm>
        </p:spPr>
        <p:txBody>
          <a:bodyPr/>
          <a:lstStyle/>
          <a:p>
            <a:pPr algn="ctr">
              <a:lnSpc>
                <a:spcPts val="5400"/>
              </a:lnSpc>
            </a:pPr>
            <a:r>
              <a:rPr lang="en-US" sz="5400" dirty="0"/>
              <a:t>Loving-Kindness Meditation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65369" cy="7315200"/>
          </a:xfrm>
          <a:prstGeom prst="rect">
            <a:avLst/>
          </a:prstGeom>
        </p:spPr>
      </p:pic>
    </p:spTree>
    <p:extLst>
      <p:ext uri="{BB962C8B-B14F-4D97-AF65-F5344CB8AC3E}">
        <p14:creationId xmlns:p14="http://schemas.microsoft.com/office/powerpoint/2010/main" val="319402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875" y="152400"/>
            <a:ext cx="8915400" cy="1477328"/>
          </a:xfrm>
          <a:prstGeom prst="rect">
            <a:avLst/>
          </a:prstGeom>
        </p:spPr>
        <p:txBody>
          <a:bodyPr vert="horz" wrap="square" lIns="0" tIns="0" rIns="0" bIns="0" rtlCol="0">
            <a:spAutoFit/>
          </a:bodyPr>
          <a:lstStyle/>
          <a:p>
            <a:pPr marL="12700" marR="5080" algn="l"/>
            <a:r>
              <a:rPr lang="en-US" sz="4800" dirty="0"/>
              <a:t>Being open to receiving care and compassion from others</a:t>
            </a:r>
            <a:endParaRPr sz="4800" spc="5" dirty="0"/>
          </a:p>
        </p:txBody>
      </p:sp>
      <p:sp>
        <p:nvSpPr>
          <p:cNvPr id="5" name="object 2"/>
          <p:cNvSpPr txBox="1">
            <a:spLocks/>
          </p:cNvSpPr>
          <p:nvPr/>
        </p:nvSpPr>
        <p:spPr>
          <a:xfrm>
            <a:off x="519521" y="2209800"/>
            <a:ext cx="9153525" cy="430887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3800" b="0" dirty="0">
                <a:solidFill>
                  <a:srgbClr val="FCFCF4"/>
                </a:solidFill>
                <a:latin typeface="Century Gothic" panose="020B0502020202020204" pitchFamily="34" charset="0"/>
              </a:rPr>
              <a:t>Experiencing compassion flowing towards you:</a:t>
            </a:r>
          </a:p>
          <a:p>
            <a:pPr lvl="1"/>
            <a:r>
              <a:rPr lang="en-US" sz="3600" b="0" dirty="0">
                <a:solidFill>
                  <a:srgbClr val="99D1D9"/>
                </a:solidFill>
                <a:latin typeface="Constantia" panose="02030602050306030303" pitchFamily="18" charset="0"/>
              </a:rPr>
              <a:t>Using your ideal compassionate other</a:t>
            </a:r>
          </a:p>
          <a:p>
            <a:endParaRPr lang="en-US" sz="2000" b="0" dirty="0">
              <a:solidFill>
                <a:srgbClr val="FCFCF4"/>
              </a:solidFill>
              <a:latin typeface="Century Gothic" panose="020B0502020202020204" pitchFamily="34" charset="0"/>
            </a:endParaRPr>
          </a:p>
          <a:p>
            <a:r>
              <a:rPr lang="en-US" sz="3800" b="0" dirty="0">
                <a:solidFill>
                  <a:srgbClr val="FCFCF4"/>
                </a:solidFill>
                <a:latin typeface="Century Gothic" panose="020B0502020202020204" pitchFamily="34" charset="0"/>
              </a:rPr>
              <a:t>Being open to care, compassion, kindness of people in daily life:</a:t>
            </a:r>
          </a:p>
          <a:p>
            <a:pPr lvl="1"/>
            <a:r>
              <a:rPr lang="en-US" sz="3600" b="0" dirty="0">
                <a:solidFill>
                  <a:srgbClr val="99D1D9"/>
                </a:solidFill>
                <a:latin typeface="Constantia" panose="02030602050306030303" pitchFamily="18" charset="0"/>
              </a:rPr>
              <a:t>Recalling a recent act of care, compassion, kindness from another </a:t>
            </a:r>
          </a:p>
        </p:txBody>
      </p:sp>
    </p:spTree>
    <p:extLst>
      <p:ext uri="{BB962C8B-B14F-4D97-AF65-F5344CB8AC3E}">
        <p14:creationId xmlns:p14="http://schemas.microsoft.com/office/powerpoint/2010/main" val="34342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04800" y="228600"/>
            <a:ext cx="6248399" cy="1785104"/>
          </a:xfrm>
          <a:prstGeom prst="rect">
            <a:avLst/>
          </a:prstGeom>
        </p:spPr>
        <p:txBody>
          <a:bodyPr vert="horz" wrap="square" lIns="0" tIns="0" rIns="0" bIns="0" rtlCol="0">
            <a:spAutoFit/>
          </a:bodyPr>
          <a:lstStyle/>
          <a:p>
            <a:pPr marL="12700" marR="5080"/>
            <a:r>
              <a:rPr lang="en-US" sz="5800" spc="-55" dirty="0"/>
              <a:t>Compassion from others memory</a:t>
            </a:r>
            <a:endParaRPr sz="5800" spc="-80" dirty="0"/>
          </a:p>
        </p:txBody>
      </p:sp>
      <p:sp>
        <p:nvSpPr>
          <p:cNvPr id="50" name="object 3"/>
          <p:cNvSpPr/>
          <p:nvPr/>
        </p:nvSpPr>
        <p:spPr>
          <a:xfrm>
            <a:off x="655320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411"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216" y="1259800"/>
            <a:ext cx="2210367" cy="1536417"/>
          </a:xfrm>
          <a:prstGeom prst="rect">
            <a:avLst/>
          </a:prstGeom>
        </p:spPr>
      </p:pic>
      <p:sp>
        <p:nvSpPr>
          <p:cNvPr id="8" name="object 2">
            <a:extLst>
              <a:ext uri="{FF2B5EF4-FFF2-40B4-BE49-F238E27FC236}">
                <a16:creationId xmlns:a16="http://schemas.microsoft.com/office/drawing/2014/main" id="{041C6C3E-507E-437C-8F45-A9ED31AD09AD}"/>
              </a:ext>
            </a:extLst>
          </p:cNvPr>
          <p:cNvSpPr txBox="1">
            <a:spLocks/>
          </p:cNvSpPr>
          <p:nvPr/>
        </p:nvSpPr>
        <p:spPr>
          <a:xfrm>
            <a:off x="426720" y="2362200"/>
            <a:ext cx="6064508" cy="430887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a:lnSpc>
                <a:spcPts val="3600"/>
              </a:lnSpc>
              <a:spcAft>
                <a:spcPts val="1200"/>
              </a:spcAft>
            </a:pPr>
            <a:r>
              <a:rPr lang="en-US" sz="3800" b="0" dirty="0">
                <a:solidFill>
                  <a:schemeClr val="bg1"/>
                </a:solidFill>
                <a:latin typeface="Century Gothic" panose="020B0502020202020204" pitchFamily="34" charset="0"/>
              </a:rPr>
              <a:t>Share a memory of a recent time when you were struggling and received compassion  from another.</a:t>
            </a:r>
          </a:p>
          <a:p>
            <a:pPr marL="457200" indent="-457200">
              <a:lnSpc>
                <a:spcPts val="3600"/>
              </a:lnSpc>
              <a:buFont typeface="Arial" panose="020B0604020202020204" pitchFamily="34" charset="0"/>
              <a:buChar char="•"/>
            </a:pPr>
            <a:r>
              <a:rPr lang="en-US" b="0" dirty="0">
                <a:solidFill>
                  <a:schemeClr val="bg1"/>
                </a:solidFill>
                <a:latin typeface="Century Gothic" panose="020B0502020202020204" pitchFamily="34" charset="0"/>
              </a:rPr>
              <a:t>How did this person know you were struggling?</a:t>
            </a:r>
          </a:p>
          <a:p>
            <a:pPr marL="457200" indent="-457200">
              <a:lnSpc>
                <a:spcPts val="3600"/>
              </a:lnSpc>
              <a:buFont typeface="Arial" panose="020B0604020202020204" pitchFamily="34" charset="0"/>
              <a:buChar char="•"/>
            </a:pPr>
            <a:endParaRPr lang="en-US" sz="9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b="0" dirty="0">
                <a:solidFill>
                  <a:schemeClr val="bg1"/>
                </a:solidFill>
                <a:latin typeface="Century Gothic" panose="020B0502020202020204" pitchFamily="34" charset="0"/>
              </a:rPr>
              <a:t>What did they do to help?</a:t>
            </a:r>
            <a:endParaRPr lang="en-US" sz="28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511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449268" y="239316"/>
            <a:ext cx="6159188" cy="6863417"/>
          </a:xfrm>
          <a:prstGeom prst="rect">
            <a:avLst/>
          </a:prstGeom>
        </p:spPr>
        <p:txBody>
          <a:bodyPr vert="horz" wrap="square" lIns="0" tIns="0" rIns="0" bIns="0" rtlCol="0">
            <a:spAutoFit/>
          </a:bodyPr>
          <a:lstStyle/>
          <a:p>
            <a:pPr rtl="0"/>
            <a:r>
              <a:rPr lang="en-US" sz="4000" dirty="0">
                <a:solidFill>
                  <a:srgbClr val="FFFFFF"/>
                </a:solidFill>
              </a:rPr>
              <a:t>Openness to receiving compassion from others</a:t>
            </a:r>
            <a:br>
              <a:rPr lang="en-US" dirty="0"/>
            </a:br>
            <a:br>
              <a:rPr lang="en-US" sz="3600" b="0" dirty="0">
                <a:solidFill>
                  <a:srgbClr val="99D1D9"/>
                </a:solidFill>
              </a:rPr>
            </a:br>
            <a:r>
              <a:rPr lang="en-US" sz="3300" b="0" dirty="0">
                <a:solidFill>
                  <a:srgbClr val="99D1D9"/>
                </a:solidFill>
              </a:rPr>
              <a:t>What might help you</a:t>
            </a:r>
            <a:br>
              <a:rPr lang="en-US" sz="3300" b="0" dirty="0">
                <a:solidFill>
                  <a:srgbClr val="99D1D9"/>
                </a:solidFill>
              </a:rPr>
            </a:br>
            <a:r>
              <a:rPr lang="en-US" sz="3300" b="0" dirty="0">
                <a:solidFill>
                  <a:srgbClr val="99D1D9"/>
                </a:solidFill>
              </a:rPr>
              <a:t>be more likely to </a:t>
            </a:r>
            <a:r>
              <a:rPr lang="en-US" sz="3300" b="0" dirty="0">
                <a:solidFill>
                  <a:srgbClr val="FFFFFF"/>
                </a:solidFill>
              </a:rPr>
              <a:t>notice</a:t>
            </a:r>
            <a:r>
              <a:rPr lang="en-US" sz="3300" b="0" dirty="0">
                <a:solidFill>
                  <a:srgbClr val="99D1D9"/>
                </a:solidFill>
              </a:rPr>
              <a:t> and </a:t>
            </a:r>
            <a:r>
              <a:rPr lang="en-US" sz="3300" b="0" dirty="0">
                <a:solidFill>
                  <a:srgbClr val="FFFFFF"/>
                </a:solidFill>
              </a:rPr>
              <a:t>be open to accepting </a:t>
            </a:r>
            <a:r>
              <a:rPr lang="en-US" sz="3300" b="0" dirty="0">
                <a:solidFill>
                  <a:srgbClr val="99D1D9"/>
                </a:solidFill>
              </a:rPr>
              <a:t>care, compassion, kindness?</a:t>
            </a:r>
            <a:br>
              <a:rPr lang="en-US" sz="3300" b="0" dirty="0">
                <a:solidFill>
                  <a:srgbClr val="99D1D9"/>
                </a:solidFill>
              </a:rPr>
            </a:br>
            <a:br>
              <a:rPr lang="en-US" sz="3300" b="0" dirty="0">
                <a:solidFill>
                  <a:srgbClr val="99D1D9"/>
                </a:solidFill>
              </a:rPr>
            </a:br>
            <a:r>
              <a:rPr lang="en-US" sz="3300" b="0" kern="1200" dirty="0">
                <a:solidFill>
                  <a:srgbClr val="FFFFFF"/>
                </a:solidFill>
              </a:rPr>
              <a:t>Who</a:t>
            </a:r>
            <a:r>
              <a:rPr lang="en-US" sz="3300" b="0" kern="1200" dirty="0">
                <a:solidFill>
                  <a:srgbClr val="99D1D9"/>
                </a:solidFill>
              </a:rPr>
              <a:t> are we likely to accept help from (or not)?</a:t>
            </a:r>
            <a:br>
              <a:rPr lang="en-US" sz="3300" b="0" kern="1200" dirty="0">
                <a:solidFill>
                  <a:srgbClr val="99D1D9"/>
                </a:solidFill>
              </a:rPr>
            </a:br>
            <a:r>
              <a:rPr lang="en-US" sz="3300" b="0" kern="1200" dirty="0">
                <a:solidFill>
                  <a:srgbClr val="99D1D9"/>
                </a:solidFill>
              </a:rPr>
              <a:t> </a:t>
            </a:r>
            <a:br>
              <a:rPr lang="en-US" sz="3300" b="0" kern="1200" dirty="0">
                <a:solidFill>
                  <a:srgbClr val="99D1D9"/>
                </a:solidFill>
              </a:rPr>
            </a:br>
            <a:r>
              <a:rPr lang="en-US" sz="3300" b="0" kern="1200" dirty="0">
                <a:solidFill>
                  <a:srgbClr val="99D1D9"/>
                </a:solidFill>
              </a:rPr>
              <a:t>Under what </a:t>
            </a:r>
            <a:r>
              <a:rPr lang="en-US" sz="3300" b="0" kern="1200" dirty="0">
                <a:solidFill>
                  <a:srgbClr val="FFFFFF"/>
                </a:solidFill>
              </a:rPr>
              <a:t>circumstances</a:t>
            </a:r>
            <a:r>
              <a:rPr lang="en-US" sz="3300" b="0" kern="1200" dirty="0">
                <a:solidFill>
                  <a:srgbClr val="99D1D9"/>
                </a:solidFill>
              </a:rPr>
              <a:t> are we </a:t>
            </a:r>
            <a:r>
              <a:rPr lang="en-US" sz="3300" b="0" kern="1200" dirty="0">
                <a:solidFill>
                  <a:srgbClr val="FFFFFF"/>
                </a:solidFill>
              </a:rPr>
              <a:t>more or less likely to accept help</a:t>
            </a:r>
            <a:r>
              <a:rPr lang="en-US" sz="3300" b="0" kern="1200" dirty="0">
                <a:solidFill>
                  <a:srgbClr val="99D1D9"/>
                </a:solidFill>
              </a:rPr>
              <a:t>?</a:t>
            </a:r>
            <a:endParaRPr lang="en-US" sz="3300" b="0" dirty="0">
              <a:solidFill>
                <a:srgbClr val="99D1D9"/>
              </a:solidFill>
            </a:endParaRPr>
          </a:p>
        </p:txBody>
      </p:sp>
      <p:sp>
        <p:nvSpPr>
          <p:cNvPr id="50"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5" y="1259800"/>
            <a:ext cx="2210367" cy="1536417"/>
          </a:xfrm>
          <a:prstGeom prst="rect">
            <a:avLst/>
          </a:prstGeom>
        </p:spPr>
      </p:pic>
    </p:spTree>
    <p:extLst>
      <p:ext uri="{BB962C8B-B14F-4D97-AF65-F5344CB8AC3E}">
        <p14:creationId xmlns:p14="http://schemas.microsoft.com/office/powerpoint/2010/main" val="71810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377</Words>
  <Application>Microsoft Office PowerPoint</Application>
  <PresentationFormat>Custom</PresentationFormat>
  <Paragraphs>48</Paragraphs>
  <Slides>8</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8" baseType="lpstr">
      <vt:lpstr>Akzidenz-Grotesk Pro Light</vt:lpstr>
      <vt:lpstr>Arial</vt:lpstr>
      <vt:lpstr>Arial Narrow</vt:lpstr>
      <vt:lpstr>Calibri</vt:lpstr>
      <vt:lpstr>Century Gothic</vt:lpstr>
      <vt:lpstr>Constantia</vt:lpstr>
      <vt:lpstr>Monotype Corsiva</vt:lpstr>
      <vt:lpstr>Segoe Print</vt:lpstr>
      <vt:lpstr>Office Theme</vt:lpstr>
      <vt:lpstr>Acrobat Document</vt:lpstr>
      <vt:lpstr>PowerPoint Presentation</vt:lpstr>
      <vt:lpstr>PowerPoint Presentation</vt:lpstr>
      <vt:lpstr>PowerPoint Presentation</vt:lpstr>
      <vt:lpstr> Updates on:   Positive Post-it Notes   Compassion Hearts</vt:lpstr>
      <vt:lpstr>Loving-Kindness Meditation</vt:lpstr>
      <vt:lpstr>Being open to receiving care and compassion from others</vt:lpstr>
      <vt:lpstr>Compassion from others memory</vt:lpstr>
      <vt:lpstr>Openness to receiving compassion from others  What might help you be more likely to notice and be open to accepting care, compassion, kindness?  Who are we likely to accept help from (or not)?   Under what circumstances are we more or less likely to accept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Reesing</dc:creator>
  <cp:lastModifiedBy>Amy Reesing</cp:lastModifiedBy>
  <cp:revision>69</cp:revision>
  <cp:lastPrinted>2019-03-12T19:46:24Z</cp:lastPrinted>
  <dcterms:created xsi:type="dcterms:W3CDTF">2018-10-12T06:18:01Z</dcterms:created>
  <dcterms:modified xsi:type="dcterms:W3CDTF">2019-10-28T03:14:20Z</dcterms:modified>
</cp:coreProperties>
</file>