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70" r:id="rId3"/>
    <p:sldId id="277" r:id="rId4"/>
    <p:sldId id="339" r:id="rId5"/>
    <p:sldId id="323" r:id="rId6"/>
    <p:sldId id="366" r:id="rId7"/>
    <p:sldId id="346" r:id="rId8"/>
    <p:sldId id="344" r:id="rId9"/>
    <p:sldId id="315" r:id="rId10"/>
    <p:sldId id="348" r:id="rId11"/>
    <p:sldId id="329" r:id="rId12"/>
    <p:sldId id="340" r:id="rId13"/>
    <p:sldId id="343" r:id="rId14"/>
    <p:sldId id="313" r:id="rId15"/>
    <p:sldId id="342" r:id="rId16"/>
  </p:sldIdLst>
  <p:sldSz cx="9753600" cy="73152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1D9"/>
    <a:srgbClr val="393E53"/>
    <a:srgbClr val="C0C0C0"/>
    <a:srgbClr val="FCFCF4"/>
    <a:srgbClr val="FFFFF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3" autoAdjust="0"/>
    <p:restoredTop sz="53558" autoAdjust="0"/>
  </p:normalViewPr>
  <p:slideViewPr>
    <p:cSldViewPr>
      <p:cViewPr varScale="1">
        <p:scale>
          <a:sx n="47" d="100"/>
          <a:sy n="47" d="100"/>
        </p:scale>
        <p:origin x="302" y="43"/>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6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247" cy="463007"/>
          </a:xfrm>
          <a:prstGeom prst="rect">
            <a:avLst/>
          </a:prstGeom>
        </p:spPr>
        <p:txBody>
          <a:bodyPr vert="horz" lIns="86703" tIns="43352" rIns="86703" bIns="43352" rtlCol="0"/>
          <a:lstStyle>
            <a:lvl1pPr algn="l">
              <a:defRPr sz="1100"/>
            </a:lvl1pPr>
          </a:lstStyle>
          <a:p>
            <a:endParaRPr lang="en-US"/>
          </a:p>
        </p:txBody>
      </p:sp>
      <p:sp>
        <p:nvSpPr>
          <p:cNvPr id="3" name="Date Placeholder 2"/>
          <p:cNvSpPr>
            <a:spLocks noGrp="1"/>
          </p:cNvSpPr>
          <p:nvPr>
            <p:ph type="dt" idx="1"/>
          </p:nvPr>
        </p:nvSpPr>
        <p:spPr>
          <a:xfrm>
            <a:off x="3936567" y="2"/>
            <a:ext cx="3012378" cy="463007"/>
          </a:xfrm>
          <a:prstGeom prst="rect">
            <a:avLst/>
          </a:prstGeom>
        </p:spPr>
        <p:txBody>
          <a:bodyPr vert="horz" lIns="86703" tIns="43352" rIns="86703" bIns="43352" rtlCol="0"/>
          <a:lstStyle>
            <a:lvl1pPr algn="r">
              <a:defRPr sz="1100"/>
            </a:lvl1pPr>
          </a:lstStyle>
          <a:p>
            <a:fld id="{88FDBED7-CF50-4D25-BE92-FE7E9FE293DA}" type="datetimeFigureOut">
              <a:rPr lang="en-US" smtClean="0"/>
              <a:t>10/27/2019</a:t>
            </a:fld>
            <a:endParaRPr lang="en-US"/>
          </a:p>
        </p:txBody>
      </p:sp>
      <p:sp>
        <p:nvSpPr>
          <p:cNvPr id="4" name="Slide Image Placeholder 3"/>
          <p:cNvSpPr>
            <a:spLocks noGrp="1" noRot="1" noChangeAspect="1"/>
          </p:cNvSpPr>
          <p:nvPr>
            <p:ph type="sldImg" idx="2"/>
          </p:nvPr>
        </p:nvSpPr>
        <p:spPr>
          <a:xfrm>
            <a:off x="1397000" y="1154113"/>
            <a:ext cx="4156075" cy="3116262"/>
          </a:xfrm>
          <a:prstGeom prst="rect">
            <a:avLst/>
          </a:prstGeom>
          <a:noFill/>
          <a:ln w="12700">
            <a:solidFill>
              <a:prstClr val="black"/>
            </a:solidFill>
          </a:ln>
        </p:spPr>
        <p:txBody>
          <a:bodyPr vert="horz" lIns="86703" tIns="43352" rIns="86703" bIns="43352" rtlCol="0" anchor="ctr"/>
          <a:lstStyle/>
          <a:p>
            <a:endParaRPr lang="en-US"/>
          </a:p>
        </p:txBody>
      </p:sp>
      <p:sp>
        <p:nvSpPr>
          <p:cNvPr id="5" name="Notes Placeholder 4"/>
          <p:cNvSpPr>
            <a:spLocks noGrp="1"/>
          </p:cNvSpPr>
          <p:nvPr>
            <p:ph type="body" sz="quarter" idx="3"/>
          </p:nvPr>
        </p:nvSpPr>
        <p:spPr>
          <a:xfrm>
            <a:off x="694556" y="4445665"/>
            <a:ext cx="5560965" cy="3635902"/>
          </a:xfrm>
          <a:prstGeom prst="rect">
            <a:avLst/>
          </a:prstGeom>
        </p:spPr>
        <p:txBody>
          <a:bodyPr vert="horz" lIns="86703" tIns="43352" rIns="86703" bIns="4335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3070"/>
            <a:ext cx="3011247" cy="463005"/>
          </a:xfrm>
          <a:prstGeom prst="rect">
            <a:avLst/>
          </a:prstGeom>
        </p:spPr>
        <p:txBody>
          <a:bodyPr vert="horz" lIns="86703" tIns="43352" rIns="86703" bIns="43352" rtlCol="0" anchor="b"/>
          <a:lstStyle>
            <a:lvl1pPr algn="l">
              <a:defRPr sz="1100"/>
            </a:lvl1pPr>
          </a:lstStyle>
          <a:p>
            <a:endParaRPr lang="en-US"/>
          </a:p>
        </p:txBody>
      </p:sp>
      <p:sp>
        <p:nvSpPr>
          <p:cNvPr id="7" name="Slide Number Placeholder 6"/>
          <p:cNvSpPr>
            <a:spLocks noGrp="1"/>
          </p:cNvSpPr>
          <p:nvPr>
            <p:ph type="sldNum" sz="quarter" idx="5"/>
          </p:nvPr>
        </p:nvSpPr>
        <p:spPr>
          <a:xfrm>
            <a:off x="3936567" y="8773070"/>
            <a:ext cx="3012378" cy="463005"/>
          </a:xfrm>
          <a:prstGeom prst="rect">
            <a:avLst/>
          </a:prstGeom>
        </p:spPr>
        <p:txBody>
          <a:bodyPr vert="horz" lIns="86703" tIns="43352" rIns="86703" bIns="43352" rtlCol="0" anchor="b"/>
          <a:lstStyle>
            <a:lvl1pPr algn="r">
              <a:defRPr sz="1100"/>
            </a:lvl1pPr>
          </a:lstStyle>
          <a:p>
            <a:fld id="{567FC350-E118-45B2-A544-EA22BE1E6784}" type="slidenum">
              <a:rPr lang="en-US" smtClean="0"/>
              <a:t>‹#›</a:t>
            </a:fld>
            <a:endParaRPr lang="en-US"/>
          </a:p>
        </p:txBody>
      </p:sp>
    </p:spTree>
    <p:extLst>
      <p:ext uri="{BB962C8B-B14F-4D97-AF65-F5344CB8AC3E}">
        <p14:creationId xmlns:p14="http://schemas.microsoft.com/office/powerpoint/2010/main" val="394467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dXSTgnk7y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a:t>
            </a:fld>
            <a:endParaRPr lang="en-US"/>
          </a:p>
        </p:txBody>
      </p:sp>
    </p:spTree>
    <p:extLst>
      <p:ext uri="{BB962C8B-B14F-4D97-AF65-F5344CB8AC3E}">
        <p14:creationId xmlns:p14="http://schemas.microsoft.com/office/powerpoint/2010/main" val="1743806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Here are related quotes that you may chose to share with the class.</a:t>
            </a:r>
          </a:p>
          <a:p>
            <a:endParaRPr lang="en-US" dirty="0"/>
          </a:p>
          <a:p>
            <a:r>
              <a:rPr lang="en-US" dirty="0"/>
              <a:t>“If you can’t feed a hundred people, then feed just one.” Mother Teresa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5" dirty="0">
                <a:solidFill>
                  <a:srgbClr val="99D1D9"/>
                </a:solidFill>
              </a:rPr>
              <a:t>“People think traveling to the past and doing something small will drastically change the present, but no one in the present thinks they can drastically change the future by doing something small now.” </a:t>
            </a:r>
            <a:r>
              <a:rPr lang="en-US" sz="1200" b="0" spc="5" dirty="0">
                <a:solidFill>
                  <a:schemeClr val="bg1"/>
                </a:solidFill>
              </a:rPr>
              <a:t>Unknown</a:t>
            </a:r>
            <a:endParaRPr lang="en-US" dirty="0"/>
          </a:p>
          <a:p>
            <a:endParaRPr lang="en-US" dirty="0"/>
          </a:p>
          <a:p>
            <a:r>
              <a:rPr lang="en-US" sz="1200" b="0" spc="5" dirty="0"/>
              <a:t>“If you think you’re too small to make a difference…try sleeping with a mosquito in the room” </a:t>
            </a:r>
            <a:r>
              <a:rPr lang="en-US" sz="1200" b="0" spc="5" dirty="0">
                <a:solidFill>
                  <a:schemeClr val="bg1"/>
                </a:solidFill>
              </a:rPr>
              <a:t>Dalai Lama</a:t>
            </a:r>
            <a:br>
              <a:rPr lang="en-US" sz="2800" b="0" spc="5" dirty="0">
                <a:solidFill>
                  <a:schemeClr val="bg1"/>
                </a:solidFill>
              </a:rPr>
            </a:br>
            <a:br>
              <a:rPr lang="en-US" sz="2800" b="0" spc="5" dirty="0">
                <a:solidFill>
                  <a:schemeClr val="bg1"/>
                </a:solidFill>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FC350-E118-45B2-A544-EA22BE1E6784}" type="slidenum">
              <a:rPr lang="en-US" smtClean="0"/>
              <a:t>10</a:t>
            </a:fld>
            <a:endParaRPr lang="en-US"/>
          </a:p>
        </p:txBody>
      </p:sp>
    </p:spTree>
    <p:extLst>
      <p:ext uri="{BB962C8B-B14F-4D97-AF65-F5344CB8AC3E}">
        <p14:creationId xmlns:p14="http://schemas.microsoft.com/office/powerpoint/2010/main" val="2734600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endParaRPr lang="en-US" dirty="0"/>
          </a:p>
          <a:p>
            <a:r>
              <a:rPr lang="en-US" dirty="0"/>
              <a:t>Full-Class</a:t>
            </a:r>
            <a:r>
              <a:rPr lang="en-US" baseline="0" dirty="0"/>
              <a:t> Discussion</a:t>
            </a:r>
          </a:p>
          <a:p>
            <a:endParaRPr lang="en-US" baseline="0" dirty="0"/>
          </a:p>
          <a:p>
            <a:r>
              <a:rPr lang="en-US" baseline="0" dirty="0"/>
              <a:t>As we are working on creating our compassion hearts, let’s each share a memory of a time when we were compassionate to someone.</a:t>
            </a:r>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11</a:t>
            </a:fld>
            <a:endParaRPr lang="en-US"/>
          </a:p>
        </p:txBody>
      </p:sp>
    </p:spTree>
    <p:extLst>
      <p:ext uri="{BB962C8B-B14F-4D97-AF65-F5344CB8AC3E}">
        <p14:creationId xmlns:p14="http://schemas.microsoft.com/office/powerpoint/2010/main" val="285580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FC350-E118-45B2-A544-EA22BE1E6784}" type="slidenum">
              <a:rPr lang="en-US" smtClean="0"/>
              <a:t>12</a:t>
            </a:fld>
            <a:endParaRPr lang="en-US"/>
          </a:p>
        </p:txBody>
      </p:sp>
    </p:spTree>
    <p:extLst>
      <p:ext uri="{BB962C8B-B14F-4D97-AF65-F5344CB8AC3E}">
        <p14:creationId xmlns:p14="http://schemas.microsoft.com/office/powerpoint/2010/main" val="1734744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Notes found around ASU campus September 18, 2018</a:t>
            </a:r>
          </a:p>
          <a:p>
            <a:endParaRPr lang="en-US" u="sng" dirty="0"/>
          </a:p>
          <a:p>
            <a:endParaRPr lang="en-US" u="none" dirty="0"/>
          </a:p>
        </p:txBody>
      </p:sp>
      <p:sp>
        <p:nvSpPr>
          <p:cNvPr id="4" name="Slide Number Placeholder 3"/>
          <p:cNvSpPr>
            <a:spLocks noGrp="1"/>
          </p:cNvSpPr>
          <p:nvPr>
            <p:ph type="sldNum" sz="quarter" idx="10"/>
          </p:nvPr>
        </p:nvSpPr>
        <p:spPr/>
        <p:txBody>
          <a:bodyPr/>
          <a:lstStyle/>
          <a:p>
            <a:fld id="{567FC350-E118-45B2-A544-EA22BE1E6784}" type="slidenum">
              <a:rPr lang="en-US" smtClean="0"/>
              <a:t>13</a:t>
            </a:fld>
            <a:endParaRPr lang="en-US"/>
          </a:p>
        </p:txBody>
      </p:sp>
    </p:spTree>
    <p:extLst>
      <p:ext uri="{BB962C8B-B14F-4D97-AF65-F5344CB8AC3E}">
        <p14:creationId xmlns:p14="http://schemas.microsoft.com/office/powerpoint/2010/main" val="13818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Gideon Borman Post-it Man, Amsterdam, The Netherlands (2:23)</a:t>
            </a:r>
          </a:p>
          <a:p>
            <a:r>
              <a:rPr lang="en-US" dirty="0">
                <a:hlinkClick r:id="rId3"/>
              </a:rPr>
              <a:t>http://www.youtube.com/watch?v=dXSTgnk7yrg</a:t>
            </a:r>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14</a:t>
            </a:fld>
            <a:endParaRPr lang="en-US"/>
          </a:p>
        </p:txBody>
      </p:sp>
    </p:spTree>
    <p:extLst>
      <p:ext uri="{BB962C8B-B14F-4D97-AF65-F5344CB8AC3E}">
        <p14:creationId xmlns:p14="http://schemas.microsoft.com/office/powerpoint/2010/main" val="1934176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u="none"/>
              <a:t>Gideon </a:t>
            </a:r>
            <a:r>
              <a:rPr lang="en-US" u="none" dirty="0"/>
              <a:t>Borman=Post-it Man</a:t>
            </a:r>
          </a:p>
          <a:p>
            <a:endParaRPr lang="en-US" u="none" dirty="0"/>
          </a:p>
        </p:txBody>
      </p:sp>
      <p:sp>
        <p:nvSpPr>
          <p:cNvPr id="4" name="Slide Number Placeholder 3"/>
          <p:cNvSpPr>
            <a:spLocks noGrp="1"/>
          </p:cNvSpPr>
          <p:nvPr>
            <p:ph type="sldNum" sz="quarter" idx="10"/>
          </p:nvPr>
        </p:nvSpPr>
        <p:spPr/>
        <p:txBody>
          <a:bodyPr/>
          <a:lstStyle/>
          <a:p>
            <a:fld id="{567FC350-E118-45B2-A544-EA22BE1E6784}" type="slidenum">
              <a:rPr lang="en-US" smtClean="0"/>
              <a:t>15</a:t>
            </a:fld>
            <a:endParaRPr lang="en-US"/>
          </a:p>
        </p:txBody>
      </p:sp>
    </p:spTree>
    <p:extLst>
      <p:ext uri="{BB962C8B-B14F-4D97-AF65-F5344CB8AC3E}">
        <p14:creationId xmlns:p14="http://schemas.microsoft.com/office/powerpoint/2010/main" val="277094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CMW Section V Introduction and Ch. 15</a:t>
            </a:r>
          </a:p>
          <a:p>
            <a:endParaRPr lang="en-US" dirty="0"/>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2</a:t>
            </a:fld>
            <a:endParaRPr lang="en-US"/>
          </a:p>
        </p:txBody>
      </p:sp>
    </p:spTree>
    <p:extLst>
      <p:ext uri="{BB962C8B-B14F-4D97-AF65-F5344CB8AC3E}">
        <p14:creationId xmlns:p14="http://schemas.microsoft.com/office/powerpoint/2010/main" val="3818959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endParaRPr lang="en-US" sz="900" dirty="0"/>
          </a:p>
          <a:p>
            <a:endParaRPr lang="en-US" sz="900" dirty="0"/>
          </a:p>
          <a:p>
            <a:endParaRPr lang="en-US" sz="900" dirty="0"/>
          </a:p>
        </p:txBody>
      </p:sp>
      <p:sp>
        <p:nvSpPr>
          <p:cNvPr id="4" name="Slide Number Placeholder 3"/>
          <p:cNvSpPr>
            <a:spLocks noGrp="1"/>
          </p:cNvSpPr>
          <p:nvPr>
            <p:ph type="sldNum" sz="quarter" idx="10"/>
          </p:nvPr>
        </p:nvSpPr>
        <p:spPr/>
        <p:txBody>
          <a:bodyPr/>
          <a:lstStyle/>
          <a:p>
            <a:fld id="{567FC350-E118-45B2-A544-EA22BE1E6784}" type="slidenum">
              <a:rPr lang="en-US" smtClean="0"/>
              <a:t>3</a:t>
            </a:fld>
            <a:endParaRPr lang="en-US"/>
          </a:p>
        </p:txBody>
      </p:sp>
    </p:spTree>
    <p:extLst>
      <p:ext uri="{BB962C8B-B14F-4D97-AF65-F5344CB8AC3E}">
        <p14:creationId xmlns:p14="http://schemas.microsoft.com/office/powerpoint/2010/main" val="307918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Section V introduction</a:t>
            </a:r>
          </a:p>
          <a:p>
            <a:r>
              <a:rPr lang="en-US" dirty="0"/>
              <a:t>Remind students of the flows of compassion </a:t>
            </a:r>
          </a:p>
          <a:p>
            <a:r>
              <a:rPr lang="en-US" dirty="0"/>
              <a:t>CMW only discusses the first 3 flows of compassion</a:t>
            </a:r>
          </a:p>
          <a:p>
            <a:endParaRPr lang="en-US" dirty="0"/>
          </a:p>
          <a:p>
            <a:pPr marL="228600" indent="-228600">
              <a:buFont typeface="+mj-lt"/>
              <a:buAutoNum type="arabicPeriod"/>
            </a:pPr>
            <a:r>
              <a:rPr lang="en-US" b="1" dirty="0"/>
              <a:t>Showing/Giving compassion </a:t>
            </a:r>
            <a:r>
              <a:rPr lang="en-US" b="1" u="sng" dirty="0"/>
              <a:t>for others</a:t>
            </a:r>
          </a:p>
          <a:p>
            <a:pPr marL="228600" indent="-228600">
              <a:buFont typeface="+mj-lt"/>
              <a:buAutoNum type="arabicPeriod"/>
            </a:pPr>
            <a:r>
              <a:rPr lang="en-US" dirty="0"/>
              <a:t>Being open and receptive to Receiving compassion </a:t>
            </a:r>
            <a:r>
              <a:rPr lang="en-US" u="sng" dirty="0"/>
              <a:t>from others</a:t>
            </a:r>
          </a:p>
          <a:p>
            <a:pPr marL="228600" indent="-228600">
              <a:buFont typeface="+mj-lt"/>
              <a:buAutoNum type="arabicPeriod"/>
            </a:pPr>
            <a:r>
              <a:rPr lang="en-US" dirty="0"/>
              <a:t>Showing/Giving compassion for ourselves/being open and receptive to receiving compassion from ourselves (</a:t>
            </a:r>
            <a:r>
              <a:rPr lang="en-US" u="sng" dirty="0"/>
              <a:t>self-compassion</a:t>
            </a:r>
            <a:r>
              <a:rPr lang="en-US" dirty="0"/>
              <a:t>)</a:t>
            </a:r>
          </a:p>
          <a:p>
            <a:pPr marL="228600" indent="-228600">
              <a:buFont typeface="+mj-lt"/>
              <a:buAutoNum type="arabicPeriod"/>
            </a:pPr>
            <a:r>
              <a:rPr lang="en-US" dirty="0"/>
              <a:t>Observing and recognizing compassion flowing </a:t>
            </a:r>
            <a:r>
              <a:rPr lang="en-US" u="sng" dirty="0"/>
              <a:t>between others</a:t>
            </a:r>
          </a:p>
          <a:p>
            <a:endParaRPr lang="en-US" dirty="0"/>
          </a:p>
          <a:p>
            <a:r>
              <a:rPr lang="en-US" dirty="0"/>
              <a:t>Today we’ll focus on the first flow, showing compassion for others</a:t>
            </a:r>
          </a:p>
        </p:txBody>
      </p:sp>
      <p:sp>
        <p:nvSpPr>
          <p:cNvPr id="4" name="Slide Number Placeholder 3"/>
          <p:cNvSpPr>
            <a:spLocks noGrp="1"/>
          </p:cNvSpPr>
          <p:nvPr>
            <p:ph type="sldNum" sz="quarter" idx="10"/>
          </p:nvPr>
        </p:nvSpPr>
        <p:spPr/>
        <p:txBody>
          <a:bodyPr/>
          <a:lstStyle/>
          <a:p>
            <a:fld id="{567FC350-E118-45B2-A544-EA22BE1E6784}" type="slidenum">
              <a:rPr lang="en-US" smtClean="0"/>
              <a:t>4</a:t>
            </a:fld>
            <a:endParaRPr lang="en-US"/>
          </a:p>
        </p:txBody>
      </p:sp>
    </p:spTree>
    <p:extLst>
      <p:ext uri="{BB962C8B-B14F-4D97-AF65-F5344CB8AC3E}">
        <p14:creationId xmlns:p14="http://schemas.microsoft.com/office/powerpoint/2010/main" val="405420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FC350-E118-45B2-A544-EA22BE1E6784}" type="slidenum">
              <a:rPr lang="en-US" smtClean="0"/>
              <a:t>5</a:t>
            </a:fld>
            <a:endParaRPr lang="en-US"/>
          </a:p>
        </p:txBody>
      </p:sp>
    </p:spTree>
    <p:extLst>
      <p:ext uri="{BB962C8B-B14F-4D97-AF65-F5344CB8AC3E}">
        <p14:creationId xmlns:p14="http://schemas.microsoft.com/office/powerpoint/2010/main" val="3467163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Introduction to </a:t>
            </a:r>
            <a:r>
              <a:rPr lang="en-US" dirty="0" err="1"/>
              <a:t>LovingKindness</a:t>
            </a:r>
            <a:r>
              <a:rPr lang="en-US" dirty="0"/>
              <a:t> Meditation from Sharon </a:t>
            </a:r>
            <a:r>
              <a:rPr lang="en-US" dirty="0" err="1"/>
              <a:t>Salzberg</a:t>
            </a:r>
            <a:r>
              <a:rPr lang="en-US" dirty="0"/>
              <a:t> and 10% (6:46)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https://youtu.be/gJNLbPpVT_Q</a:t>
            </a:r>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6</a:t>
            </a:fld>
            <a:endParaRPr lang="en-US"/>
          </a:p>
        </p:txBody>
      </p:sp>
    </p:spTree>
    <p:extLst>
      <p:ext uri="{BB962C8B-B14F-4D97-AF65-F5344CB8AC3E}">
        <p14:creationId xmlns:p14="http://schemas.microsoft.com/office/powerpoint/2010/main" val="36432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567FC350-E118-45B2-A544-EA22BE1E6784}" type="slidenum">
              <a:rPr lang="en-US" smtClean="0"/>
              <a:t>7</a:t>
            </a:fld>
            <a:endParaRPr lang="en-US"/>
          </a:p>
        </p:txBody>
      </p:sp>
    </p:spTree>
    <p:extLst>
      <p:ext uri="{BB962C8B-B14F-4D97-AF65-F5344CB8AC3E}">
        <p14:creationId xmlns:p14="http://schemas.microsoft.com/office/powerpoint/2010/main" val="104442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Stuck in Traffic STREET LOVINGKINDNESS with Sharon </a:t>
            </a:r>
            <a:r>
              <a:rPr lang="en-US" dirty="0" err="1"/>
              <a:t>Salzberg</a:t>
            </a:r>
            <a:r>
              <a:rPr lang="en-US" dirty="0"/>
              <a:t> (1:49)</a:t>
            </a:r>
          </a:p>
          <a:p>
            <a:r>
              <a:rPr lang="en-US" dirty="0"/>
              <a:t>https://youtu.be/kWnKxKHf9Zo </a:t>
            </a:r>
          </a:p>
          <a:p>
            <a:endParaRPr lang="en-US" dirty="0"/>
          </a:p>
        </p:txBody>
      </p:sp>
      <p:sp>
        <p:nvSpPr>
          <p:cNvPr id="4" name="Slide Number Placeholder 3"/>
          <p:cNvSpPr>
            <a:spLocks noGrp="1"/>
          </p:cNvSpPr>
          <p:nvPr>
            <p:ph type="sldNum" sz="quarter" idx="10"/>
          </p:nvPr>
        </p:nvSpPr>
        <p:spPr/>
        <p:txBody>
          <a:bodyPr/>
          <a:lstStyle/>
          <a:p>
            <a:fld id="{567FC350-E118-45B2-A544-EA22BE1E6784}" type="slidenum">
              <a:rPr lang="en-US" smtClean="0"/>
              <a:t>8</a:t>
            </a:fld>
            <a:endParaRPr lang="en-US"/>
          </a:p>
        </p:txBody>
      </p:sp>
    </p:spTree>
    <p:extLst>
      <p:ext uri="{BB962C8B-B14F-4D97-AF65-F5344CB8AC3E}">
        <p14:creationId xmlns:p14="http://schemas.microsoft.com/office/powerpoint/2010/main" val="193706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FC350-E118-45B2-A544-EA22BE1E6784}" type="slidenum">
              <a:rPr lang="en-US" smtClean="0"/>
              <a:t>9</a:t>
            </a:fld>
            <a:endParaRPr lang="en-US"/>
          </a:p>
        </p:txBody>
      </p:sp>
    </p:spTree>
    <p:extLst>
      <p:ext uri="{BB962C8B-B14F-4D97-AF65-F5344CB8AC3E}">
        <p14:creationId xmlns:p14="http://schemas.microsoft.com/office/powerpoint/2010/main" val="2721404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73152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8" y="0"/>
            <a:ext cx="9753600" cy="7315200"/>
          </a:xfrm>
          <a:custGeom>
            <a:avLst/>
            <a:gdLst/>
            <a:ahLst/>
            <a:cxnLst/>
            <a:rect l="l" t="t" r="r" b="b"/>
            <a:pathLst>
              <a:path w="9753600" h="7315200">
                <a:moveTo>
                  <a:pt x="0" y="0"/>
                </a:moveTo>
                <a:lnTo>
                  <a:pt x="9753520" y="0"/>
                </a:lnTo>
                <a:lnTo>
                  <a:pt x="9753520" y="7315199"/>
                </a:lnTo>
                <a:lnTo>
                  <a:pt x="0" y="7315199"/>
                </a:lnTo>
                <a:lnTo>
                  <a:pt x="0" y="0"/>
                </a:lnTo>
                <a:close/>
              </a:path>
            </a:pathLst>
          </a:custGeom>
          <a:solidFill>
            <a:srgbClr val="393E53"/>
          </a:solidFill>
        </p:spPr>
        <p:txBody>
          <a:bodyPr wrap="square" lIns="0" tIns="0" rIns="0" bIns="0" rtlCol="0"/>
          <a:lstStyle/>
          <a:p>
            <a:endParaRPr/>
          </a:p>
        </p:txBody>
      </p:sp>
      <p:sp>
        <p:nvSpPr>
          <p:cNvPr id="2" name="Holder 2"/>
          <p:cNvSpPr>
            <a:spLocks noGrp="1"/>
          </p:cNvSpPr>
          <p:nvPr>
            <p:ph type="ctrTitle"/>
          </p:nvPr>
        </p:nvSpPr>
        <p:spPr>
          <a:xfrm>
            <a:off x="1130409" y="2997396"/>
            <a:ext cx="7492781" cy="1104900"/>
          </a:xfrm>
          <a:prstGeom prst="rect">
            <a:avLst/>
          </a:prstGeom>
        </p:spPr>
        <p:txBody>
          <a:bodyPr wrap="square" lIns="0" tIns="0" rIns="0" bIns="0">
            <a:spAutoFit/>
          </a:bodyPr>
          <a:lstStyle>
            <a:lvl1pPr>
              <a:defRPr sz="7250" b="0" i="0">
                <a:solidFill>
                  <a:srgbClr val="FBFBF4"/>
                </a:solidFill>
                <a:latin typeface="Arial Narrow"/>
                <a:cs typeface="Arial Narrow"/>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onstantia"/>
                <a:cs typeface="Constant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393E53"/>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rgbClr val="99D1D0"/>
                </a:solidFill>
                <a:latin typeface="Constantia"/>
                <a:cs typeface="Constant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42795" y="428498"/>
            <a:ext cx="5668009" cy="835025"/>
          </a:xfrm>
          <a:prstGeom prst="rect">
            <a:avLst/>
          </a:prstGeom>
        </p:spPr>
        <p:txBody>
          <a:bodyPr wrap="square" lIns="0" tIns="0" rIns="0" bIns="0">
            <a:spAutoFit/>
          </a:bodyPr>
          <a:lstStyle>
            <a:lvl1pPr>
              <a:defRPr sz="3200" b="1" i="0">
                <a:solidFill>
                  <a:srgbClr val="99D1D0"/>
                </a:solidFill>
                <a:latin typeface="Constantia"/>
                <a:cs typeface="Constantia"/>
              </a:defRPr>
            </a:lvl1pPr>
          </a:lstStyle>
          <a:p>
            <a:endParaRPr/>
          </a:p>
        </p:txBody>
      </p:sp>
      <p:sp>
        <p:nvSpPr>
          <p:cNvPr id="3" name="Holder 3"/>
          <p:cNvSpPr>
            <a:spLocks noGrp="1"/>
          </p:cNvSpPr>
          <p:nvPr>
            <p:ph type="body" idx="1"/>
          </p:nvPr>
        </p:nvSpPr>
        <p:spPr>
          <a:xfrm>
            <a:off x="330834" y="1818541"/>
            <a:ext cx="9091930" cy="4632960"/>
          </a:xfrm>
          <a:prstGeom prst="rect">
            <a:avLst/>
          </a:prstGeom>
        </p:spPr>
        <p:txBody>
          <a:bodyPr wrap="square" lIns="0" tIns="0" rIns="0" bIns="0">
            <a:spAutoFit/>
          </a:bodyPr>
          <a:lstStyle>
            <a:lvl1pPr>
              <a:defRPr sz="2400" b="0" i="0">
                <a:solidFill>
                  <a:schemeClr val="bg1"/>
                </a:solidFill>
                <a:latin typeface="Constantia"/>
                <a:cs typeface="Constantia"/>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10/27/2019</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dXSTgnk7yrg"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gJNLbPpVT_Q?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kWnKxKHf9Zo"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4010"/>
            <a:ext cx="9753601" cy="7319210"/>
          </a:xfrm>
          <a:prstGeom prst="rect">
            <a:avLst/>
          </a:prstGeom>
        </p:spPr>
      </p:pic>
      <p:sp>
        <p:nvSpPr>
          <p:cNvPr id="13" name="object 3"/>
          <p:cNvSpPr/>
          <p:nvPr/>
        </p:nvSpPr>
        <p:spPr>
          <a:xfrm>
            <a:off x="0" y="0"/>
            <a:ext cx="9753598" cy="7325751"/>
          </a:xfrm>
          <a:custGeom>
            <a:avLst/>
            <a:gdLst/>
            <a:ahLst/>
            <a:cxnLst/>
            <a:rect l="l" t="t" r="r" b="b"/>
            <a:pathLst>
              <a:path w="9753600" h="7315200">
                <a:moveTo>
                  <a:pt x="0" y="0"/>
                </a:moveTo>
                <a:lnTo>
                  <a:pt x="9753520" y="0"/>
                </a:lnTo>
                <a:lnTo>
                  <a:pt x="9753520" y="7315199"/>
                </a:lnTo>
                <a:lnTo>
                  <a:pt x="0" y="7315199"/>
                </a:lnTo>
                <a:lnTo>
                  <a:pt x="0" y="0"/>
                </a:lnTo>
                <a:close/>
              </a:path>
            </a:pathLst>
          </a:custGeom>
          <a:solidFill>
            <a:srgbClr val="393E53">
              <a:alpha val="47843"/>
            </a:srgbClr>
          </a:solidFill>
        </p:spPr>
        <p:txBody>
          <a:bodyPr wrap="square" lIns="0" tIns="0" rIns="0" bIns="0" rtlCol="0"/>
          <a:lstStyle/>
          <a:p>
            <a:endParaRPr/>
          </a:p>
        </p:txBody>
      </p:sp>
      <p:sp>
        <p:nvSpPr>
          <p:cNvPr id="2" name="object 2"/>
          <p:cNvSpPr txBox="1"/>
          <p:nvPr/>
        </p:nvSpPr>
        <p:spPr>
          <a:xfrm>
            <a:off x="-2" y="1194227"/>
            <a:ext cx="9753601" cy="1015663"/>
          </a:xfrm>
          <a:prstGeom prst="rect">
            <a:avLst/>
          </a:prstGeom>
        </p:spPr>
        <p:txBody>
          <a:bodyPr vert="horz" wrap="square" lIns="0" tIns="0" rIns="0" bIns="0" rtlCol="0">
            <a:spAutoFit/>
          </a:bodyPr>
          <a:lstStyle/>
          <a:p>
            <a:pPr marL="12700" algn="ctr">
              <a:lnSpc>
                <a:spcPct val="100000"/>
              </a:lnSpc>
            </a:pPr>
            <a:r>
              <a:rPr sz="6600" spc="-100" dirty="0">
                <a:solidFill>
                  <a:srgbClr val="FCFCF4"/>
                </a:solidFill>
                <a:latin typeface="Century Gothic" panose="020B0502020202020204" pitchFamily="34" charset="0"/>
                <a:cs typeface="Constantia"/>
              </a:rPr>
              <a:t>Things</a:t>
            </a:r>
            <a:r>
              <a:rPr sz="6600" spc="-320" dirty="0">
                <a:solidFill>
                  <a:srgbClr val="FCFCF4"/>
                </a:solidFill>
                <a:latin typeface="Century Gothic" panose="020B0502020202020204" pitchFamily="34" charset="0"/>
                <a:cs typeface="Constantia"/>
              </a:rPr>
              <a:t> </a:t>
            </a:r>
            <a:r>
              <a:rPr sz="6600" spc="-55" dirty="0">
                <a:solidFill>
                  <a:srgbClr val="FCFCF4"/>
                </a:solidFill>
                <a:latin typeface="Century Gothic" panose="020B0502020202020204" pitchFamily="34" charset="0"/>
                <a:cs typeface="Constantia"/>
              </a:rPr>
              <a:t>to</a:t>
            </a:r>
            <a:endParaRPr sz="6600" dirty="0">
              <a:solidFill>
                <a:srgbClr val="FCFCF4"/>
              </a:solidFill>
              <a:latin typeface="Century Gothic" panose="020B0502020202020204" pitchFamily="34" charset="0"/>
              <a:cs typeface="Constantia"/>
            </a:endParaRPr>
          </a:p>
        </p:txBody>
      </p:sp>
      <p:sp>
        <p:nvSpPr>
          <p:cNvPr id="4" name="object 4"/>
          <p:cNvSpPr txBox="1"/>
          <p:nvPr/>
        </p:nvSpPr>
        <p:spPr>
          <a:xfrm>
            <a:off x="-2" y="4764435"/>
            <a:ext cx="9753601" cy="1015663"/>
          </a:xfrm>
          <a:prstGeom prst="rect">
            <a:avLst/>
          </a:prstGeom>
        </p:spPr>
        <p:txBody>
          <a:bodyPr vert="horz" wrap="square" lIns="0" tIns="0" rIns="0" bIns="0" rtlCol="0">
            <a:spAutoFit/>
          </a:bodyPr>
          <a:lstStyle/>
          <a:p>
            <a:pPr marL="12700" algn="ctr"/>
            <a:r>
              <a:rPr sz="6600" spc="-100" dirty="0">
                <a:solidFill>
                  <a:srgbClr val="FBFBF4"/>
                </a:solidFill>
                <a:latin typeface="Century Gothic" panose="020B0502020202020204" pitchFamily="34" charset="0"/>
                <a:cs typeface="Constantia"/>
              </a:rPr>
              <a:t>for Today</a:t>
            </a:r>
          </a:p>
        </p:txBody>
      </p:sp>
      <p:sp>
        <p:nvSpPr>
          <p:cNvPr id="7" name="object 2"/>
          <p:cNvSpPr txBox="1"/>
          <p:nvPr/>
        </p:nvSpPr>
        <p:spPr>
          <a:xfrm>
            <a:off x="-2" y="2413146"/>
            <a:ext cx="9753602" cy="2123658"/>
          </a:xfrm>
          <a:prstGeom prst="rect">
            <a:avLst/>
          </a:prstGeom>
        </p:spPr>
        <p:txBody>
          <a:bodyPr vert="horz" wrap="square" lIns="0" tIns="0" rIns="0" bIns="0" rtlCol="0">
            <a:spAutoFit/>
          </a:bodyPr>
          <a:lstStyle/>
          <a:p>
            <a:pPr marL="12700" algn="ctr">
              <a:lnSpc>
                <a:spcPct val="100000"/>
              </a:lnSpc>
            </a:pPr>
            <a:r>
              <a:rPr lang="en-US" sz="13800" dirty="0">
                <a:solidFill>
                  <a:srgbClr val="FBFBF4"/>
                </a:solidFill>
                <a:latin typeface="Monotype Corsiva" panose="03010101010201010101" pitchFamily="66" charset="0"/>
                <a:cs typeface="Constantia"/>
              </a:rPr>
              <a:t>be Thankful</a:t>
            </a:r>
            <a:endParaRPr sz="13800" dirty="0">
              <a:latin typeface="Monotype Corsiva" panose="03010101010201010101" pitchFamily="66" charset="0"/>
              <a:cs typeface="Constant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p:nvPr/>
        </p:nvSpPr>
        <p:spPr>
          <a:xfrm>
            <a:off x="0" y="2275"/>
            <a:ext cx="97536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286" y="423566"/>
            <a:ext cx="4217314" cy="6444352"/>
          </a:xfrm>
          <a:prstGeom prst="rect">
            <a:avLst/>
          </a:prstGeom>
        </p:spPr>
      </p:pic>
      <p:sp>
        <p:nvSpPr>
          <p:cNvPr id="9" name="object 3"/>
          <p:cNvSpPr/>
          <p:nvPr/>
        </p:nvSpPr>
        <p:spPr>
          <a:xfrm rot="5400000">
            <a:off x="4723261" y="-4725537"/>
            <a:ext cx="307075" cy="9753601"/>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393E53"/>
          </a:solidFill>
        </p:spPr>
        <p:txBody>
          <a:bodyPr wrap="square" lIns="0" tIns="0" rIns="0" bIns="0" rtlCol="0"/>
          <a:lstStyle/>
          <a:p>
            <a:endParaRPr/>
          </a:p>
        </p:txBody>
      </p:sp>
      <p:sp>
        <p:nvSpPr>
          <p:cNvPr id="13" name="object 3"/>
          <p:cNvSpPr/>
          <p:nvPr/>
        </p:nvSpPr>
        <p:spPr>
          <a:xfrm rot="10800000">
            <a:off x="-4" y="0"/>
            <a:ext cx="307075"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393E53"/>
          </a:solidFill>
        </p:spPr>
        <p:txBody>
          <a:bodyPr wrap="square" lIns="0" tIns="0" rIns="0" bIns="0" rtlCol="0"/>
          <a:lstStyle/>
          <a:p>
            <a:endParaRPr/>
          </a:p>
        </p:txBody>
      </p:sp>
      <p:sp>
        <p:nvSpPr>
          <p:cNvPr id="14" name="object 3"/>
          <p:cNvSpPr/>
          <p:nvPr/>
        </p:nvSpPr>
        <p:spPr>
          <a:xfrm rot="5400000">
            <a:off x="4723263" y="2284862"/>
            <a:ext cx="307075" cy="9753601"/>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393E53"/>
          </a:solidFill>
        </p:spPr>
        <p:txBody>
          <a:bodyPr wrap="square" lIns="0" tIns="0" rIns="0" bIns="0" rtlCol="0"/>
          <a:lstStyle/>
          <a:p>
            <a:endParaRPr/>
          </a:p>
        </p:txBody>
      </p:sp>
      <p:sp>
        <p:nvSpPr>
          <p:cNvPr id="15" name="object 3"/>
          <p:cNvSpPr/>
          <p:nvPr/>
        </p:nvSpPr>
        <p:spPr>
          <a:xfrm rot="10800000">
            <a:off x="9463664" y="-5991"/>
            <a:ext cx="307075"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393E53"/>
          </a:solidFill>
        </p:spPr>
        <p:txBody>
          <a:bodyPr wrap="square" lIns="0" tIns="0" rIns="0" bIns="0" rtlCol="0"/>
          <a:lstStyle/>
          <a:p>
            <a:endParaRPr/>
          </a:p>
        </p:txBody>
      </p:sp>
    </p:spTree>
    <p:extLst>
      <p:ext uri="{BB962C8B-B14F-4D97-AF65-F5344CB8AC3E}">
        <p14:creationId xmlns:p14="http://schemas.microsoft.com/office/powerpoint/2010/main" val="146112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 y="0"/>
            <a:ext cx="98298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393E53"/>
          </a:solidFill>
        </p:spPr>
        <p:txBody>
          <a:bodyPr wrap="square" lIns="0" tIns="0" rIns="0" bIns="0" rtlCol="0"/>
          <a:lstStyle/>
          <a:p>
            <a:endParaRPr/>
          </a:p>
        </p:txBody>
      </p:sp>
      <p:sp>
        <p:nvSpPr>
          <p:cNvPr id="4" name="object 4"/>
          <p:cNvSpPr txBox="1">
            <a:spLocks noGrp="1"/>
          </p:cNvSpPr>
          <p:nvPr>
            <p:ph type="title"/>
          </p:nvPr>
        </p:nvSpPr>
        <p:spPr>
          <a:xfrm>
            <a:off x="576662" y="457200"/>
            <a:ext cx="5515811" cy="1846659"/>
          </a:xfrm>
          <a:prstGeom prst="rect">
            <a:avLst/>
          </a:prstGeom>
        </p:spPr>
        <p:txBody>
          <a:bodyPr vert="horz" wrap="square" lIns="0" tIns="0" rIns="0" bIns="0" rtlCol="0">
            <a:spAutoFit/>
          </a:bodyPr>
          <a:lstStyle/>
          <a:p>
            <a:pPr marL="12700" marR="5080"/>
            <a:r>
              <a:rPr lang="en-US" sz="6000" spc="-55" dirty="0"/>
              <a:t>Compassionate Memory</a:t>
            </a:r>
            <a:endParaRPr sz="6000" spc="-80" dirty="0"/>
          </a:p>
        </p:txBody>
      </p:sp>
      <p:sp>
        <p:nvSpPr>
          <p:cNvPr id="50" name="object 3"/>
          <p:cNvSpPr/>
          <p:nvPr/>
        </p:nvSpPr>
        <p:spPr>
          <a:xfrm>
            <a:off x="6553200" y="0"/>
            <a:ext cx="32004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411" y="3657600"/>
            <a:ext cx="2960006" cy="28515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216" y="1259800"/>
            <a:ext cx="2210367" cy="1536417"/>
          </a:xfrm>
          <a:prstGeom prst="rect">
            <a:avLst/>
          </a:prstGeom>
        </p:spPr>
      </p:pic>
      <p:sp>
        <p:nvSpPr>
          <p:cNvPr id="8" name="object 2">
            <a:extLst>
              <a:ext uri="{FF2B5EF4-FFF2-40B4-BE49-F238E27FC236}">
                <a16:creationId xmlns:a16="http://schemas.microsoft.com/office/drawing/2014/main" id="{041C6C3E-507E-437C-8F45-A9ED31AD09AD}"/>
              </a:ext>
            </a:extLst>
          </p:cNvPr>
          <p:cNvSpPr txBox="1">
            <a:spLocks/>
          </p:cNvSpPr>
          <p:nvPr/>
        </p:nvSpPr>
        <p:spPr>
          <a:xfrm>
            <a:off x="609600" y="3405187"/>
            <a:ext cx="5706624" cy="2462213"/>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a:lnSpc>
                <a:spcPts val="3600"/>
              </a:lnSpc>
              <a:spcAft>
                <a:spcPts val="1200"/>
              </a:spcAft>
            </a:pPr>
            <a:r>
              <a:rPr lang="en-US" sz="3600" b="0" dirty="0">
                <a:solidFill>
                  <a:schemeClr val="bg1"/>
                </a:solidFill>
                <a:latin typeface="Century Gothic" panose="020B0502020202020204" pitchFamily="34" charset="0"/>
              </a:rPr>
              <a:t>Share a memory of a time when you showed compassion to someone.</a:t>
            </a:r>
          </a:p>
          <a:p>
            <a:pPr marL="457200" indent="-457200">
              <a:lnSpc>
                <a:spcPts val="3600"/>
              </a:lnSpc>
              <a:buFont typeface="Arial" panose="020B0604020202020204" pitchFamily="34" charset="0"/>
              <a:buChar char="•"/>
            </a:pPr>
            <a:endParaRPr lang="en-US" sz="3600" b="0" dirty="0">
              <a:solidFill>
                <a:schemeClr val="bg1"/>
              </a:solidFill>
              <a:latin typeface="Century Gothic" panose="020B0502020202020204" pitchFamily="34" charset="0"/>
            </a:endParaRPr>
          </a:p>
          <a:p>
            <a:pPr>
              <a:lnSpc>
                <a:spcPts val="3600"/>
              </a:lnSpc>
            </a:pPr>
            <a:endParaRPr lang="en-US" sz="3600" b="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25110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59638" y="503565"/>
            <a:ext cx="5524500" cy="1325235"/>
          </a:xfrm>
          <a:prstGeom prst="rect">
            <a:avLst/>
          </a:prstGeom>
        </p:spPr>
        <p:txBody>
          <a:bodyPr vert="horz" wrap="square" lIns="0" tIns="0" rIns="0" bIns="0" rtlCol="0">
            <a:spAutoFit/>
          </a:bodyPr>
          <a:lstStyle/>
          <a:p>
            <a:pPr marL="12700" marR="5080" algn="l">
              <a:lnSpc>
                <a:spcPts val="5000"/>
              </a:lnSpc>
            </a:pPr>
            <a:r>
              <a:rPr lang="en-US" sz="6000" spc="5" dirty="0"/>
              <a:t>Positive </a:t>
            </a:r>
            <a:br>
              <a:rPr lang="en-US" sz="6000" spc="5" dirty="0"/>
            </a:br>
            <a:r>
              <a:rPr lang="en-US" sz="6000" spc="5" dirty="0"/>
              <a:t>Post-It Notes</a:t>
            </a:r>
            <a:endParaRPr sz="6000" spc="5" dirty="0"/>
          </a:p>
        </p:txBody>
      </p:sp>
      <p:sp>
        <p:nvSpPr>
          <p:cNvPr id="5" name="object 2"/>
          <p:cNvSpPr txBox="1">
            <a:spLocks/>
          </p:cNvSpPr>
          <p:nvPr/>
        </p:nvSpPr>
        <p:spPr>
          <a:xfrm>
            <a:off x="4013976" y="2865834"/>
            <a:ext cx="5815824" cy="3077766"/>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pPr marL="457200" indent="-457200">
              <a:lnSpc>
                <a:spcPts val="3600"/>
              </a:lnSpc>
              <a:spcAft>
                <a:spcPts val="1200"/>
              </a:spcAft>
              <a:buFont typeface="Arial" panose="020B0604020202020204" pitchFamily="34" charset="0"/>
              <a:buChar char="•"/>
            </a:pPr>
            <a:r>
              <a:rPr lang="en-US" sz="3600" b="0" dirty="0">
                <a:solidFill>
                  <a:schemeClr val="bg1"/>
                </a:solidFill>
                <a:latin typeface="Century Gothic" panose="020B0502020202020204" pitchFamily="34" charset="0"/>
              </a:rPr>
              <a:t>Notes of positivity and encouragement</a:t>
            </a:r>
          </a:p>
          <a:p>
            <a:pPr marL="914400" lvl="1" indent="-457200">
              <a:lnSpc>
                <a:spcPts val="3600"/>
              </a:lnSpc>
              <a:spcAft>
                <a:spcPts val="1200"/>
              </a:spcAft>
              <a:buFont typeface="Arial" panose="020B0604020202020204" pitchFamily="34" charset="0"/>
              <a:buChar char="•"/>
            </a:pPr>
            <a:r>
              <a:rPr lang="en-US" sz="3200" b="0" dirty="0">
                <a:solidFill>
                  <a:srgbClr val="99D1D9"/>
                </a:solidFill>
                <a:latin typeface="Constantia" panose="02030602050306030303" pitchFamily="18" charset="0"/>
              </a:rPr>
              <a:t>Leave notes for others</a:t>
            </a:r>
          </a:p>
          <a:p>
            <a:pPr marL="914400" lvl="1" indent="-457200">
              <a:lnSpc>
                <a:spcPts val="3600"/>
              </a:lnSpc>
              <a:buFont typeface="Arial" panose="020B0604020202020204" pitchFamily="34" charset="0"/>
              <a:buChar char="•"/>
            </a:pPr>
            <a:r>
              <a:rPr lang="en-US" sz="3200" b="0" dirty="0">
                <a:solidFill>
                  <a:srgbClr val="99D1D9"/>
                </a:solidFill>
                <a:latin typeface="Constantia" panose="02030602050306030303" pitchFamily="18" charset="0"/>
              </a:rPr>
              <a:t>Leave notes for yourself</a:t>
            </a:r>
          </a:p>
          <a:p>
            <a:pPr marL="457200" indent="-457200">
              <a:lnSpc>
                <a:spcPts val="3600"/>
              </a:lnSpc>
              <a:buFont typeface="Arial" panose="020B0604020202020204" pitchFamily="34" charset="0"/>
              <a:buChar char="•"/>
            </a:pPr>
            <a:endParaRPr lang="en-US" sz="3600" b="0" dirty="0">
              <a:solidFill>
                <a:schemeClr val="bg1"/>
              </a:solidFill>
              <a:latin typeface="Century Gothic" panose="020B0502020202020204" pitchFamily="34" charset="0"/>
            </a:endParaRPr>
          </a:p>
          <a:p>
            <a:pPr>
              <a:lnSpc>
                <a:spcPts val="3600"/>
              </a:lnSpc>
            </a:pPr>
            <a:endParaRPr lang="en-US" sz="3600" b="0" dirty="0">
              <a:solidFill>
                <a:schemeClr val="bg1"/>
              </a:solidFill>
              <a:latin typeface="Century Gothic" panose="020B0502020202020204" pitchFamily="34" charset="0"/>
            </a:endParaRPr>
          </a:p>
        </p:txBody>
      </p:sp>
      <p:sp>
        <p:nvSpPr>
          <p:cNvPr id="6" name="object 3"/>
          <p:cNvSpPr/>
          <p:nvPr/>
        </p:nvSpPr>
        <p:spPr>
          <a:xfrm>
            <a:off x="0" y="2275"/>
            <a:ext cx="37338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FFFFF"/>
          </a:solidFill>
        </p:spPr>
        <p:txBody>
          <a:bodyPr wrap="square" lIns="0" tIns="0" rIns="0" bIns="0" rtlCol="0"/>
          <a:lstStyle/>
          <a:p>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160933"/>
            <a:ext cx="3404376" cy="2997883"/>
          </a:xfrm>
          <a:prstGeom prst="rect">
            <a:avLst/>
          </a:prstGeom>
        </p:spPr>
      </p:pic>
      <p:sp>
        <p:nvSpPr>
          <p:cNvPr id="4" name="TextBox 3"/>
          <p:cNvSpPr txBox="1"/>
          <p:nvPr/>
        </p:nvSpPr>
        <p:spPr>
          <a:xfrm>
            <a:off x="609600" y="2995880"/>
            <a:ext cx="2718576" cy="1200329"/>
          </a:xfrm>
          <a:prstGeom prst="rect">
            <a:avLst/>
          </a:prstGeom>
          <a:noFill/>
        </p:spPr>
        <p:txBody>
          <a:bodyPr wrap="square" rtlCol="0">
            <a:spAutoFit/>
          </a:bodyPr>
          <a:lstStyle/>
          <a:p>
            <a:pPr algn="ctr"/>
            <a:r>
              <a:rPr lang="en-US" sz="3600" dirty="0">
                <a:solidFill>
                  <a:srgbClr val="393E53"/>
                </a:solidFill>
                <a:latin typeface="Segoe Print" panose="02000600000000000000" pitchFamily="2" charset="0"/>
                <a:ea typeface="Chelsea Market" panose="02000000000000000000" pitchFamily="2" charset="0"/>
              </a:rPr>
              <a:t>You are awesome!</a:t>
            </a:r>
          </a:p>
        </p:txBody>
      </p:sp>
    </p:spTree>
    <p:extLst>
      <p:ext uri="{BB962C8B-B14F-4D97-AF65-F5344CB8AC3E}">
        <p14:creationId xmlns:p14="http://schemas.microsoft.com/office/powerpoint/2010/main" val="1024407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indoor, wall, electronics&#10;&#10;Description generated with high confidence">
            <a:extLst>
              <a:ext uri="{FF2B5EF4-FFF2-40B4-BE49-F238E27FC236}">
                <a16:creationId xmlns:a16="http://schemas.microsoft.com/office/drawing/2014/main" id="{E42D560C-215D-4E30-B6E2-55DF3B41000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77" b="28478"/>
          <a:stretch/>
        </p:blipFill>
        <p:spPr>
          <a:xfrm>
            <a:off x="902183" y="299836"/>
            <a:ext cx="3315795" cy="3156444"/>
          </a:xfrm>
          <a:prstGeom prst="rect">
            <a:avLst/>
          </a:prstGeom>
        </p:spPr>
      </p:pic>
      <p:cxnSp>
        <p:nvCxnSpPr>
          <p:cNvPr id="23" name="Straight Connector 22">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72971" y="1185248"/>
            <a:ext cx="8832" cy="4954776"/>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2" name="Picture 11" descr="A black sign with white text&#10;&#10;Description generated with high confidence">
            <a:extLst>
              <a:ext uri="{FF2B5EF4-FFF2-40B4-BE49-F238E27FC236}">
                <a16:creationId xmlns:a16="http://schemas.microsoft.com/office/drawing/2014/main" id="{B141CC4A-B9FE-4D64-9FAD-80D11899B50A}"/>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867400" y="91978"/>
            <a:ext cx="2394638" cy="3192852"/>
          </a:xfrm>
          <a:prstGeom prst="rect">
            <a:avLst/>
          </a:prstGeom>
        </p:spPr>
      </p:pic>
      <p:cxnSp>
        <p:nvCxnSpPr>
          <p:cNvPr id="25" name="Straight Connector 24">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2421" y="3657597"/>
            <a:ext cx="3351123"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8267" y="3657597"/>
            <a:ext cx="3351123"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6144D27-0B27-4C01-BD75-669AAA9852C1}"/>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584361" y="4001794"/>
            <a:ext cx="2378039" cy="3170719"/>
          </a:xfrm>
          <a:prstGeom prst="rect">
            <a:avLst/>
          </a:prstGeom>
        </p:spPr>
      </p:pic>
      <p:pic>
        <p:nvPicPr>
          <p:cNvPr id="14" name="Picture 13" descr="A picture containing wall, bathroom, indoor, toilet&#10;&#10;Description generated with very high confidence">
            <a:extLst>
              <a:ext uri="{FF2B5EF4-FFF2-40B4-BE49-F238E27FC236}">
                <a16:creationId xmlns:a16="http://schemas.microsoft.com/office/drawing/2014/main" id="{94C32B02-D71A-493D-8207-F80DA36D384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5555" t="15000" r="16666" b="35000"/>
          <a:stretch/>
        </p:blipFill>
        <p:spPr>
          <a:xfrm>
            <a:off x="5783533" y="3916069"/>
            <a:ext cx="2741040" cy="3162671"/>
          </a:xfrm>
          <a:prstGeom prst="rect">
            <a:avLst/>
          </a:prstGeom>
        </p:spPr>
      </p:pic>
    </p:spTree>
    <p:extLst>
      <p:ext uri="{BB962C8B-B14F-4D97-AF65-F5344CB8AC3E}">
        <p14:creationId xmlns:p14="http://schemas.microsoft.com/office/powerpoint/2010/main" val="175743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327239"/>
            <a:ext cx="8915400" cy="739561"/>
          </a:xfrm>
          <a:prstGeom prst="rect">
            <a:avLst/>
          </a:prstGeom>
        </p:spPr>
        <p:txBody>
          <a:bodyPr vert="horz" wrap="square" lIns="0" tIns="0" rIns="0" bIns="0" rtlCol="0">
            <a:spAutoFit/>
          </a:bodyPr>
          <a:lstStyle/>
          <a:p>
            <a:pPr marL="12700" marR="5080" algn="l">
              <a:lnSpc>
                <a:spcPts val="6000"/>
              </a:lnSpc>
            </a:pPr>
            <a:r>
              <a:rPr lang="en-US" sz="4800" spc="5" dirty="0"/>
              <a:t>Gideon Borman: Post-it Man</a:t>
            </a:r>
            <a:endParaRPr sz="4800" spc="5" dirty="0"/>
          </a:p>
        </p:txBody>
      </p:sp>
      <p:pic>
        <p:nvPicPr>
          <p:cNvPr id="4" name="Online Media 3">
            <a:hlinkClick r:id="" action="ppaction://media"/>
            <a:extLst>
              <a:ext uri="{FF2B5EF4-FFF2-40B4-BE49-F238E27FC236}">
                <a16:creationId xmlns:a16="http://schemas.microsoft.com/office/drawing/2014/main" id="{99E680BF-9B7A-4CD1-977F-4DB7A7FA64AA}"/>
              </a:ext>
            </a:extLst>
          </p:cNvPr>
          <p:cNvPicPr>
            <a:picLocks noRot="1" noChangeAspect="1"/>
          </p:cNvPicPr>
          <p:nvPr>
            <a:videoFile r:link="rId1"/>
          </p:nvPr>
        </p:nvPicPr>
        <p:blipFill>
          <a:blip r:embed="rId4"/>
          <a:stretch>
            <a:fillRect/>
          </a:stretch>
        </p:blipFill>
        <p:spPr>
          <a:xfrm>
            <a:off x="304800" y="1447800"/>
            <a:ext cx="9182100" cy="5164931"/>
          </a:xfrm>
          <a:prstGeom prst="rect">
            <a:avLst/>
          </a:prstGeom>
        </p:spPr>
      </p:pic>
    </p:spTree>
    <p:extLst>
      <p:ext uri="{BB962C8B-B14F-4D97-AF65-F5344CB8AC3E}">
        <p14:creationId xmlns:p14="http://schemas.microsoft.com/office/powerpoint/2010/main" val="3770865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holding a sign&#10;&#10;Description generated with high confidence">
            <a:extLst>
              <a:ext uri="{FF2B5EF4-FFF2-40B4-BE49-F238E27FC236}">
                <a16:creationId xmlns:a16="http://schemas.microsoft.com/office/drawing/2014/main" id="{9EC7DEC9-9E8D-40AB-BADF-4969A5AC0A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71" r="-1" b="-1"/>
          <a:stretch/>
        </p:blipFill>
        <p:spPr>
          <a:xfrm>
            <a:off x="2569633" y="152400"/>
            <a:ext cx="5050367" cy="6983188"/>
          </a:xfrm>
          <a:prstGeom prst="rect">
            <a:avLst/>
          </a:prstGeom>
        </p:spPr>
      </p:pic>
    </p:spTree>
    <p:extLst>
      <p:ext uri="{BB962C8B-B14F-4D97-AF65-F5344CB8AC3E}">
        <p14:creationId xmlns:p14="http://schemas.microsoft.com/office/powerpoint/2010/main" val="126572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393E53"/>
        </a:solidFill>
        <a:effectLst/>
      </p:bgPr>
    </p:bg>
    <p:spTree>
      <p:nvGrpSpPr>
        <p:cNvPr id="1" name=""/>
        <p:cNvGrpSpPr/>
        <p:nvPr/>
      </p:nvGrpSpPr>
      <p:grpSpPr>
        <a:xfrm>
          <a:off x="0" y="0"/>
          <a:ext cx="0" cy="0"/>
          <a:chOff x="0" y="0"/>
          <a:chExt cx="0" cy="0"/>
        </a:xfrm>
      </p:grpSpPr>
      <p:sp>
        <p:nvSpPr>
          <p:cNvPr id="13" name="object 7"/>
          <p:cNvSpPr txBox="1"/>
          <p:nvPr/>
        </p:nvSpPr>
        <p:spPr>
          <a:xfrm>
            <a:off x="1122046" y="851754"/>
            <a:ext cx="249554" cy="443230"/>
          </a:xfrm>
          <a:prstGeom prst="rect">
            <a:avLst/>
          </a:prstGeom>
        </p:spPr>
        <p:txBody>
          <a:bodyPr vert="horz" wrap="square" lIns="0" tIns="17145" rIns="0" bIns="0" rtlCol="0">
            <a:spAutoFit/>
          </a:bodyPr>
          <a:lstStyle/>
          <a:p>
            <a:pPr marL="12700">
              <a:lnSpc>
                <a:spcPct val="100000"/>
              </a:lnSpc>
              <a:spcBef>
                <a:spcPts val="135"/>
              </a:spcBef>
            </a:pPr>
            <a:r>
              <a:rPr lang="en-US" sz="2700" spc="240" dirty="0">
                <a:solidFill>
                  <a:srgbClr val="99D1D9"/>
                </a:solidFill>
                <a:latin typeface="Century Gothic" panose="020B0502020202020204" pitchFamily="34" charset="0"/>
                <a:cs typeface="Tahoma"/>
              </a:rPr>
              <a:t>C</a:t>
            </a:r>
            <a:endParaRPr sz="2700" dirty="0">
              <a:solidFill>
                <a:srgbClr val="99D1D9"/>
              </a:solidFill>
              <a:latin typeface="Century Gothic" panose="020B0502020202020204" pitchFamily="34" charset="0"/>
              <a:cs typeface="Tahoma"/>
            </a:endParaRPr>
          </a:p>
        </p:txBody>
      </p:sp>
      <p:sp>
        <p:nvSpPr>
          <p:cNvPr id="14" name="object 8"/>
          <p:cNvSpPr txBox="1"/>
          <p:nvPr/>
        </p:nvSpPr>
        <p:spPr>
          <a:xfrm>
            <a:off x="1848436" y="805667"/>
            <a:ext cx="4171364" cy="579005"/>
          </a:xfrm>
          <a:prstGeom prst="rect">
            <a:avLst/>
          </a:prstGeom>
        </p:spPr>
        <p:txBody>
          <a:bodyPr vert="horz" wrap="square" lIns="0" tIns="12065" rIns="0" bIns="0" rtlCol="0">
            <a:spAutoFit/>
          </a:bodyPr>
          <a:lstStyle/>
          <a:p>
            <a:pPr marL="12700" marR="5080">
              <a:spcBef>
                <a:spcPts val="95"/>
              </a:spcBef>
            </a:pPr>
            <a:r>
              <a:rPr lang="en-US" spc="409" dirty="0">
                <a:solidFill>
                  <a:srgbClr val="99D1D9"/>
                </a:solidFill>
                <a:latin typeface="Century Gothic" panose="020B0502020202020204" pitchFamily="34" charset="0"/>
                <a:cs typeface="Akzidenz-Grotesk Pro Light"/>
              </a:rPr>
              <a:t>Cultivating </a:t>
            </a:r>
          </a:p>
          <a:p>
            <a:pPr marL="12700" marR="5080">
              <a:spcBef>
                <a:spcPts val="95"/>
              </a:spcBef>
            </a:pPr>
            <a:r>
              <a:rPr lang="en-US" spc="409" dirty="0">
                <a:solidFill>
                  <a:srgbClr val="99D1D9"/>
                </a:solidFill>
                <a:latin typeface="Century Gothic" panose="020B0502020202020204" pitchFamily="34" charset="0"/>
                <a:cs typeface="Akzidenz-Grotesk Pro Light"/>
              </a:rPr>
              <a:t>Compassion</a:t>
            </a:r>
            <a:endParaRPr spc="409" dirty="0">
              <a:solidFill>
                <a:srgbClr val="99D1D9"/>
              </a:solidFill>
              <a:latin typeface="Century Gothic" panose="020B0502020202020204" pitchFamily="34" charset="0"/>
              <a:cs typeface="Akzidenz-Grotesk Pro Light"/>
            </a:endParaRPr>
          </a:p>
        </p:txBody>
      </p:sp>
      <p:sp>
        <p:nvSpPr>
          <p:cNvPr id="15" name="object 9"/>
          <p:cNvSpPr txBox="1"/>
          <p:nvPr/>
        </p:nvSpPr>
        <p:spPr>
          <a:xfrm>
            <a:off x="228600" y="2575446"/>
            <a:ext cx="9525000" cy="1502976"/>
          </a:xfrm>
          <a:prstGeom prst="rect">
            <a:avLst/>
          </a:prstGeom>
        </p:spPr>
        <p:txBody>
          <a:bodyPr vert="horz" wrap="square" lIns="0" tIns="12700" rIns="0" bIns="0" rtlCol="0">
            <a:spAutoFit/>
          </a:bodyPr>
          <a:lstStyle/>
          <a:p>
            <a:pPr marL="12700">
              <a:lnSpc>
                <a:spcPct val="100000"/>
              </a:lnSpc>
              <a:spcBef>
                <a:spcPts val="100"/>
              </a:spcBef>
              <a:tabLst>
                <a:tab pos="5460365" algn="l"/>
              </a:tabLst>
            </a:pPr>
            <a:r>
              <a:rPr lang="en-US" sz="4800" b="1" spc="-200" dirty="0">
                <a:solidFill>
                  <a:srgbClr val="99D1D9"/>
                </a:solidFill>
                <a:latin typeface="Constantia" panose="02030602050306030303" pitchFamily="18" charset="0"/>
                <a:cs typeface="Arial"/>
              </a:rPr>
              <a:t>Directing our compassionate mind:</a:t>
            </a:r>
          </a:p>
          <a:p>
            <a:pPr marL="12700">
              <a:lnSpc>
                <a:spcPct val="100000"/>
              </a:lnSpc>
              <a:spcBef>
                <a:spcPts val="100"/>
              </a:spcBef>
              <a:tabLst>
                <a:tab pos="5460365" algn="l"/>
              </a:tabLst>
            </a:pPr>
            <a:r>
              <a:rPr lang="en-US" sz="4800" b="1" spc="-200" dirty="0">
                <a:solidFill>
                  <a:srgbClr val="99D1D9"/>
                </a:solidFill>
                <a:latin typeface="Constantia" panose="02030602050306030303" pitchFamily="18" charset="0"/>
                <a:cs typeface="Arial"/>
              </a:rPr>
              <a:t>Compassion for others</a:t>
            </a:r>
          </a:p>
        </p:txBody>
      </p:sp>
      <p:sp>
        <p:nvSpPr>
          <p:cNvPr id="16" name="object 10"/>
          <p:cNvSpPr txBox="1"/>
          <p:nvPr/>
        </p:nvSpPr>
        <p:spPr>
          <a:xfrm>
            <a:off x="857249" y="6019800"/>
            <a:ext cx="2266951" cy="826380"/>
          </a:xfrm>
          <a:prstGeom prst="rect">
            <a:avLst/>
          </a:prstGeom>
          <a:solidFill>
            <a:srgbClr val="393E53"/>
          </a:solidFill>
          <a:ln w="19050">
            <a:solidFill>
              <a:srgbClr val="FBFBF4"/>
            </a:solidFill>
          </a:ln>
        </p:spPr>
        <p:txBody>
          <a:bodyPr vert="horz" wrap="square" lIns="0" tIns="0" rIns="0" bIns="0" rtlCol="0">
            <a:spAutoFit/>
          </a:bodyPr>
          <a:lstStyle/>
          <a:p>
            <a:pPr marL="340360" marR="473709">
              <a:lnSpc>
                <a:spcPct val="159100"/>
              </a:lnSpc>
              <a:tabLst>
                <a:tab pos="1492250" algn="l"/>
                <a:tab pos="1853564" algn="l"/>
                <a:tab pos="2117725" algn="l"/>
                <a:tab pos="2280285" algn="l"/>
                <a:tab pos="3128645" algn="l"/>
                <a:tab pos="3465829" algn="l"/>
                <a:tab pos="3879850" algn="l"/>
              </a:tabLst>
            </a:pPr>
            <a:endParaRPr lang="en-US" sz="2400" spc="225" dirty="0">
              <a:solidFill>
                <a:srgbClr val="99D1D9"/>
              </a:solidFill>
              <a:latin typeface="Century Gothic" panose="020B0502020202020204" pitchFamily="34" charset="0"/>
              <a:cs typeface="Arial"/>
            </a:endParaRPr>
          </a:p>
          <a:p>
            <a:pPr marL="340360" marR="473709">
              <a:lnSpc>
                <a:spcPct val="159100"/>
              </a:lnSpc>
              <a:tabLst>
                <a:tab pos="1492250" algn="l"/>
                <a:tab pos="1853564" algn="l"/>
                <a:tab pos="2117725" algn="l"/>
                <a:tab pos="2280285" algn="l"/>
                <a:tab pos="3128645" algn="l"/>
                <a:tab pos="3465829" algn="l"/>
                <a:tab pos="3879850" algn="l"/>
              </a:tabLst>
            </a:pPr>
            <a:endParaRPr sz="1100" dirty="0">
              <a:latin typeface="Akzidenz-Grotesk Pro Light" panose="02000506040000020003" pitchFamily="50" charset="0"/>
              <a:cs typeface="Arial"/>
            </a:endParaRPr>
          </a:p>
        </p:txBody>
      </p:sp>
      <p:sp>
        <p:nvSpPr>
          <p:cNvPr id="2" name="TextBox 1"/>
          <p:cNvSpPr txBox="1"/>
          <p:nvPr/>
        </p:nvSpPr>
        <p:spPr>
          <a:xfrm>
            <a:off x="869411" y="6167735"/>
            <a:ext cx="5455189" cy="461665"/>
          </a:xfrm>
          <a:prstGeom prst="rect">
            <a:avLst/>
          </a:prstGeom>
          <a:noFill/>
        </p:spPr>
        <p:txBody>
          <a:bodyPr wrap="square" rtlCol="0">
            <a:spAutoFit/>
          </a:bodyPr>
          <a:lstStyle/>
          <a:p>
            <a:r>
              <a:rPr lang="en-US" sz="2400" dirty="0">
                <a:solidFill>
                  <a:srgbClr val="99D1D9"/>
                </a:solidFill>
                <a:latin typeface="Century Gothic" panose="020B0502020202020204" pitchFamily="34" charset="0"/>
              </a:rPr>
              <a:t>Chapter 15</a:t>
            </a:r>
          </a:p>
        </p:txBody>
      </p:sp>
      <p:sp>
        <p:nvSpPr>
          <p:cNvPr id="4" name="Hexagon 3"/>
          <p:cNvSpPr/>
          <p:nvPr/>
        </p:nvSpPr>
        <p:spPr>
          <a:xfrm rot="5400000">
            <a:off x="818582" y="730867"/>
            <a:ext cx="854268" cy="728604"/>
          </a:xfrm>
          <a:prstGeom prst="hexagon">
            <a:avLst/>
          </a:prstGeom>
          <a:noFill/>
          <a:ln w="6350">
            <a:solidFill>
              <a:srgbClr val="FCFC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753600" cy="7315200"/>
        </p:xfrm>
        <a:graphic>
          <a:graphicData uri="http://schemas.openxmlformats.org/presentationml/2006/ole">
            <mc:AlternateContent xmlns:mc="http://schemas.openxmlformats.org/markup-compatibility/2006">
              <mc:Choice xmlns:v="urn:schemas-microsoft-com:vml" Requires="v">
                <p:oleObj spid="_x0000_s1030" name="Acrobat Document" r:id="rId4" imgW="9524904" imgH="9524839" progId="AcroExch.Document.DC">
                  <p:embed/>
                </p:oleObj>
              </mc:Choice>
              <mc:Fallback>
                <p:oleObj name="Acrobat Document" r:id="rId4" imgW="9524904" imgH="9524839" progId="AcroExch.Document.DC">
                  <p:embed/>
                  <p:pic>
                    <p:nvPicPr>
                      <p:cNvPr id="2" name="Object 1"/>
                      <p:cNvPicPr/>
                      <p:nvPr/>
                    </p:nvPicPr>
                    <p:blipFill>
                      <a:blip r:embed="rId5"/>
                      <a:stretch>
                        <a:fillRect/>
                      </a:stretch>
                    </p:blipFill>
                    <p:spPr>
                      <a:xfrm>
                        <a:off x="0" y="0"/>
                        <a:ext cx="9753600" cy="7315200"/>
                      </a:xfrm>
                      <a:prstGeom prst="rect">
                        <a:avLst/>
                      </a:prstGeom>
                    </p:spPr>
                  </p:pic>
                </p:oleObj>
              </mc:Fallback>
            </mc:AlternateContent>
          </a:graphicData>
        </a:graphic>
      </p:graphicFrame>
      <p:sp>
        <p:nvSpPr>
          <p:cNvPr id="415" name="TextBox 414"/>
          <p:cNvSpPr txBox="1"/>
          <p:nvPr/>
        </p:nvSpPr>
        <p:spPr>
          <a:xfrm>
            <a:off x="2984412" y="1545296"/>
            <a:ext cx="4404360" cy="436658"/>
          </a:xfrm>
          <a:prstGeom prst="rect">
            <a:avLst/>
          </a:prstGeom>
          <a:noFill/>
        </p:spPr>
        <p:txBody>
          <a:bodyPr wrap="square" rtlCol="0">
            <a:spAutoFit/>
          </a:bodyPr>
          <a:lstStyle/>
          <a:p>
            <a:pPr>
              <a:lnSpc>
                <a:spcPts val="2300"/>
              </a:lnSpc>
            </a:pPr>
            <a:r>
              <a:rPr lang="en-US" sz="2600" spc="-200" dirty="0">
                <a:solidFill>
                  <a:srgbClr val="393E53"/>
                </a:solidFill>
                <a:latin typeface="Century Gothic" panose="020B0502020202020204" pitchFamily="34" charset="0"/>
                <a:cs typeface="Arial"/>
              </a:rPr>
              <a:t>Things to </a:t>
            </a:r>
            <a:r>
              <a:rPr lang="en-US" sz="3200" spc="-200" dirty="0">
                <a:solidFill>
                  <a:srgbClr val="393E53"/>
                </a:solidFill>
                <a:latin typeface="Monotype Corsiva" panose="03010101010201010101" pitchFamily="66" charset="0"/>
                <a:cs typeface="Arial"/>
              </a:rPr>
              <a:t>be Thankful  </a:t>
            </a:r>
            <a:r>
              <a:rPr lang="en-US" sz="2600" spc="-200" dirty="0">
                <a:solidFill>
                  <a:srgbClr val="393E53"/>
                </a:solidFill>
                <a:latin typeface="Century Gothic" panose="020B0502020202020204" pitchFamily="34" charset="0"/>
                <a:cs typeface="Arial"/>
              </a:rPr>
              <a:t>for Today</a:t>
            </a:r>
          </a:p>
        </p:txBody>
      </p:sp>
      <p:sp>
        <p:nvSpPr>
          <p:cNvPr id="417" name="TextBox 416"/>
          <p:cNvSpPr txBox="1"/>
          <p:nvPr/>
        </p:nvSpPr>
        <p:spPr>
          <a:xfrm>
            <a:off x="3025140" y="2072145"/>
            <a:ext cx="4213860" cy="892552"/>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3 ways to cultivate compassion for others</a:t>
            </a:r>
          </a:p>
        </p:txBody>
      </p:sp>
      <p:sp>
        <p:nvSpPr>
          <p:cNvPr id="419" name="TextBox 418"/>
          <p:cNvSpPr txBox="1"/>
          <p:nvPr/>
        </p:nvSpPr>
        <p:spPr>
          <a:xfrm>
            <a:off x="3025140" y="3252829"/>
            <a:ext cx="4404360" cy="387478"/>
          </a:xfrm>
          <a:prstGeom prst="rect">
            <a:avLst/>
          </a:prstGeom>
          <a:noFill/>
        </p:spPr>
        <p:txBody>
          <a:bodyPr wrap="square" rtlCol="0">
            <a:spAutoFit/>
          </a:bodyPr>
          <a:lstStyle/>
          <a:p>
            <a:pPr marL="22225" marR="309880">
              <a:lnSpc>
                <a:spcPts val="2300"/>
              </a:lnSpc>
              <a:spcBef>
                <a:spcPts val="1200"/>
              </a:spcBef>
            </a:pPr>
            <a:r>
              <a:rPr lang="en-US" sz="2600" spc="-200" dirty="0">
                <a:solidFill>
                  <a:srgbClr val="393E53"/>
                </a:solidFill>
                <a:latin typeface="Century Gothic" panose="020B0502020202020204" pitchFamily="34" charset="0"/>
                <a:cs typeface="Arial"/>
              </a:rPr>
              <a:t>Loving-kindness meditation</a:t>
            </a:r>
          </a:p>
        </p:txBody>
      </p:sp>
      <p:sp>
        <p:nvSpPr>
          <p:cNvPr id="420" name="TextBox 419"/>
          <p:cNvSpPr txBox="1"/>
          <p:nvPr/>
        </p:nvSpPr>
        <p:spPr>
          <a:xfrm>
            <a:off x="3025140" y="4645599"/>
            <a:ext cx="4038600" cy="682431"/>
          </a:xfrm>
          <a:prstGeom prst="rect">
            <a:avLst/>
          </a:prstGeom>
          <a:noFill/>
        </p:spPr>
        <p:txBody>
          <a:bodyPr wrap="square" rtlCol="0">
            <a:spAutoFit/>
          </a:bodyPr>
          <a:lstStyle/>
          <a:p>
            <a:pPr marL="22225">
              <a:lnSpc>
                <a:spcPts val="2300"/>
              </a:lnSpc>
              <a:spcBef>
                <a:spcPts val="1200"/>
              </a:spcBef>
            </a:pPr>
            <a:r>
              <a:rPr lang="en-US" sz="2600" spc="-200" dirty="0">
                <a:solidFill>
                  <a:srgbClr val="393E53"/>
                </a:solidFill>
                <a:latin typeface="Century Gothic" panose="020B0502020202020204" pitchFamily="34" charset="0"/>
                <a:cs typeface="Arial"/>
              </a:rPr>
              <a:t>Memory of compassion for other</a:t>
            </a:r>
          </a:p>
        </p:txBody>
      </p:sp>
      <p:sp>
        <p:nvSpPr>
          <p:cNvPr id="10" name="object 2"/>
          <p:cNvSpPr txBox="1"/>
          <p:nvPr/>
        </p:nvSpPr>
        <p:spPr>
          <a:xfrm>
            <a:off x="1905000" y="165520"/>
            <a:ext cx="5715000" cy="923330"/>
          </a:xfrm>
          <a:prstGeom prst="rect">
            <a:avLst/>
          </a:prstGeom>
        </p:spPr>
        <p:txBody>
          <a:bodyPr vert="horz" wrap="square" lIns="0" tIns="0" rIns="0" bIns="0" rtlCol="0">
            <a:spAutoFit/>
          </a:bodyPr>
          <a:lstStyle/>
          <a:p>
            <a:pPr marL="12700" algn="ctr">
              <a:lnSpc>
                <a:spcPct val="100000"/>
              </a:lnSpc>
            </a:pPr>
            <a:r>
              <a:rPr lang="en-US" sz="6000" b="1" spc="-100" dirty="0">
                <a:solidFill>
                  <a:srgbClr val="393E53"/>
                </a:solidFill>
                <a:latin typeface="Constantia" panose="02030602050306030303" pitchFamily="18" charset="0"/>
                <a:cs typeface="Constantia"/>
              </a:rPr>
              <a:t>Today’s Agenda</a:t>
            </a:r>
            <a:endParaRPr sz="6000" b="1" dirty="0">
              <a:solidFill>
                <a:srgbClr val="393E53"/>
              </a:solidFill>
              <a:latin typeface="Constantia" panose="02030602050306030303" pitchFamily="18" charset="0"/>
              <a:cs typeface="Constantia"/>
            </a:endParaRPr>
          </a:p>
        </p:txBody>
      </p:sp>
      <p:sp>
        <p:nvSpPr>
          <p:cNvPr id="11" name="TextBox 10">
            <a:extLst>
              <a:ext uri="{FF2B5EF4-FFF2-40B4-BE49-F238E27FC236}">
                <a16:creationId xmlns:a16="http://schemas.microsoft.com/office/drawing/2014/main" id="{4F2B5317-3CF7-4AEE-9127-13F7839737A5}"/>
              </a:ext>
            </a:extLst>
          </p:cNvPr>
          <p:cNvSpPr txBox="1"/>
          <p:nvPr/>
        </p:nvSpPr>
        <p:spPr>
          <a:xfrm>
            <a:off x="3009289" y="3949310"/>
            <a:ext cx="4379483" cy="387286"/>
          </a:xfrm>
          <a:prstGeom prst="rect">
            <a:avLst/>
          </a:prstGeom>
          <a:noFill/>
        </p:spPr>
        <p:txBody>
          <a:bodyPr wrap="square" rtlCol="0">
            <a:spAutoFit/>
          </a:bodyPr>
          <a:lstStyle/>
          <a:p>
            <a:pPr marL="22225">
              <a:lnSpc>
                <a:spcPts val="2300"/>
              </a:lnSpc>
              <a:spcBef>
                <a:spcPts val="1200"/>
              </a:spcBef>
            </a:pPr>
            <a:r>
              <a:rPr lang="en-US" sz="2600" spc="-200" dirty="0">
                <a:solidFill>
                  <a:srgbClr val="393E53"/>
                </a:solidFill>
                <a:latin typeface="Century Gothic" panose="020B0502020202020204" pitchFamily="34" charset="0"/>
                <a:cs typeface="Arial"/>
              </a:rPr>
              <a:t>Compassion hearts</a:t>
            </a:r>
          </a:p>
        </p:txBody>
      </p:sp>
      <p:sp>
        <p:nvSpPr>
          <p:cNvPr id="12" name="TextBox 11">
            <a:extLst>
              <a:ext uri="{FF2B5EF4-FFF2-40B4-BE49-F238E27FC236}">
                <a16:creationId xmlns:a16="http://schemas.microsoft.com/office/drawing/2014/main" id="{3FC2EB29-D4D7-4410-AF6E-A4DE83AFDDA1}"/>
              </a:ext>
            </a:extLst>
          </p:cNvPr>
          <p:cNvSpPr txBox="1"/>
          <p:nvPr/>
        </p:nvSpPr>
        <p:spPr>
          <a:xfrm>
            <a:off x="3019697" y="5390811"/>
            <a:ext cx="4254588" cy="492443"/>
          </a:xfrm>
          <a:prstGeom prst="rect">
            <a:avLst/>
          </a:prstGeom>
          <a:noFill/>
        </p:spPr>
        <p:txBody>
          <a:bodyPr wrap="square" rtlCol="0">
            <a:spAutoFit/>
          </a:bodyPr>
          <a:lstStyle/>
          <a:p>
            <a:r>
              <a:rPr lang="en-US" sz="2600" spc="-200" dirty="0">
                <a:solidFill>
                  <a:srgbClr val="393E53"/>
                </a:solidFill>
                <a:latin typeface="Century Gothic" panose="020B0502020202020204" pitchFamily="34" charset="0"/>
                <a:cs typeface="Arial"/>
              </a:rPr>
              <a:t>Positive post-it notes</a:t>
            </a:r>
          </a:p>
        </p:txBody>
      </p:sp>
    </p:spTree>
    <p:extLst>
      <p:ext uri="{BB962C8B-B14F-4D97-AF65-F5344CB8AC3E}">
        <p14:creationId xmlns:p14="http://schemas.microsoft.com/office/powerpoint/2010/main" val="421277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04800"/>
            <a:ext cx="6172200" cy="739561"/>
          </a:xfrm>
          <a:prstGeom prst="rect">
            <a:avLst/>
          </a:prstGeom>
        </p:spPr>
        <p:txBody>
          <a:bodyPr vert="horz" wrap="square" lIns="0" tIns="0" rIns="0" bIns="0" rtlCol="0">
            <a:spAutoFit/>
          </a:bodyPr>
          <a:lstStyle/>
          <a:p>
            <a:pPr marL="12700" marR="5080" algn="l">
              <a:lnSpc>
                <a:spcPts val="6000"/>
              </a:lnSpc>
            </a:pPr>
            <a:r>
              <a:rPr lang="en-US" sz="4800" dirty="0"/>
              <a:t>Flows of Compassion</a:t>
            </a:r>
            <a:endParaRPr sz="4800" spc="5" dirty="0"/>
          </a:p>
        </p:txBody>
      </p:sp>
      <p:sp>
        <p:nvSpPr>
          <p:cNvPr id="5" name="object 2"/>
          <p:cNvSpPr txBox="1">
            <a:spLocks/>
          </p:cNvSpPr>
          <p:nvPr/>
        </p:nvSpPr>
        <p:spPr>
          <a:xfrm>
            <a:off x="224190" y="1676400"/>
            <a:ext cx="7839325" cy="5201424"/>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r>
              <a:rPr lang="en-US" dirty="0">
                <a:solidFill>
                  <a:schemeClr val="bg1"/>
                </a:solidFill>
                <a:latin typeface="Century Gothic" panose="020B0502020202020204" pitchFamily="34" charset="0"/>
              </a:rPr>
              <a:t>Showing compassion </a:t>
            </a:r>
            <a:r>
              <a:rPr lang="en-US" i="1" dirty="0">
                <a:solidFill>
                  <a:schemeClr val="bg1"/>
                </a:solidFill>
                <a:latin typeface="Century Gothic" panose="020B0502020202020204" pitchFamily="34" charset="0"/>
              </a:rPr>
              <a:t>for others</a:t>
            </a:r>
          </a:p>
          <a:p>
            <a:endParaRPr lang="en-US" sz="2800" b="0" i="1" dirty="0">
              <a:solidFill>
                <a:schemeClr val="bg1"/>
              </a:solidFill>
              <a:latin typeface="Century Gothic" panose="020B0502020202020204" pitchFamily="34" charset="0"/>
            </a:endParaRPr>
          </a:p>
          <a:p>
            <a:endParaRPr lang="en-US" b="0" i="1"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Receiving compassion </a:t>
            </a:r>
            <a:r>
              <a:rPr lang="en-US" b="0" i="1" dirty="0">
                <a:solidFill>
                  <a:schemeClr val="bg1"/>
                </a:solidFill>
                <a:latin typeface="Century Gothic" panose="020B0502020202020204" pitchFamily="34" charset="0"/>
              </a:rPr>
              <a:t>from others</a:t>
            </a:r>
          </a:p>
          <a:p>
            <a:endParaRPr lang="en-US" sz="2800" b="0" i="1" dirty="0">
              <a:solidFill>
                <a:schemeClr val="bg1"/>
              </a:solidFill>
              <a:latin typeface="Century Gothic" panose="020B0502020202020204" pitchFamily="34" charset="0"/>
            </a:endParaRPr>
          </a:p>
          <a:p>
            <a:endParaRPr lang="en-US" b="0" i="1" dirty="0">
              <a:solidFill>
                <a:schemeClr val="bg1"/>
              </a:solidFill>
              <a:latin typeface="Century Gothic" panose="020B0502020202020204" pitchFamily="34" charset="0"/>
            </a:endParaRPr>
          </a:p>
          <a:p>
            <a:r>
              <a:rPr lang="en-US" b="0" dirty="0">
                <a:solidFill>
                  <a:schemeClr val="bg1"/>
                </a:solidFill>
                <a:latin typeface="Century Gothic" panose="020B0502020202020204" pitchFamily="34" charset="0"/>
              </a:rPr>
              <a:t>Showing compassion </a:t>
            </a:r>
            <a:r>
              <a:rPr lang="en-US" b="0" i="1" dirty="0">
                <a:solidFill>
                  <a:schemeClr val="bg1"/>
                </a:solidFill>
                <a:latin typeface="Century Gothic" panose="020B0502020202020204" pitchFamily="34" charset="0"/>
              </a:rPr>
              <a:t>for oneself</a:t>
            </a:r>
          </a:p>
          <a:p>
            <a:r>
              <a:rPr lang="en-US" b="0" i="1" dirty="0">
                <a:solidFill>
                  <a:schemeClr val="bg1"/>
                </a:solidFill>
                <a:latin typeface="Century Gothic" panose="020B0502020202020204" pitchFamily="34" charset="0"/>
              </a:rPr>
              <a:t>	</a:t>
            </a:r>
            <a:r>
              <a:rPr lang="en-US" b="0" i="1" dirty="0">
                <a:solidFill>
                  <a:srgbClr val="99D1D9"/>
                </a:solidFill>
                <a:latin typeface="Century Gothic" panose="020B0502020202020204" pitchFamily="34" charset="0"/>
              </a:rPr>
              <a:t>Self-compassion</a:t>
            </a:r>
          </a:p>
          <a:p>
            <a:endParaRPr lang="en-US" b="0" i="1" dirty="0">
              <a:solidFill>
                <a:srgbClr val="99D1D9"/>
              </a:solidFill>
              <a:latin typeface="Century Gothic" panose="020B0502020202020204" pitchFamily="34" charset="0"/>
            </a:endParaRPr>
          </a:p>
          <a:p>
            <a:endParaRPr lang="en-US" sz="1800" b="0" i="1" dirty="0">
              <a:solidFill>
                <a:srgbClr val="99D1D9"/>
              </a:solidFill>
              <a:latin typeface="Century Gothic" panose="020B0502020202020204" pitchFamily="34" charset="0"/>
            </a:endParaRPr>
          </a:p>
          <a:p>
            <a:r>
              <a:rPr lang="en-US" b="0" dirty="0">
                <a:solidFill>
                  <a:schemeClr val="bg1"/>
                </a:solidFill>
                <a:latin typeface="Century Gothic" panose="020B0502020202020204" pitchFamily="34" charset="0"/>
              </a:rPr>
              <a:t>Observing compassion </a:t>
            </a:r>
            <a:r>
              <a:rPr lang="en-US" b="0" i="1" dirty="0">
                <a:solidFill>
                  <a:schemeClr val="bg1"/>
                </a:solidFill>
                <a:latin typeface="Century Gothic" panose="020B0502020202020204" pitchFamily="34" charset="0"/>
              </a:rPr>
              <a:t>between others</a:t>
            </a:r>
          </a:p>
        </p:txBody>
      </p:sp>
      <p:sp>
        <p:nvSpPr>
          <p:cNvPr id="4" name="object 3"/>
          <p:cNvSpPr/>
          <p:nvPr/>
        </p:nvSpPr>
        <p:spPr>
          <a:xfrm>
            <a:off x="8063514" y="0"/>
            <a:ext cx="1728186"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316" y="1290132"/>
            <a:ext cx="831267" cy="1168267"/>
          </a:xfrm>
          <a:prstGeom prst="rect">
            <a:avLst/>
          </a:prstGeom>
        </p:spPr>
      </p:pic>
      <p:pic>
        <p:nvPicPr>
          <p:cNvPr id="6" name="Picture 5">
            <a:extLst>
              <a:ext uri="{FF2B5EF4-FFF2-40B4-BE49-F238E27FC236}">
                <a16:creationId xmlns:a16="http://schemas.microsoft.com/office/drawing/2014/main" id="{6CA5258F-6800-419D-9F77-6FEBEC6CC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364" y="2901169"/>
            <a:ext cx="960250" cy="1005976"/>
          </a:xfrm>
          <a:prstGeom prst="rect">
            <a:avLst/>
          </a:prstGeom>
        </p:spPr>
      </p:pic>
      <p:pic>
        <p:nvPicPr>
          <p:cNvPr id="7" name="Picture 6">
            <a:extLst>
              <a:ext uri="{FF2B5EF4-FFF2-40B4-BE49-F238E27FC236}">
                <a16:creationId xmlns:a16="http://schemas.microsoft.com/office/drawing/2014/main" id="{BFE4EFDB-A7AB-493C-950A-CED25AB579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5079" y="4411479"/>
            <a:ext cx="797504" cy="1213529"/>
          </a:xfrm>
          <a:prstGeom prst="rect">
            <a:avLst/>
          </a:prstGeom>
        </p:spPr>
      </p:pic>
      <p:pic>
        <p:nvPicPr>
          <p:cNvPr id="8" name="Picture 7">
            <a:extLst>
              <a:ext uri="{FF2B5EF4-FFF2-40B4-BE49-F238E27FC236}">
                <a16:creationId xmlns:a16="http://schemas.microsoft.com/office/drawing/2014/main" id="{7EFC08E5-0DF9-40D9-9A50-D3AEB3E23D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5803" y="6194351"/>
            <a:ext cx="1203607" cy="663649"/>
          </a:xfrm>
          <a:prstGeom prst="rect">
            <a:avLst/>
          </a:prstGeom>
        </p:spPr>
      </p:pic>
    </p:spTree>
    <p:extLst>
      <p:ext uri="{BB962C8B-B14F-4D97-AF65-F5344CB8AC3E}">
        <p14:creationId xmlns:p14="http://schemas.microsoft.com/office/powerpoint/2010/main" val="1290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14729"/>
            <a:ext cx="8915400" cy="1661993"/>
          </a:xfrm>
          <a:prstGeom prst="rect">
            <a:avLst/>
          </a:prstGeom>
        </p:spPr>
        <p:txBody>
          <a:bodyPr vert="horz" wrap="square" lIns="0" tIns="0" rIns="0" bIns="0" rtlCol="0">
            <a:spAutoFit/>
          </a:bodyPr>
          <a:lstStyle/>
          <a:p>
            <a:pPr marL="12700" marR="5080" algn="l"/>
            <a:r>
              <a:rPr lang="en-US" sz="5400" dirty="0"/>
              <a:t>Cultivate our</a:t>
            </a:r>
            <a:br>
              <a:rPr lang="en-US" sz="5400" dirty="0"/>
            </a:br>
            <a:r>
              <a:rPr lang="en-US" sz="5400" dirty="0"/>
              <a:t>compassion for others</a:t>
            </a:r>
            <a:endParaRPr sz="5400" spc="5" dirty="0"/>
          </a:p>
        </p:txBody>
      </p:sp>
      <p:sp>
        <p:nvSpPr>
          <p:cNvPr id="5" name="object 2"/>
          <p:cNvSpPr txBox="1">
            <a:spLocks/>
          </p:cNvSpPr>
          <p:nvPr/>
        </p:nvSpPr>
        <p:spPr>
          <a:xfrm>
            <a:off x="381000" y="2442895"/>
            <a:ext cx="9372599" cy="4262705"/>
          </a:xfrm>
          <a:prstGeom prst="rect">
            <a:avLst/>
          </a:prstGeom>
        </p:spPr>
        <p:txBody>
          <a:bodyPr vert="horz" wrap="square" lIns="0" tIns="0" rIns="0" bIns="0" rtlCol="0">
            <a:spAutoFit/>
          </a:bodyPr>
          <a:lstStyle>
            <a:lvl1pPr>
              <a:defRPr sz="3200" b="1" i="0">
                <a:solidFill>
                  <a:srgbClr val="99D1D0"/>
                </a:solidFill>
                <a:latin typeface="Constantia"/>
                <a:ea typeface="+mj-ea"/>
                <a:cs typeface="Constantia"/>
              </a:defRPr>
            </a:lvl1pPr>
          </a:lstStyle>
          <a:p>
            <a:r>
              <a:rPr lang="en-US" sz="3500" b="0" dirty="0">
                <a:solidFill>
                  <a:srgbClr val="FCFCF4"/>
                </a:solidFill>
                <a:latin typeface="Century Gothic" panose="020B0502020202020204" pitchFamily="34" charset="0"/>
              </a:rPr>
              <a:t>Directing positive emotions/intent to others:</a:t>
            </a:r>
          </a:p>
          <a:p>
            <a:pPr lvl="1"/>
            <a:r>
              <a:rPr lang="en-US" sz="3300" b="0" dirty="0">
                <a:solidFill>
                  <a:srgbClr val="99D1D9"/>
                </a:solidFill>
                <a:latin typeface="Constantia" panose="02030602050306030303" pitchFamily="18" charset="0"/>
              </a:rPr>
              <a:t>Loving-kindness meditation</a:t>
            </a:r>
          </a:p>
          <a:p>
            <a:endParaRPr lang="en-US" sz="2000" b="0" dirty="0">
              <a:solidFill>
                <a:srgbClr val="FCFCF4"/>
              </a:solidFill>
              <a:latin typeface="Century Gothic" panose="020B0502020202020204" pitchFamily="34" charset="0"/>
            </a:endParaRPr>
          </a:p>
          <a:p>
            <a:r>
              <a:rPr lang="en-US" sz="3500" b="0" dirty="0">
                <a:solidFill>
                  <a:srgbClr val="FCFCF4"/>
                </a:solidFill>
                <a:latin typeface="Century Gothic" panose="020B0502020202020204" pitchFamily="34" charset="0"/>
              </a:rPr>
              <a:t>Acts of kindness &amp; compassion:</a:t>
            </a:r>
          </a:p>
          <a:p>
            <a:pPr lvl="1"/>
            <a:r>
              <a:rPr lang="en-US" sz="3300" b="0" dirty="0">
                <a:solidFill>
                  <a:srgbClr val="99D1D9"/>
                </a:solidFill>
                <a:latin typeface="Constantia" panose="02030602050306030303" pitchFamily="18" charset="0"/>
              </a:rPr>
              <a:t>Compassion Hearts; Post-it Notes</a:t>
            </a:r>
          </a:p>
          <a:p>
            <a:endParaRPr lang="en-US" sz="2000" dirty="0"/>
          </a:p>
          <a:p>
            <a:r>
              <a:rPr lang="en-US" sz="3500" b="0" dirty="0">
                <a:solidFill>
                  <a:srgbClr val="FCFCF4"/>
                </a:solidFill>
                <a:latin typeface="Century Gothic" panose="020B0502020202020204" pitchFamily="34" charset="0"/>
              </a:rPr>
              <a:t>Compassionate memory:</a:t>
            </a:r>
          </a:p>
          <a:p>
            <a:pPr lvl="1"/>
            <a:r>
              <a:rPr lang="en-US" sz="3300" b="0" dirty="0">
                <a:solidFill>
                  <a:srgbClr val="99D1D9"/>
                </a:solidFill>
                <a:latin typeface="Constantia" panose="02030602050306030303" pitchFamily="18" charset="0"/>
              </a:rPr>
              <a:t>Recalling a memory of a time you showed  compassion for another</a:t>
            </a:r>
          </a:p>
        </p:txBody>
      </p:sp>
    </p:spTree>
    <p:extLst>
      <p:ext uri="{BB962C8B-B14F-4D97-AF65-F5344CB8AC3E}">
        <p14:creationId xmlns:p14="http://schemas.microsoft.com/office/powerpoint/2010/main" val="343422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195737"/>
            <a:ext cx="8915400" cy="1509003"/>
          </a:xfrm>
          <a:prstGeom prst="rect">
            <a:avLst/>
          </a:prstGeom>
        </p:spPr>
        <p:txBody>
          <a:bodyPr vert="horz" wrap="square" lIns="0" tIns="0" rIns="0" bIns="0" rtlCol="0">
            <a:spAutoFit/>
          </a:bodyPr>
          <a:lstStyle/>
          <a:p>
            <a:pPr marL="12700" marR="5080" algn="l">
              <a:lnSpc>
                <a:spcPts val="6000"/>
              </a:lnSpc>
            </a:pPr>
            <a:r>
              <a:rPr lang="en-US" sz="4800" spc="5" dirty="0"/>
              <a:t>An Introduction to </a:t>
            </a:r>
            <a:br>
              <a:rPr lang="en-US" sz="4800" spc="5" dirty="0"/>
            </a:br>
            <a:r>
              <a:rPr lang="en-US" sz="4800" spc="5" dirty="0"/>
              <a:t>Loving-Kindness Meditation</a:t>
            </a:r>
            <a:endParaRPr sz="4800" spc="5" dirty="0"/>
          </a:p>
        </p:txBody>
      </p:sp>
      <p:pic>
        <p:nvPicPr>
          <p:cNvPr id="4" name="Online Media 3" title="An Introduction to Lovingkindness Meditation from Sharon Salzberg and 10% Nicer">
            <a:hlinkClick r:id="" action="ppaction://media"/>
            <a:extLst>
              <a:ext uri="{FF2B5EF4-FFF2-40B4-BE49-F238E27FC236}">
                <a16:creationId xmlns:a16="http://schemas.microsoft.com/office/drawing/2014/main" id="{FE527634-8EF6-45E1-B394-D36C1A850A07}"/>
              </a:ext>
            </a:extLst>
          </p:cNvPr>
          <p:cNvPicPr>
            <a:picLocks noRot="1" noChangeAspect="1"/>
          </p:cNvPicPr>
          <p:nvPr>
            <a:videoFile r:link="rId1"/>
          </p:nvPr>
        </p:nvPicPr>
        <p:blipFill>
          <a:blip r:embed="rId4"/>
          <a:stretch>
            <a:fillRect/>
          </a:stretch>
        </p:blipFill>
        <p:spPr>
          <a:xfrm>
            <a:off x="419100" y="1981200"/>
            <a:ext cx="8915400" cy="5014912"/>
          </a:xfrm>
          <a:prstGeom prst="rect">
            <a:avLst/>
          </a:prstGeom>
        </p:spPr>
      </p:pic>
    </p:spTree>
    <p:extLst>
      <p:ext uri="{BB962C8B-B14F-4D97-AF65-F5344CB8AC3E}">
        <p14:creationId xmlns:p14="http://schemas.microsoft.com/office/powerpoint/2010/main" val="2340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E45B-95D3-496B-A1C9-D254BA4926A2}"/>
              </a:ext>
            </a:extLst>
          </p:cNvPr>
          <p:cNvSpPr>
            <a:spLocks noGrp="1"/>
          </p:cNvSpPr>
          <p:nvPr>
            <p:ph type="title"/>
          </p:nvPr>
        </p:nvSpPr>
        <p:spPr>
          <a:xfrm>
            <a:off x="5257800" y="2648883"/>
            <a:ext cx="4343401" cy="2087174"/>
          </a:xfrm>
        </p:spPr>
        <p:txBody>
          <a:bodyPr/>
          <a:lstStyle/>
          <a:p>
            <a:pPr algn="ctr">
              <a:lnSpc>
                <a:spcPts val="5400"/>
              </a:lnSpc>
            </a:pPr>
            <a:r>
              <a:rPr lang="en-US" sz="5400" dirty="0"/>
              <a:t>Loving-Kindness Meditation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65369" cy="7315200"/>
          </a:xfrm>
          <a:prstGeom prst="rect">
            <a:avLst/>
          </a:prstGeom>
        </p:spPr>
      </p:pic>
    </p:spTree>
    <p:extLst>
      <p:ext uri="{BB962C8B-B14F-4D97-AF65-F5344CB8AC3E}">
        <p14:creationId xmlns:p14="http://schemas.microsoft.com/office/powerpoint/2010/main" val="3194027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195737"/>
            <a:ext cx="8915400" cy="1509003"/>
          </a:xfrm>
          <a:prstGeom prst="rect">
            <a:avLst/>
          </a:prstGeom>
        </p:spPr>
        <p:txBody>
          <a:bodyPr vert="horz" wrap="square" lIns="0" tIns="0" rIns="0" bIns="0" rtlCol="0">
            <a:spAutoFit/>
          </a:bodyPr>
          <a:lstStyle/>
          <a:p>
            <a:pPr marL="12700" marR="5080" algn="l">
              <a:lnSpc>
                <a:spcPts val="6000"/>
              </a:lnSpc>
            </a:pPr>
            <a:r>
              <a:rPr lang="en-US" sz="4800" spc="5" dirty="0"/>
              <a:t>Street Loving-Kindness:</a:t>
            </a:r>
            <a:br>
              <a:rPr lang="en-US" sz="4800" spc="5" dirty="0"/>
            </a:br>
            <a:r>
              <a:rPr lang="en-US" sz="4800" spc="5" dirty="0"/>
              <a:t>Stuck in a traffic</a:t>
            </a:r>
            <a:endParaRPr sz="4800" spc="5" dirty="0"/>
          </a:p>
        </p:txBody>
      </p:sp>
      <p:pic>
        <p:nvPicPr>
          <p:cNvPr id="3" name="Online Media 2">
            <a:hlinkClick r:id="" action="ppaction://media"/>
            <a:extLst>
              <a:ext uri="{FF2B5EF4-FFF2-40B4-BE49-F238E27FC236}">
                <a16:creationId xmlns:a16="http://schemas.microsoft.com/office/drawing/2014/main" id="{2EE44FC3-0D29-45AB-9613-DBA1E85B3F4F}"/>
              </a:ext>
            </a:extLst>
          </p:cNvPr>
          <p:cNvPicPr>
            <a:picLocks noRot="1" noChangeAspect="1"/>
          </p:cNvPicPr>
          <p:nvPr>
            <a:videoFile r:link="rId1"/>
          </p:nvPr>
        </p:nvPicPr>
        <p:blipFill>
          <a:blip r:embed="rId4"/>
          <a:stretch>
            <a:fillRect/>
          </a:stretch>
        </p:blipFill>
        <p:spPr>
          <a:xfrm>
            <a:off x="317500" y="1828800"/>
            <a:ext cx="9118600" cy="5129213"/>
          </a:xfrm>
          <a:prstGeom prst="rect">
            <a:avLst/>
          </a:prstGeom>
        </p:spPr>
      </p:pic>
    </p:spTree>
    <p:extLst>
      <p:ext uri="{BB962C8B-B14F-4D97-AF65-F5344CB8AC3E}">
        <p14:creationId xmlns:p14="http://schemas.microsoft.com/office/powerpoint/2010/main" val="68190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3657" y="2743200"/>
            <a:ext cx="4644143" cy="1325235"/>
          </a:xfrm>
          <a:prstGeom prst="rect">
            <a:avLst/>
          </a:prstGeom>
        </p:spPr>
        <p:txBody>
          <a:bodyPr vert="horz" wrap="square" lIns="0" tIns="0" rIns="0" bIns="0" rtlCol="0">
            <a:spAutoFit/>
          </a:bodyPr>
          <a:lstStyle/>
          <a:p>
            <a:pPr marL="12700" marR="5080" algn="l">
              <a:lnSpc>
                <a:spcPts val="5000"/>
              </a:lnSpc>
            </a:pPr>
            <a:r>
              <a:rPr lang="en-US" sz="6000" spc="5" dirty="0"/>
              <a:t>Compassion Hearts</a:t>
            </a:r>
            <a:endParaRPr sz="6000" spc="5" dirty="0"/>
          </a:p>
        </p:txBody>
      </p:sp>
      <p:sp>
        <p:nvSpPr>
          <p:cNvPr id="4" name="object 3"/>
          <p:cNvSpPr/>
          <p:nvPr/>
        </p:nvSpPr>
        <p:spPr>
          <a:xfrm>
            <a:off x="0" y="0"/>
            <a:ext cx="3771900" cy="7315200"/>
          </a:xfrm>
          <a:custGeom>
            <a:avLst/>
            <a:gdLst/>
            <a:ahLst/>
            <a:cxnLst/>
            <a:rect l="l" t="t" r="r" b="b"/>
            <a:pathLst>
              <a:path w="3771900" h="7315200">
                <a:moveTo>
                  <a:pt x="0" y="7315199"/>
                </a:moveTo>
                <a:lnTo>
                  <a:pt x="0" y="0"/>
                </a:lnTo>
                <a:lnTo>
                  <a:pt x="3771900" y="0"/>
                </a:lnTo>
                <a:lnTo>
                  <a:pt x="3771900" y="7315199"/>
                </a:lnTo>
                <a:lnTo>
                  <a:pt x="0" y="7315199"/>
                </a:lnTo>
                <a:close/>
              </a:path>
            </a:pathLst>
          </a:custGeom>
          <a:solidFill>
            <a:srgbClr val="FBFBF4"/>
          </a:solidFill>
        </p:spPr>
        <p:txBody>
          <a:bodyPr wrap="square" lIns="0" tIns="0" rIns="0" bIns="0" rtlCol="0"/>
          <a:lstStyle/>
          <a:p>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83" y="1828800"/>
            <a:ext cx="3268733" cy="3657600"/>
          </a:xfrm>
          <a:prstGeom prst="rect">
            <a:avLst/>
          </a:prstGeom>
        </p:spPr>
      </p:pic>
    </p:spTree>
    <p:extLst>
      <p:ext uri="{BB962C8B-B14F-4D97-AF65-F5344CB8AC3E}">
        <p14:creationId xmlns:p14="http://schemas.microsoft.com/office/powerpoint/2010/main" val="3223289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462</Words>
  <Application>Microsoft Office PowerPoint</Application>
  <PresentationFormat>Custom</PresentationFormat>
  <Paragraphs>103</Paragraphs>
  <Slides>15</Slides>
  <Notes>15</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5" baseType="lpstr">
      <vt:lpstr>Akzidenz-Grotesk Pro Light</vt:lpstr>
      <vt:lpstr>Arial</vt:lpstr>
      <vt:lpstr>Arial Narrow</vt:lpstr>
      <vt:lpstr>Calibri</vt:lpstr>
      <vt:lpstr>Century Gothic</vt:lpstr>
      <vt:lpstr>Constantia</vt:lpstr>
      <vt:lpstr>Monotype Corsiva</vt:lpstr>
      <vt:lpstr>Segoe Print</vt:lpstr>
      <vt:lpstr>Office Theme</vt:lpstr>
      <vt:lpstr>Acrobat Document</vt:lpstr>
      <vt:lpstr>PowerPoint Presentation</vt:lpstr>
      <vt:lpstr>PowerPoint Presentation</vt:lpstr>
      <vt:lpstr>PowerPoint Presentation</vt:lpstr>
      <vt:lpstr>Flows of Compassion</vt:lpstr>
      <vt:lpstr>Cultivate our compassion for others</vt:lpstr>
      <vt:lpstr>An Introduction to  Loving-Kindness Meditation</vt:lpstr>
      <vt:lpstr>Loving-Kindness Meditation</vt:lpstr>
      <vt:lpstr>Street Loving-Kindness: Stuck in a traffic</vt:lpstr>
      <vt:lpstr>Compassion Hearts</vt:lpstr>
      <vt:lpstr>PowerPoint Presentation</vt:lpstr>
      <vt:lpstr>Compassionate Memory</vt:lpstr>
      <vt:lpstr>Positive  Post-It Notes</vt:lpstr>
      <vt:lpstr>PowerPoint Presentation</vt:lpstr>
      <vt:lpstr>Gideon Borman: Post-it 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Reesing</dc:creator>
  <cp:lastModifiedBy>Amy Reesing</cp:lastModifiedBy>
  <cp:revision>57</cp:revision>
  <dcterms:created xsi:type="dcterms:W3CDTF">2018-10-12T06:18:01Z</dcterms:created>
  <dcterms:modified xsi:type="dcterms:W3CDTF">2019-10-28T01:55:07Z</dcterms:modified>
</cp:coreProperties>
</file>