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0" r:id="rId3"/>
    <p:sldId id="277" r:id="rId4"/>
    <p:sldId id="346" r:id="rId5"/>
    <p:sldId id="367" r:id="rId6"/>
    <p:sldId id="370" r:id="rId7"/>
    <p:sldId id="361" r:id="rId8"/>
    <p:sldId id="362" r:id="rId9"/>
    <p:sldId id="356" r:id="rId10"/>
    <p:sldId id="360" r:id="rId11"/>
    <p:sldId id="363" r:id="rId12"/>
    <p:sldId id="365" r:id="rId13"/>
    <p:sldId id="369" r:id="rId14"/>
    <p:sldId id="364" r:id="rId15"/>
    <p:sldId id="366" r:id="rId16"/>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D1D9"/>
    <a:srgbClr val="393E53"/>
    <a:srgbClr val="FCFCF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1" autoAdjust="0"/>
    <p:restoredTop sz="65730" autoAdjust="0"/>
  </p:normalViewPr>
  <p:slideViewPr>
    <p:cSldViewPr>
      <p:cViewPr varScale="1">
        <p:scale>
          <a:sx n="50" d="100"/>
          <a:sy n="50" d="100"/>
        </p:scale>
        <p:origin x="2069" y="43"/>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b="1" dirty="0"/>
              <a:t>***Today, we are adding a bit to our practice….</a:t>
            </a:r>
          </a:p>
          <a:p>
            <a:r>
              <a:rPr lang="en-US" dirty="0"/>
              <a:t>"Talking about something you are grateful for is very different than actually </a:t>
            </a:r>
            <a:r>
              <a:rPr lang="en-US" i="1" dirty="0"/>
              <a:t>feeling</a:t>
            </a:r>
            <a:r>
              <a:rPr lang="en-US" dirty="0"/>
              <a:t> grateful for something. Just like with achieving goals or dreams, a shift happens when you go from talking to doing. The same is true with gratitude -- when you go from thinking to actually feeling, you begin to open yourself up to the benefits that come from regularly experiencing this emotion." Then have them write their TTBTF card AND describe the emotions they experienced while selecting and writing their cards.</a:t>
            </a:r>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-When someone is unfriendly to you.</a:t>
            </a:r>
          </a:p>
          <a:p>
            <a:r>
              <a:rPr lang="en-US" dirty="0"/>
              <a:t>-When you are broke.</a:t>
            </a:r>
          </a:p>
          <a:p>
            <a:r>
              <a:rPr lang="en-US" dirty="0"/>
              <a:t>-Lying in bed for a week with the flu.</a:t>
            </a:r>
          </a:p>
          <a:p>
            <a:r>
              <a:rPr lang="en-US" dirty="0"/>
              <a:t>-When a romantic relationships ends.</a:t>
            </a:r>
          </a:p>
          <a:p>
            <a:r>
              <a:rPr lang="en-US" dirty="0"/>
              <a:t>-When you are stuck in traffic because there was an accident up ahead.</a:t>
            </a:r>
          </a:p>
          <a:p>
            <a:r>
              <a:rPr lang="en-US" dirty="0"/>
              <a:t>-When you don’t earn the grade you were expecting/hoping for on an exam</a:t>
            </a:r>
          </a:p>
          <a:p>
            <a:endParaRPr lang="en-US" dirty="0"/>
          </a:p>
          <a:p>
            <a:r>
              <a:rPr lang="en-US" dirty="0"/>
              <a:t>This exercise gives us perspective….there is always a positive. </a:t>
            </a:r>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299144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The definition is from https://positivepsychologyprogram.com/gratitude-appreciation/</a:t>
            </a:r>
          </a:p>
          <a:p>
            <a:r>
              <a:rPr lang="en-US" dirty="0"/>
              <a:t>The information on indebtedness is from</a:t>
            </a:r>
            <a:r>
              <a:rPr lang="en-US" baseline="0" dirty="0"/>
              <a:t> a book entitled: 201 Positive Psychology Applications</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168399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12</a:t>
            </a:fld>
            <a:endParaRPr lang="en-US"/>
          </a:p>
        </p:txBody>
      </p:sp>
    </p:spTree>
    <p:extLst>
      <p:ext uri="{BB962C8B-B14F-4D97-AF65-F5344CB8AC3E}">
        <p14:creationId xmlns:p14="http://schemas.microsoft.com/office/powerpoint/2010/main" val="106981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5 minute guided meditation for gratitude (5:56)</a:t>
            </a:r>
          </a:p>
          <a:p>
            <a:r>
              <a:rPr lang="en-US" dirty="0"/>
              <a:t>https://youtu.be/OCorElLKFQE</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56368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14</a:t>
            </a:fld>
            <a:endParaRPr lang="en-US"/>
          </a:p>
        </p:txBody>
      </p:sp>
    </p:spTree>
    <p:extLst>
      <p:ext uri="{BB962C8B-B14F-4D97-AF65-F5344CB8AC3E}">
        <p14:creationId xmlns:p14="http://schemas.microsoft.com/office/powerpoint/2010/main" val="63731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Flow by Mihaly Csikszentmihalyi – Animated book review (5:20)</a:t>
            </a:r>
          </a:p>
          <a:p>
            <a:r>
              <a:rPr lang="en-US" dirty="0"/>
              <a:t>https://youtu.be/8h6IMYRoCZw</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15</a:t>
            </a:fld>
            <a:endParaRPr lang="en-US"/>
          </a:p>
        </p:txBody>
      </p:sp>
    </p:spTree>
    <p:extLst>
      <p:ext uri="{BB962C8B-B14F-4D97-AF65-F5344CB8AC3E}">
        <p14:creationId xmlns:p14="http://schemas.microsoft.com/office/powerpoint/2010/main" val="93294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29812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152307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Breath Awareness Practice adding in color imagery</a:t>
            </a:r>
          </a:p>
          <a:p>
            <a:r>
              <a:rPr lang="en-US" b="1" dirty="0"/>
              <a:t>****To tie in color imagery from the last chapter, suggest that students try breathing in one color of their choice and out another color of their choice*****</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273292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79458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404910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74778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Values vs. Goals - By Dr. Russ Harris (3:41)</a:t>
            </a:r>
          </a:p>
          <a:p>
            <a:r>
              <a:rPr lang="en-US" dirty="0"/>
              <a:t>https://youtu.be/T-lRbuy4XtA</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98738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OCorElLKFQE"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8h6IMYRoCZw"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T-lRbuy4XtA"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50"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940" y="3421618"/>
            <a:ext cx="3297419" cy="19311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44556"/>
            <a:ext cx="2474988" cy="1720353"/>
          </a:xfrm>
          <a:prstGeom prst="rect">
            <a:avLst/>
          </a:prstGeom>
        </p:spPr>
      </p:pic>
      <p:sp>
        <p:nvSpPr>
          <p:cNvPr id="8" name="object 2"/>
          <p:cNvSpPr txBox="1">
            <a:spLocks/>
          </p:cNvSpPr>
          <p:nvPr/>
        </p:nvSpPr>
        <p:spPr>
          <a:xfrm>
            <a:off x="284871" y="449759"/>
            <a:ext cx="5676900" cy="153888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12700" marR="5080" algn="l">
              <a:lnSpc>
                <a:spcPts val="6000"/>
              </a:lnSpc>
            </a:pPr>
            <a:r>
              <a:rPr lang="en-US" sz="6000" kern="0" spc="5" dirty="0"/>
              <a:t>What’s good about….?</a:t>
            </a:r>
          </a:p>
        </p:txBody>
      </p:sp>
      <p:sp>
        <p:nvSpPr>
          <p:cNvPr id="9" name="object 2"/>
          <p:cNvSpPr txBox="1">
            <a:spLocks/>
          </p:cNvSpPr>
          <p:nvPr/>
        </p:nvSpPr>
        <p:spPr>
          <a:xfrm>
            <a:off x="67559" y="2468078"/>
            <a:ext cx="5894212" cy="443198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b="0" dirty="0">
                <a:solidFill>
                  <a:schemeClr val="bg1"/>
                </a:solidFill>
                <a:latin typeface="Century Gothic" panose="020B0502020202020204" pitchFamily="34" charset="0"/>
              </a:rPr>
              <a:t>Open your slip of paper, read it out loud to your partner</a:t>
            </a:r>
          </a:p>
          <a:p>
            <a:pPr marL="457200" indent="-457200">
              <a:buFont typeface="Arial" panose="020B0604020202020204" pitchFamily="34" charset="0"/>
              <a:buChar char="•"/>
            </a:pPr>
            <a:endParaRPr lang="en-US"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b="0" dirty="0">
                <a:solidFill>
                  <a:schemeClr val="bg1"/>
                </a:solidFill>
                <a:latin typeface="Century Gothic" panose="020B0502020202020204" pitchFamily="34" charset="0"/>
              </a:rPr>
              <a:t>Name as many positive things as possible about this scenario in 60 seconds</a:t>
            </a:r>
          </a:p>
          <a:p>
            <a:pPr marL="457200" indent="-457200">
              <a:buFont typeface="Arial" panose="020B0604020202020204" pitchFamily="34" charset="0"/>
              <a:buChar char="•"/>
            </a:pPr>
            <a:endParaRPr lang="en-US"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b="0" dirty="0">
                <a:solidFill>
                  <a:schemeClr val="bg1"/>
                </a:solidFill>
                <a:latin typeface="Century Gothic" panose="020B0502020202020204" pitchFamily="34" charset="0"/>
              </a:rPr>
              <a:t>Then it’s your partner’s turn</a:t>
            </a:r>
          </a:p>
        </p:txBody>
      </p:sp>
    </p:spTree>
    <p:extLst>
      <p:ext uri="{BB962C8B-B14F-4D97-AF65-F5344CB8AC3E}">
        <p14:creationId xmlns:p14="http://schemas.microsoft.com/office/powerpoint/2010/main" val="337126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81000"/>
            <a:ext cx="9296400" cy="780214"/>
          </a:xfrm>
          <a:prstGeom prst="rect">
            <a:avLst/>
          </a:prstGeom>
        </p:spPr>
        <p:txBody>
          <a:bodyPr vert="horz" wrap="square" lIns="0" tIns="0" rIns="0" bIns="0" rtlCol="0">
            <a:spAutoFit/>
          </a:bodyPr>
          <a:lstStyle/>
          <a:p>
            <a:pPr marL="12700" marR="5080" algn="l">
              <a:lnSpc>
                <a:spcPts val="6000"/>
              </a:lnSpc>
            </a:pPr>
            <a:r>
              <a:rPr lang="en-US" sz="6000" spc="5" dirty="0"/>
              <a:t>Gratitude</a:t>
            </a:r>
          </a:p>
        </p:txBody>
      </p:sp>
      <p:sp>
        <p:nvSpPr>
          <p:cNvPr id="5" name="object 2"/>
          <p:cNvSpPr txBox="1">
            <a:spLocks/>
          </p:cNvSpPr>
          <p:nvPr/>
        </p:nvSpPr>
        <p:spPr>
          <a:xfrm>
            <a:off x="457200" y="2133600"/>
            <a:ext cx="9067800" cy="430887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“a social emotion that signals our recognition of the things others have done for us” (Fox et al., 2015). </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Different from indebtedness</a:t>
            </a:r>
          </a:p>
          <a:p>
            <a:pPr marL="914400" lvl="1" indent="-457200">
              <a:buFont typeface="Arial" panose="020B0604020202020204" pitchFamily="34" charset="0"/>
              <a:buChar char="•"/>
            </a:pPr>
            <a:r>
              <a:rPr lang="en-US" sz="2600" dirty="0">
                <a:solidFill>
                  <a:srgbClr val="99D1D9"/>
                </a:solidFill>
                <a:latin typeface="Century Gothic" panose="020B0502020202020204" pitchFamily="34" charset="0"/>
              </a:rPr>
              <a:t>Both emotions occur following help, but….</a:t>
            </a:r>
          </a:p>
          <a:p>
            <a:pPr marL="914400" lvl="1" indent="-457200">
              <a:buFont typeface="Arial" panose="020B0604020202020204" pitchFamily="34" charset="0"/>
              <a:buChar char="•"/>
            </a:pPr>
            <a:r>
              <a:rPr lang="en-US" sz="2600" b="0" dirty="0">
                <a:solidFill>
                  <a:srgbClr val="99D1D9"/>
                </a:solidFill>
                <a:latin typeface="Century Gothic" panose="020B0502020202020204" pitchFamily="34" charset="0"/>
              </a:rPr>
              <a:t>Indebtedness – obligation to repay or compensate</a:t>
            </a:r>
          </a:p>
          <a:p>
            <a:pPr marL="1371600" lvl="2" indent="-457200">
              <a:buFont typeface="Arial" panose="020B0604020202020204" pitchFamily="34" charset="0"/>
              <a:buChar char="•"/>
            </a:pPr>
            <a:r>
              <a:rPr lang="en-US" sz="2400" dirty="0">
                <a:solidFill>
                  <a:schemeClr val="bg1"/>
                </a:solidFill>
                <a:latin typeface="Century Gothic" panose="020B0502020202020204" pitchFamily="34" charset="0"/>
              </a:rPr>
              <a:t>Can motivate avoidance</a:t>
            </a:r>
          </a:p>
          <a:p>
            <a:pPr marL="914400" lvl="1" indent="-457200">
              <a:buFont typeface="Arial" panose="020B0604020202020204" pitchFamily="34" charset="0"/>
              <a:buChar char="•"/>
            </a:pPr>
            <a:r>
              <a:rPr lang="en-US" sz="2400" b="0" dirty="0">
                <a:solidFill>
                  <a:srgbClr val="99D1D9"/>
                </a:solidFill>
                <a:latin typeface="Century Gothic" panose="020B0502020202020204" pitchFamily="34" charset="0"/>
              </a:rPr>
              <a:t>Gratitude can motivate you to seek more contact</a:t>
            </a:r>
          </a:p>
        </p:txBody>
      </p:sp>
    </p:spTree>
    <p:extLst>
      <p:ext uri="{BB962C8B-B14F-4D97-AF65-F5344CB8AC3E}">
        <p14:creationId xmlns:p14="http://schemas.microsoft.com/office/powerpoint/2010/main" val="14713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73" r="7638"/>
          <a:stretch/>
        </p:blipFill>
        <p:spPr>
          <a:xfrm>
            <a:off x="0" y="-3517"/>
            <a:ext cx="9753600" cy="7315200"/>
          </a:xfrm>
          <a:prstGeom prst="rect">
            <a:avLst/>
          </a:prstGeom>
        </p:spPr>
      </p:pic>
    </p:spTree>
    <p:extLst>
      <p:ext uri="{BB962C8B-B14F-4D97-AF65-F5344CB8AC3E}">
        <p14:creationId xmlns:p14="http://schemas.microsoft.com/office/powerpoint/2010/main" val="300502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09575"/>
            <a:ext cx="9381066" cy="780214"/>
          </a:xfrm>
          <a:prstGeom prst="rect">
            <a:avLst/>
          </a:prstGeom>
        </p:spPr>
        <p:txBody>
          <a:bodyPr vert="horz" wrap="square" lIns="0" tIns="0" rIns="0" bIns="0" rtlCol="0">
            <a:spAutoFit/>
          </a:bodyPr>
          <a:lstStyle/>
          <a:p>
            <a:pPr marL="12700" marR="5080" algn="l">
              <a:lnSpc>
                <a:spcPts val="6000"/>
              </a:lnSpc>
            </a:pPr>
            <a:r>
              <a:rPr lang="en-US" sz="6000" spc="5" dirty="0"/>
              <a:t>Gratitude Meditation</a:t>
            </a:r>
            <a:endParaRPr sz="6000" spc="5" dirty="0"/>
          </a:p>
        </p:txBody>
      </p:sp>
      <p:pic>
        <p:nvPicPr>
          <p:cNvPr id="4" name="OCorElLKFQE"/>
          <p:cNvPicPr>
            <a:picLocks noRot="1" noChangeAspect="1"/>
          </p:cNvPicPr>
          <p:nvPr>
            <a:videoFile r:link="rId1"/>
          </p:nvPr>
        </p:nvPicPr>
        <p:blipFill>
          <a:blip r:embed="rId4"/>
          <a:stretch>
            <a:fillRect/>
          </a:stretch>
        </p:blipFill>
        <p:spPr>
          <a:xfrm>
            <a:off x="143933" y="1676400"/>
            <a:ext cx="9465733" cy="5324475"/>
          </a:xfrm>
          <a:prstGeom prst="rect">
            <a:avLst/>
          </a:prstGeom>
        </p:spPr>
      </p:pic>
    </p:spTree>
    <p:extLst>
      <p:ext uri="{BB962C8B-B14F-4D97-AF65-F5344CB8AC3E}">
        <p14:creationId xmlns:p14="http://schemas.microsoft.com/office/powerpoint/2010/main" val="161856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81000"/>
            <a:ext cx="9525000" cy="1509003"/>
          </a:xfrm>
          <a:prstGeom prst="rect">
            <a:avLst/>
          </a:prstGeom>
        </p:spPr>
        <p:txBody>
          <a:bodyPr vert="horz" wrap="square" lIns="0" tIns="0" rIns="0" bIns="0" rtlCol="0">
            <a:spAutoFit/>
          </a:bodyPr>
          <a:lstStyle/>
          <a:p>
            <a:pPr marL="12700" marR="5080" algn="l">
              <a:lnSpc>
                <a:spcPts val="6000"/>
              </a:lnSpc>
            </a:pPr>
            <a:r>
              <a:rPr lang="en-US" sz="4800" spc="5" dirty="0"/>
              <a:t>Benefits of Gratitude and focusing on Positive Experiences</a:t>
            </a:r>
          </a:p>
        </p:txBody>
      </p:sp>
      <p:sp>
        <p:nvSpPr>
          <p:cNvPr id="5" name="object 2"/>
          <p:cNvSpPr txBox="1">
            <a:spLocks/>
          </p:cNvSpPr>
          <p:nvPr/>
        </p:nvSpPr>
        <p:spPr>
          <a:xfrm>
            <a:off x="457200" y="2362200"/>
            <a:ext cx="9220200" cy="587853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Increases in </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Joy, Happiness, Optimism for future</a:t>
            </a:r>
          </a:p>
          <a:p>
            <a:pPr marL="742950" lvl="1" indent="-285750">
              <a:buFont typeface="Arial" panose="020B0604020202020204" pitchFamily="34" charset="0"/>
              <a:buChar char="•"/>
            </a:pPr>
            <a:endParaRPr lang="en-US" sz="3200" dirty="0">
              <a:solidFill>
                <a:srgbClr val="99D1D9"/>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Improved</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Physical and Mental Health </a:t>
            </a:r>
            <a:r>
              <a:rPr lang="en-US" sz="2600" dirty="0">
                <a:solidFill>
                  <a:srgbClr val="99D1D9"/>
                </a:solidFill>
                <a:latin typeface="Century Gothic" panose="020B0502020202020204" pitchFamily="34" charset="0"/>
              </a:rPr>
              <a:t>(lower depression)</a:t>
            </a:r>
          </a:p>
          <a:p>
            <a:pPr marL="742950" lvl="1" indent="-285750">
              <a:buFont typeface="Arial" panose="020B0604020202020204" pitchFamily="34" charset="0"/>
              <a:buChar char="•"/>
            </a:pPr>
            <a:endParaRPr lang="en-US" sz="2600" dirty="0">
              <a:solidFill>
                <a:srgbClr val="99D1D9"/>
              </a:solidFill>
              <a:latin typeface="Century Gothic" panose="020B0502020202020204" pitchFamily="34" charset="0"/>
            </a:endParaRPr>
          </a:p>
          <a:p>
            <a:pPr marL="285750" indent="-285750">
              <a:buFont typeface="Arial" panose="020B0604020202020204" pitchFamily="34" charset="0"/>
              <a:buChar char="•"/>
            </a:pPr>
            <a:r>
              <a:rPr lang="en-US" sz="3600" b="0" dirty="0">
                <a:solidFill>
                  <a:srgbClr val="FFFFFF"/>
                </a:solidFill>
                <a:latin typeface="Century Gothic" panose="020B0502020202020204" pitchFamily="34" charset="0"/>
              </a:rPr>
              <a:t>Doesn’t mean we ignore the pain, but noticing the good can bring perspective and balance</a:t>
            </a:r>
          </a:p>
          <a:p>
            <a:pPr marL="742950" lvl="1" indent="-285750">
              <a:buFont typeface="Arial" panose="020B0604020202020204" pitchFamily="34" charset="0"/>
              <a:buChar char="•"/>
            </a:pPr>
            <a:endParaRPr lang="en-US" sz="3200" dirty="0">
              <a:solidFill>
                <a:srgbClr val="99D1D9"/>
              </a:solidFill>
              <a:latin typeface="Century Gothic" panose="020B0502020202020204" pitchFamily="34" charset="0"/>
            </a:endParaRP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64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09575"/>
            <a:ext cx="9296400" cy="780214"/>
          </a:xfrm>
          <a:prstGeom prst="rect">
            <a:avLst/>
          </a:prstGeom>
        </p:spPr>
        <p:txBody>
          <a:bodyPr vert="horz" wrap="square" lIns="0" tIns="0" rIns="0" bIns="0" rtlCol="0">
            <a:spAutoFit/>
          </a:bodyPr>
          <a:lstStyle/>
          <a:p>
            <a:pPr marL="12700" marR="5080" algn="l">
              <a:lnSpc>
                <a:spcPts val="6000"/>
              </a:lnSpc>
            </a:pPr>
            <a:r>
              <a:rPr lang="en-US" sz="6000" spc="5" dirty="0"/>
              <a:t>Flow</a:t>
            </a:r>
            <a:endParaRPr sz="6000" spc="5" dirty="0"/>
          </a:p>
        </p:txBody>
      </p:sp>
      <p:pic>
        <p:nvPicPr>
          <p:cNvPr id="3" name="Online Media 2">
            <a:hlinkClick r:id="" action="ppaction://media"/>
            <a:extLst>
              <a:ext uri="{FF2B5EF4-FFF2-40B4-BE49-F238E27FC236}">
                <a16:creationId xmlns:a16="http://schemas.microsoft.com/office/drawing/2014/main" id="{94EE020F-7208-450F-9BEE-CFC2675257D8}"/>
              </a:ext>
            </a:extLst>
          </p:cNvPr>
          <p:cNvPicPr>
            <a:picLocks noRot="1" noChangeAspect="1"/>
          </p:cNvPicPr>
          <p:nvPr>
            <a:videoFile r:link="rId1"/>
          </p:nvPr>
        </p:nvPicPr>
        <p:blipFill>
          <a:blip r:embed="rId4"/>
          <a:stretch>
            <a:fillRect/>
          </a:stretch>
        </p:blipFill>
        <p:spPr>
          <a:xfrm>
            <a:off x="313267" y="1739265"/>
            <a:ext cx="9211733" cy="5181600"/>
          </a:xfrm>
          <a:prstGeom prst="rect">
            <a:avLst/>
          </a:prstGeom>
        </p:spPr>
      </p:pic>
    </p:spTree>
    <p:extLst>
      <p:ext uri="{BB962C8B-B14F-4D97-AF65-F5344CB8AC3E}">
        <p14:creationId xmlns:p14="http://schemas.microsoft.com/office/powerpoint/2010/main" val="369441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152400" y="2556152"/>
            <a:ext cx="9601200" cy="2672526"/>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5600" b="1" spc="-200" dirty="0">
                <a:solidFill>
                  <a:srgbClr val="99D1D9"/>
                </a:solidFill>
                <a:latin typeface="Constantia" panose="02030602050306030303" pitchFamily="18" charset="0"/>
                <a:cs typeface="Arial"/>
              </a:rPr>
              <a:t>Building Capacity and Foundations for Compassion:</a:t>
            </a:r>
          </a:p>
          <a:p>
            <a:pPr marL="12700">
              <a:lnSpc>
                <a:spcPct val="100000"/>
              </a:lnSpc>
              <a:spcBef>
                <a:spcPts val="100"/>
              </a:spcBef>
              <a:tabLst>
                <a:tab pos="5460365" algn="l"/>
              </a:tabLst>
            </a:pPr>
            <a:r>
              <a:rPr lang="en-US" sz="5600" b="1" spc="-200" dirty="0">
                <a:solidFill>
                  <a:srgbClr val="99D1D9"/>
                </a:solidFill>
                <a:latin typeface="Constantia" panose="02030602050306030303" pitchFamily="18" charset="0"/>
                <a:cs typeface="Arial"/>
              </a:rPr>
              <a:t>Building the Drive System</a:t>
            </a:r>
            <a:endParaRPr sz="5600" b="1" spc="-200" dirty="0">
              <a:solidFill>
                <a:srgbClr val="99D1D9"/>
              </a:solidFill>
              <a:latin typeface="Constantia" panose="02030602050306030303" pitchFamily="18" charset="0"/>
              <a:cs typeface="Arial"/>
            </a:endParaRPr>
          </a:p>
        </p:txBody>
      </p:sp>
      <p:sp>
        <p:nvSpPr>
          <p:cNvPr id="16" name="object 10"/>
          <p:cNvSpPr txBox="1"/>
          <p:nvPr/>
        </p:nvSpPr>
        <p:spPr>
          <a:xfrm>
            <a:off x="857249" y="5867400"/>
            <a:ext cx="1962151" cy="856388"/>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869411" y="6019800"/>
            <a:ext cx="54551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11</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D1D9"/>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57992187"/>
              </p:ext>
            </p:extLst>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206" name="Acrobat Document" r:id="rId4" imgW="9524833" imgH="9524974" progId="Acrobat.Document.2015">
                  <p:embed/>
                </p:oleObj>
              </mc:Choice>
              <mc:Fallback>
                <p:oleObj name="Acrobat Document" r:id="rId4" imgW="9524833" imgH="9524974" progId="Acrobat.Document.2015">
                  <p:embed/>
                  <p:pic>
                    <p:nvPicPr>
                      <p:cNvPr id="0" name=""/>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2997005" y="1832870"/>
            <a:ext cx="4404360" cy="436658"/>
          </a:xfrm>
          <a:prstGeom prst="rect">
            <a:avLst/>
          </a:prstGeom>
          <a:noFill/>
        </p:spPr>
        <p:txBody>
          <a:bodyPr wrap="square" rtlCol="0">
            <a:spAutoFit/>
          </a:bodyPr>
          <a:lstStyle/>
          <a:p>
            <a:pPr>
              <a:lnSpc>
                <a:spcPts val="2300"/>
              </a:lnSpc>
            </a:pPr>
            <a:r>
              <a:rPr lang="en-US" sz="2400" spc="-200" dirty="0">
                <a:solidFill>
                  <a:srgbClr val="393E53"/>
                </a:solidFill>
                <a:latin typeface="Century Gothic" panose="020B0502020202020204" pitchFamily="34" charset="0"/>
                <a:cs typeface="Arial"/>
              </a:rPr>
              <a:t>Things to </a:t>
            </a:r>
            <a:r>
              <a:rPr lang="en-US" sz="2800" spc="-200" dirty="0">
                <a:solidFill>
                  <a:srgbClr val="393E53"/>
                </a:solidFill>
                <a:latin typeface="Monotype Corsiva" panose="03010101010201010101" pitchFamily="66" charset="0"/>
                <a:cs typeface="Arial"/>
              </a:rPr>
              <a:t>be Thankful  </a:t>
            </a:r>
            <a:r>
              <a:rPr lang="en-US" sz="2400" spc="-200" dirty="0">
                <a:solidFill>
                  <a:srgbClr val="393E53"/>
                </a:solidFill>
                <a:latin typeface="Century Gothic" panose="020B0502020202020204" pitchFamily="34" charset="0"/>
                <a:cs typeface="Arial"/>
              </a:rPr>
              <a:t>for Today</a:t>
            </a:r>
          </a:p>
        </p:txBody>
      </p:sp>
      <p:sp>
        <p:nvSpPr>
          <p:cNvPr id="416" name="TextBox 415"/>
          <p:cNvSpPr txBox="1"/>
          <p:nvPr/>
        </p:nvSpPr>
        <p:spPr>
          <a:xfrm>
            <a:off x="2997005" y="2490292"/>
            <a:ext cx="4137660" cy="492443"/>
          </a:xfrm>
          <a:prstGeom prst="rect">
            <a:avLst/>
          </a:prstGeom>
          <a:noFill/>
        </p:spPr>
        <p:txBody>
          <a:bodyPr wrap="square" rtlCol="0">
            <a:spAutoFit/>
          </a:bodyPr>
          <a:lstStyle/>
          <a:p>
            <a:r>
              <a:rPr lang="en-US" sz="2500" spc="-200" dirty="0">
                <a:solidFill>
                  <a:srgbClr val="393E53"/>
                </a:solidFill>
                <a:latin typeface="Century Gothic" panose="020B0502020202020204" pitchFamily="34" charset="0"/>
                <a:cs typeface="Arial"/>
              </a:rPr>
              <a:t>Breathing awareness w/ color</a:t>
            </a:r>
          </a:p>
        </p:txBody>
      </p:sp>
      <p:sp>
        <p:nvSpPr>
          <p:cNvPr id="417" name="TextBox 416"/>
          <p:cNvSpPr txBox="1"/>
          <p:nvPr/>
        </p:nvSpPr>
        <p:spPr>
          <a:xfrm>
            <a:off x="2997005" y="3285106"/>
            <a:ext cx="4290060" cy="477054"/>
          </a:xfrm>
          <a:prstGeom prst="rect">
            <a:avLst/>
          </a:prstGeom>
          <a:noFill/>
        </p:spPr>
        <p:txBody>
          <a:bodyPr wrap="square" rtlCol="0">
            <a:spAutoFit/>
          </a:bodyPr>
          <a:lstStyle/>
          <a:p>
            <a:r>
              <a:rPr lang="en-US" sz="2500" spc="-200" dirty="0">
                <a:solidFill>
                  <a:srgbClr val="393E53"/>
                </a:solidFill>
                <a:latin typeface="Century Gothic" panose="020B0502020202020204" pitchFamily="34" charset="0"/>
                <a:cs typeface="Arial"/>
              </a:rPr>
              <a:t>Building our drive system</a:t>
            </a:r>
          </a:p>
        </p:txBody>
      </p:sp>
      <p:sp>
        <p:nvSpPr>
          <p:cNvPr id="418" name="TextBox 417"/>
          <p:cNvSpPr txBox="1"/>
          <p:nvPr/>
        </p:nvSpPr>
        <p:spPr>
          <a:xfrm>
            <a:off x="2996111" y="4165502"/>
            <a:ext cx="4594860" cy="400110"/>
          </a:xfrm>
          <a:prstGeom prst="rect">
            <a:avLst/>
          </a:prstGeom>
          <a:noFill/>
        </p:spPr>
        <p:txBody>
          <a:bodyPr wrap="square" rtlCol="0">
            <a:spAutoFit/>
          </a:bodyPr>
          <a:lstStyle/>
          <a:p>
            <a:pPr marL="22225" marR="309880">
              <a:lnSpc>
                <a:spcPts val="2400"/>
              </a:lnSpc>
              <a:spcBef>
                <a:spcPts val="1200"/>
              </a:spcBef>
            </a:pPr>
            <a:r>
              <a:rPr lang="en-US" sz="2500" spc="-200" dirty="0">
                <a:solidFill>
                  <a:srgbClr val="393E53"/>
                </a:solidFill>
                <a:latin typeface="Century Gothic" panose="020B0502020202020204" pitchFamily="34" charset="0"/>
                <a:cs typeface="Arial"/>
              </a:rPr>
              <a:t>What’s good about….?</a:t>
            </a:r>
          </a:p>
        </p:txBody>
      </p:sp>
      <p:sp>
        <p:nvSpPr>
          <p:cNvPr id="419" name="TextBox 418"/>
          <p:cNvSpPr txBox="1"/>
          <p:nvPr/>
        </p:nvSpPr>
        <p:spPr>
          <a:xfrm>
            <a:off x="2964348" y="5036082"/>
            <a:ext cx="4404360" cy="387286"/>
          </a:xfrm>
          <a:prstGeom prst="rect">
            <a:avLst/>
          </a:prstGeom>
          <a:noFill/>
        </p:spPr>
        <p:txBody>
          <a:bodyPr wrap="square" rtlCol="0">
            <a:spAutoFit/>
          </a:bodyPr>
          <a:lstStyle/>
          <a:p>
            <a:pPr marL="22225" marR="309880">
              <a:lnSpc>
                <a:spcPts val="2300"/>
              </a:lnSpc>
              <a:spcBef>
                <a:spcPts val="1200"/>
              </a:spcBef>
            </a:pPr>
            <a:r>
              <a:rPr lang="en-US" sz="2500" spc="-200" dirty="0">
                <a:solidFill>
                  <a:srgbClr val="393E53"/>
                </a:solidFill>
                <a:latin typeface="Century Gothic" panose="020B0502020202020204" pitchFamily="34" charset="0"/>
                <a:cs typeface="Arial"/>
              </a:rPr>
              <a:t>Gratitude meditation</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Tree>
    <p:extLst>
      <p:ext uri="{BB962C8B-B14F-4D97-AF65-F5344CB8AC3E}">
        <p14:creationId xmlns:p14="http://schemas.microsoft.com/office/powerpoint/2010/main" val="11199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753600" cy="7315200"/>
          </a:xfrm>
          <a:prstGeom prst="rect">
            <a:avLst/>
          </a:prstGeom>
          <a:solidFill>
            <a:srgbClr val="FC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19100" y="2513045"/>
            <a:ext cx="8915400" cy="3077766"/>
          </a:xfrm>
          <a:prstGeom prst="rect">
            <a:avLst/>
          </a:prstGeom>
        </p:spPr>
        <p:txBody>
          <a:bodyPr vert="horz" wrap="square" lIns="0" tIns="0" rIns="0" bIns="0" rtlCol="0">
            <a:spAutoFit/>
          </a:bodyPr>
          <a:lstStyle/>
          <a:p>
            <a:pPr marL="12700" marR="5080" algn="l">
              <a:lnSpc>
                <a:spcPts val="6000"/>
              </a:lnSpc>
            </a:pPr>
            <a:r>
              <a:rPr lang="en-US" sz="5400" dirty="0">
                <a:solidFill>
                  <a:srgbClr val="393E53"/>
                </a:solidFill>
              </a:rPr>
              <a:t>I’m              %</a:t>
            </a:r>
            <a:br>
              <a:rPr lang="en-US" sz="5400" dirty="0">
                <a:solidFill>
                  <a:srgbClr val="393E53"/>
                </a:solidFill>
              </a:rPr>
            </a:br>
            <a:r>
              <a:rPr lang="en-US" sz="5400" dirty="0">
                <a:solidFill>
                  <a:srgbClr val="393E53"/>
                </a:solidFill>
              </a:rPr>
              <a:t>present today, </a:t>
            </a:r>
            <a:br>
              <a:rPr lang="en-US" sz="5400" dirty="0">
                <a:solidFill>
                  <a:srgbClr val="393E53"/>
                </a:solidFill>
              </a:rPr>
            </a:br>
            <a:r>
              <a:rPr lang="en-US" sz="5400" dirty="0">
                <a:solidFill>
                  <a:srgbClr val="393E53"/>
                </a:solidFill>
              </a:rPr>
              <a:t>the rest of </a:t>
            </a:r>
            <a:br>
              <a:rPr lang="en-US" sz="5400" dirty="0">
                <a:solidFill>
                  <a:srgbClr val="393E53"/>
                </a:solidFill>
              </a:rPr>
            </a:br>
            <a:r>
              <a:rPr lang="en-US" sz="5400" dirty="0">
                <a:solidFill>
                  <a:srgbClr val="393E53"/>
                </a:solidFill>
              </a:rPr>
              <a:t>me is               .</a:t>
            </a:r>
            <a:endParaRPr sz="5400" b="0" spc="5" dirty="0">
              <a:solidFill>
                <a:srgbClr val="393E53"/>
              </a:solidFill>
            </a:endParaRPr>
          </a:p>
        </p:txBody>
      </p:sp>
      <p:cxnSp>
        <p:nvCxnSpPr>
          <p:cNvPr id="5" name="Straight Connector 4"/>
          <p:cNvCxnSpPr/>
          <p:nvPr/>
        </p:nvCxnSpPr>
        <p:spPr>
          <a:xfrm>
            <a:off x="1561322" y="3048000"/>
            <a:ext cx="2133600" cy="0"/>
          </a:xfrm>
          <a:prstGeom prst="line">
            <a:avLst/>
          </a:prstGeom>
          <a:ln w="57150">
            <a:solidFill>
              <a:srgbClr val="393E5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0" y="5334000"/>
            <a:ext cx="2133600" cy="0"/>
          </a:xfrm>
          <a:prstGeom prst="line">
            <a:avLst/>
          </a:prstGeom>
          <a:ln w="57150">
            <a:solidFill>
              <a:srgbClr val="393E5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903" y="152400"/>
            <a:ext cx="3703608" cy="7010400"/>
          </a:xfrm>
          <a:prstGeom prst="rect">
            <a:avLst/>
          </a:prstGeom>
        </p:spPr>
      </p:pic>
    </p:spTree>
    <p:extLst>
      <p:ext uri="{BB962C8B-B14F-4D97-AF65-F5344CB8AC3E}">
        <p14:creationId xmlns:p14="http://schemas.microsoft.com/office/powerpoint/2010/main" val="169471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 y="-1524000"/>
            <a:ext cx="9982199" cy="9985134"/>
          </a:xfrm>
          <a:prstGeom prst="rect">
            <a:avLst/>
          </a:prstGeom>
        </p:spPr>
      </p:pic>
    </p:spTree>
    <p:extLst>
      <p:ext uri="{BB962C8B-B14F-4D97-AF65-F5344CB8AC3E}">
        <p14:creationId xmlns:p14="http://schemas.microsoft.com/office/powerpoint/2010/main" val="332546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5577407" cy="1549655"/>
          </a:xfrm>
          <a:prstGeom prst="rect">
            <a:avLst/>
          </a:prstGeom>
        </p:spPr>
        <p:txBody>
          <a:bodyPr vert="horz" wrap="square" lIns="0" tIns="0" rIns="0" bIns="0" rtlCol="0">
            <a:spAutoFit/>
          </a:bodyPr>
          <a:lstStyle/>
          <a:p>
            <a:pPr marL="12700" marR="5080" algn="l">
              <a:lnSpc>
                <a:spcPts val="6000"/>
              </a:lnSpc>
            </a:pPr>
            <a:r>
              <a:rPr lang="en-US" sz="6000" spc="5" dirty="0"/>
              <a:t>Three Systems &amp; Compassion</a:t>
            </a:r>
            <a:endParaRPr sz="6000" spc="5" dirty="0"/>
          </a:p>
        </p:txBody>
      </p:sp>
      <p:sp>
        <p:nvSpPr>
          <p:cNvPr id="5" name="object 2"/>
          <p:cNvSpPr txBox="1">
            <a:spLocks/>
          </p:cNvSpPr>
          <p:nvPr/>
        </p:nvSpPr>
        <p:spPr>
          <a:xfrm>
            <a:off x="253748" y="2398468"/>
            <a:ext cx="5741600" cy="430887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a:lnSpc>
                <a:spcPts val="3600"/>
              </a:lnSpc>
              <a:spcAft>
                <a:spcPts val="1200"/>
              </a:spcAft>
            </a:pPr>
            <a:r>
              <a:rPr lang="en-US" sz="2400" b="0" dirty="0">
                <a:solidFill>
                  <a:schemeClr val="bg1"/>
                </a:solidFill>
                <a:latin typeface="Century Gothic" panose="020B0502020202020204" pitchFamily="34" charset="0"/>
              </a:rPr>
              <a:t>Caring motivation = Soothing system</a:t>
            </a:r>
          </a:p>
          <a:p>
            <a:pPr marL="457200" indent="-457200">
              <a:lnSpc>
                <a:spcPts val="3600"/>
              </a:lnSpc>
              <a:spcAft>
                <a:spcPts val="1200"/>
              </a:spcAft>
              <a:buFont typeface="Arial" panose="020B0604020202020204" pitchFamily="34" charset="0"/>
              <a:buChar char="•"/>
            </a:pPr>
            <a:endParaRPr lang="en-US" sz="2400" b="0" dirty="0">
              <a:solidFill>
                <a:schemeClr val="bg1"/>
              </a:solidFill>
              <a:latin typeface="Century Gothic" panose="020B0502020202020204" pitchFamily="34" charset="0"/>
            </a:endParaRPr>
          </a:p>
          <a:p>
            <a:pPr>
              <a:lnSpc>
                <a:spcPts val="3600"/>
              </a:lnSpc>
              <a:spcAft>
                <a:spcPts val="1200"/>
              </a:spcAft>
            </a:pPr>
            <a:r>
              <a:rPr lang="en-US" sz="2400" b="0" dirty="0">
                <a:solidFill>
                  <a:schemeClr val="bg1"/>
                </a:solidFill>
                <a:latin typeface="Century Gothic" panose="020B0502020202020204" pitchFamily="34" charset="0"/>
              </a:rPr>
              <a:t>Energy of the Drive system helps us engage distress from Threat system</a:t>
            </a:r>
          </a:p>
          <a:p>
            <a:pPr marL="457200" indent="-457200">
              <a:lnSpc>
                <a:spcPts val="3600"/>
              </a:lnSpc>
              <a:spcAft>
                <a:spcPts val="1200"/>
              </a:spcAft>
              <a:buFont typeface="Arial" panose="020B0604020202020204" pitchFamily="34" charset="0"/>
              <a:buChar char="•"/>
            </a:pPr>
            <a:endParaRPr lang="en-US" sz="2400" b="0" dirty="0">
              <a:solidFill>
                <a:schemeClr val="bg1"/>
              </a:solidFill>
              <a:latin typeface="Century Gothic" panose="020B0502020202020204" pitchFamily="34" charset="0"/>
            </a:endParaRPr>
          </a:p>
          <a:p>
            <a:pPr>
              <a:lnSpc>
                <a:spcPts val="3600"/>
              </a:lnSpc>
              <a:spcAft>
                <a:spcPts val="1200"/>
              </a:spcAft>
            </a:pPr>
            <a:r>
              <a:rPr lang="en-US" sz="2400" b="0" dirty="0">
                <a:solidFill>
                  <a:schemeClr val="bg1"/>
                </a:solidFill>
                <a:latin typeface="Century Gothic" panose="020B0502020202020204" pitchFamily="34" charset="0"/>
              </a:rPr>
              <a:t>Drive system, with it’s energizing, motivating impact, urges us to seek meaningful experiences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29000"/>
            <a:ext cx="2054152" cy="1517891"/>
          </a:xfrm>
          <a:prstGeom prst="rect">
            <a:avLst/>
          </a:prstGeom>
        </p:spPr>
      </p:pic>
      <p:sp>
        <p:nvSpPr>
          <p:cNvPr id="6" name="object 3"/>
          <p:cNvSpPr/>
          <p:nvPr/>
        </p:nvSpPr>
        <p:spPr>
          <a:xfrm>
            <a:off x="5995348"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7" name="Picture 6">
            <a:extLst>
              <a:ext uri="{FF2B5EF4-FFF2-40B4-BE49-F238E27FC236}">
                <a16:creationId xmlns:a16="http://schemas.microsoft.com/office/drawing/2014/main" id="{4A8B494F-9A16-47F9-8F49-3C1F7C4B7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440" y="4912544"/>
            <a:ext cx="1974563" cy="2208392"/>
          </a:xfrm>
          <a:prstGeom prst="rect">
            <a:avLst/>
          </a:prstGeom>
        </p:spPr>
      </p:pic>
      <p:pic>
        <p:nvPicPr>
          <p:cNvPr id="8" name="Picture 7"/>
          <p:cNvPicPr>
            <a:picLocks noChangeAspect="1"/>
          </p:cNvPicPr>
          <p:nvPr/>
        </p:nvPicPr>
        <p:blipFill>
          <a:blip r:embed="rId5"/>
          <a:stretch>
            <a:fillRect/>
          </a:stretch>
        </p:blipFill>
        <p:spPr>
          <a:xfrm>
            <a:off x="6771168" y="242594"/>
            <a:ext cx="1669742" cy="1905074"/>
          </a:xfrm>
          <a:prstGeom prst="rect">
            <a:avLst/>
          </a:prstGeom>
        </p:spPr>
      </p:pic>
      <p:pic>
        <p:nvPicPr>
          <p:cNvPr id="9" name="Picture 8"/>
          <p:cNvPicPr>
            <a:picLocks noChangeAspect="1"/>
          </p:cNvPicPr>
          <p:nvPr/>
        </p:nvPicPr>
        <p:blipFill>
          <a:blip r:embed="rId6"/>
          <a:stretch>
            <a:fillRect/>
          </a:stretch>
        </p:blipFill>
        <p:spPr>
          <a:xfrm>
            <a:off x="6527295" y="2390262"/>
            <a:ext cx="2386852" cy="2141215"/>
          </a:xfrm>
          <a:prstGeom prst="rect">
            <a:avLst/>
          </a:prstGeom>
        </p:spPr>
      </p:pic>
    </p:spTree>
    <p:extLst>
      <p:ext uri="{BB962C8B-B14F-4D97-AF65-F5344CB8AC3E}">
        <p14:creationId xmlns:p14="http://schemas.microsoft.com/office/powerpoint/2010/main" val="2800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9296400" cy="780214"/>
          </a:xfrm>
          <a:prstGeom prst="rect">
            <a:avLst/>
          </a:prstGeom>
        </p:spPr>
        <p:txBody>
          <a:bodyPr vert="horz" wrap="square" lIns="0" tIns="0" rIns="0" bIns="0" rtlCol="0">
            <a:spAutoFit/>
          </a:bodyPr>
          <a:lstStyle/>
          <a:p>
            <a:pPr marL="12700" marR="5080" algn="l">
              <a:lnSpc>
                <a:spcPts val="6000"/>
              </a:lnSpc>
            </a:pPr>
            <a:r>
              <a:rPr lang="en-US" sz="6000" spc="5" dirty="0"/>
              <a:t>Drive System</a:t>
            </a:r>
            <a:endParaRPr sz="6000" spc="5" dirty="0"/>
          </a:p>
        </p:txBody>
      </p:sp>
      <p:sp>
        <p:nvSpPr>
          <p:cNvPr id="5" name="object 2"/>
          <p:cNvSpPr txBox="1">
            <a:spLocks/>
          </p:cNvSpPr>
          <p:nvPr/>
        </p:nvSpPr>
        <p:spPr>
          <a:xfrm>
            <a:off x="283213" y="1760612"/>
            <a:ext cx="5598994" cy="461664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Drive and Achievement-focused</a:t>
            </a: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Motivates us to move towards helpful resources and goals</a:t>
            </a: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Excitement &amp; Joy</a:t>
            </a: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Activating our Sympathetic Nervous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29000"/>
            <a:ext cx="2054152" cy="1517891"/>
          </a:xfrm>
          <a:prstGeom prst="rect">
            <a:avLst/>
          </a:prstGeom>
        </p:spPr>
      </p:pic>
      <p:sp>
        <p:nvSpPr>
          <p:cNvPr id="6" name="object 3"/>
          <p:cNvSpPr/>
          <p:nvPr/>
        </p:nvSpPr>
        <p:spPr>
          <a:xfrm>
            <a:off x="5995348"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7" name="Picture 6">
            <a:extLst>
              <a:ext uri="{FF2B5EF4-FFF2-40B4-BE49-F238E27FC236}">
                <a16:creationId xmlns:a16="http://schemas.microsoft.com/office/drawing/2014/main" id="{4A8B494F-9A16-47F9-8F49-3C1F7C4B7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630" y="1801392"/>
            <a:ext cx="3319336" cy="3712415"/>
          </a:xfrm>
          <a:prstGeom prst="rect">
            <a:avLst/>
          </a:prstGeom>
        </p:spPr>
      </p:pic>
    </p:spTree>
    <p:extLst>
      <p:ext uri="{BB962C8B-B14F-4D97-AF65-F5344CB8AC3E}">
        <p14:creationId xmlns:p14="http://schemas.microsoft.com/office/powerpoint/2010/main" val="10269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9296400" cy="780214"/>
          </a:xfrm>
          <a:prstGeom prst="rect">
            <a:avLst/>
          </a:prstGeom>
        </p:spPr>
        <p:txBody>
          <a:bodyPr vert="horz" wrap="square" lIns="0" tIns="0" rIns="0" bIns="0" rtlCol="0">
            <a:spAutoFit/>
          </a:bodyPr>
          <a:lstStyle/>
          <a:p>
            <a:pPr marL="12700" marR="5080" algn="l">
              <a:lnSpc>
                <a:spcPts val="6000"/>
              </a:lnSpc>
            </a:pPr>
            <a:r>
              <a:rPr lang="en-US" sz="6000" spc="5" dirty="0"/>
              <a:t>Drive System</a:t>
            </a:r>
            <a:endParaRPr sz="6000" spc="5"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29000"/>
            <a:ext cx="2054152" cy="1517891"/>
          </a:xfrm>
          <a:prstGeom prst="rect">
            <a:avLst/>
          </a:prstGeom>
        </p:spPr>
      </p:pic>
      <p:sp>
        <p:nvSpPr>
          <p:cNvPr id="6" name="object 3"/>
          <p:cNvSpPr/>
          <p:nvPr/>
        </p:nvSpPr>
        <p:spPr>
          <a:xfrm>
            <a:off x="5995348"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7" name="Picture 6">
            <a:extLst>
              <a:ext uri="{FF2B5EF4-FFF2-40B4-BE49-F238E27FC236}">
                <a16:creationId xmlns:a16="http://schemas.microsoft.com/office/drawing/2014/main" id="{4A8B494F-9A16-47F9-8F49-3C1F7C4B7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630" y="1801392"/>
            <a:ext cx="3319336" cy="3712415"/>
          </a:xfrm>
          <a:prstGeom prst="rect">
            <a:avLst/>
          </a:prstGeom>
        </p:spPr>
      </p:pic>
      <p:sp>
        <p:nvSpPr>
          <p:cNvPr id="8" name="object 2">
            <a:extLst>
              <a:ext uri="{FF2B5EF4-FFF2-40B4-BE49-F238E27FC236}">
                <a16:creationId xmlns:a16="http://schemas.microsoft.com/office/drawing/2014/main" id="{8E681B7F-053F-45F0-98A2-28F346779DB0}"/>
              </a:ext>
            </a:extLst>
          </p:cNvPr>
          <p:cNvSpPr txBox="1">
            <a:spLocks/>
          </p:cNvSpPr>
          <p:nvPr/>
        </p:nvSpPr>
        <p:spPr>
          <a:xfrm>
            <a:off x="312174" y="1733427"/>
            <a:ext cx="5521088" cy="4909036"/>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600"/>
              </a:spcAft>
              <a:buFont typeface="Arial" panose="020B0604020202020204" pitchFamily="34" charset="0"/>
              <a:buChar char="•"/>
            </a:pPr>
            <a:r>
              <a:rPr lang="en-US" sz="3600" b="0" dirty="0">
                <a:solidFill>
                  <a:schemeClr val="bg1"/>
                </a:solidFill>
                <a:latin typeface="Century Gothic" panose="020B0502020202020204" pitchFamily="34" charset="0"/>
              </a:rPr>
              <a:t>We can build a healthy, sustainable, </a:t>
            </a:r>
            <a:r>
              <a:rPr lang="en-US" sz="3600" b="0" i="1" dirty="0">
                <a:solidFill>
                  <a:srgbClr val="99D1D9"/>
                </a:solidFill>
                <a:latin typeface="Century Gothic" panose="020B0502020202020204" pitchFamily="34" charset="0"/>
              </a:rPr>
              <a:t>balanced</a:t>
            </a:r>
            <a:r>
              <a:rPr lang="en-US" sz="3600" b="0" dirty="0">
                <a:solidFill>
                  <a:schemeClr val="bg1"/>
                </a:solidFill>
                <a:latin typeface="Century Gothic" panose="020B0502020202020204" pitchFamily="34" charset="0"/>
              </a:rPr>
              <a:t> drive system through mindfulness practices focused on:</a:t>
            </a:r>
          </a:p>
          <a:p>
            <a:pPr marL="914400" lvl="1" indent="-457200">
              <a:buFont typeface="Arial" panose="020B0604020202020204" pitchFamily="34" charset="0"/>
              <a:buChar char="•"/>
            </a:pPr>
            <a:r>
              <a:rPr lang="en-US" sz="3600" spc="-100" dirty="0">
                <a:solidFill>
                  <a:srgbClr val="99D1D9"/>
                </a:solidFill>
                <a:latin typeface="Century Gothic" panose="020B0502020202020204" pitchFamily="34" charset="0"/>
              </a:rPr>
              <a:t>Focus on Purpose and Meaning in Life</a:t>
            </a:r>
          </a:p>
          <a:p>
            <a:pPr lvl="1"/>
            <a:endParaRPr lang="en-US" sz="1400" spc="-100" dirty="0">
              <a:solidFill>
                <a:srgbClr val="99D1D9"/>
              </a:solidFill>
              <a:latin typeface="Century Gothic" panose="020B0502020202020204" pitchFamily="34" charset="0"/>
            </a:endParaRPr>
          </a:p>
          <a:p>
            <a:pPr marL="914400" lvl="1" indent="-457200">
              <a:buFont typeface="Arial" panose="020B0604020202020204" pitchFamily="34" charset="0"/>
              <a:buChar char="•"/>
            </a:pPr>
            <a:r>
              <a:rPr lang="en-US" sz="3600" spc="-100" dirty="0">
                <a:solidFill>
                  <a:srgbClr val="99D1D9"/>
                </a:solidFill>
                <a:latin typeface="Century Gothic" panose="020B0502020202020204" pitchFamily="34" charset="0"/>
              </a:rPr>
              <a:t>Gratitude and Appreciation</a:t>
            </a:r>
            <a:endParaRPr lang="en-US" sz="3600" b="0" spc="-100" dirty="0">
              <a:solidFill>
                <a:srgbClr val="99D1D9"/>
              </a:solidFill>
              <a:latin typeface="Century Gothic" panose="020B0502020202020204" pitchFamily="34" charset="0"/>
            </a:endParaRPr>
          </a:p>
        </p:txBody>
      </p:sp>
    </p:spTree>
    <p:extLst>
      <p:ext uri="{BB962C8B-B14F-4D97-AF65-F5344CB8AC3E}">
        <p14:creationId xmlns:p14="http://schemas.microsoft.com/office/powerpoint/2010/main" val="8807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09575"/>
            <a:ext cx="9296400" cy="780214"/>
          </a:xfrm>
          <a:prstGeom prst="rect">
            <a:avLst/>
          </a:prstGeom>
        </p:spPr>
        <p:txBody>
          <a:bodyPr vert="horz" wrap="square" lIns="0" tIns="0" rIns="0" bIns="0" rtlCol="0">
            <a:spAutoFit/>
          </a:bodyPr>
          <a:lstStyle/>
          <a:p>
            <a:pPr marL="12700" marR="5080" algn="l">
              <a:lnSpc>
                <a:spcPts val="6000"/>
              </a:lnSpc>
            </a:pPr>
            <a:r>
              <a:rPr lang="en-US" sz="6000" spc="5" dirty="0"/>
              <a:t>Values vs. Goals</a:t>
            </a:r>
            <a:endParaRPr sz="6000" spc="5" dirty="0"/>
          </a:p>
        </p:txBody>
      </p:sp>
      <p:pic>
        <p:nvPicPr>
          <p:cNvPr id="4" name="Online Media 3">
            <a:hlinkClick r:id="" action="ppaction://media"/>
            <a:extLst>
              <a:ext uri="{FF2B5EF4-FFF2-40B4-BE49-F238E27FC236}">
                <a16:creationId xmlns:a16="http://schemas.microsoft.com/office/drawing/2014/main" id="{54DF09BF-222C-4C80-8036-DB713CC8E127}"/>
              </a:ext>
            </a:extLst>
          </p:cNvPr>
          <p:cNvPicPr>
            <a:picLocks noRot="1" noChangeAspect="1"/>
          </p:cNvPicPr>
          <p:nvPr>
            <a:videoFile r:link="rId1"/>
          </p:nvPr>
        </p:nvPicPr>
        <p:blipFill>
          <a:blip r:embed="rId4"/>
          <a:stretch>
            <a:fillRect/>
          </a:stretch>
        </p:blipFill>
        <p:spPr>
          <a:xfrm>
            <a:off x="228600" y="1676400"/>
            <a:ext cx="9296400" cy="5229225"/>
          </a:xfrm>
          <a:prstGeom prst="rect">
            <a:avLst/>
          </a:prstGeom>
        </p:spPr>
      </p:pic>
    </p:spTree>
    <p:extLst>
      <p:ext uri="{BB962C8B-B14F-4D97-AF65-F5344CB8AC3E}">
        <p14:creationId xmlns:p14="http://schemas.microsoft.com/office/powerpoint/2010/main" val="3420544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3509</TotalTime>
  <Words>603</Words>
  <Application>Microsoft Office PowerPoint</Application>
  <PresentationFormat>Custom</PresentationFormat>
  <Paragraphs>103</Paragraphs>
  <Slides>15</Slides>
  <Notes>15</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I’m              % present today,  the rest of  me is               .</vt:lpstr>
      <vt:lpstr>PowerPoint Presentation</vt:lpstr>
      <vt:lpstr>Three Systems &amp; Compassion</vt:lpstr>
      <vt:lpstr>Drive System</vt:lpstr>
      <vt:lpstr>Drive System</vt:lpstr>
      <vt:lpstr>Values vs. Goals</vt:lpstr>
      <vt:lpstr>PowerPoint Presentation</vt:lpstr>
      <vt:lpstr>Gratitude</vt:lpstr>
      <vt:lpstr>PowerPoint Presentation</vt:lpstr>
      <vt:lpstr>Gratitude Meditation</vt:lpstr>
      <vt:lpstr>Benefits of Gratitude and focusing on Positive Experiences</vt:lpstr>
      <vt:lpstr>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Compassion_Week 1_PPT</dc:title>
  <dc:creator>Cory Gassner</dc:creator>
  <cp:keywords>DADAWxQLAO8</cp:keywords>
  <cp:lastModifiedBy>Amy Reesing</cp:lastModifiedBy>
  <cp:revision>240</cp:revision>
  <cp:lastPrinted>2018-08-16T17:19:20Z</cp:lastPrinted>
  <dcterms:created xsi:type="dcterms:W3CDTF">2018-08-14T14:48:58Z</dcterms:created>
  <dcterms:modified xsi:type="dcterms:W3CDTF">2019-10-28T04:33:33Z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2018-08-14T00:00:00Z</vt:filetime>
  </property>
  <property fmtid="{D5CDD505-2E9C-101B-9397-08002B2CF9AE}" pid="3" name="Creator">
    <vt:lpwstr>Canva</vt:lpwstr>
  </property>
  <property fmtid="{D5CDD505-2E9C-101B-9397-08002B2CF9AE}" pid="4" name="LastSaved">
    <vt:filetime>2018-08-14T00:00:00Z</vt:filetime>
  </property>
</Properties>
</file>