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0" r:id="rId3"/>
    <p:sldId id="277" r:id="rId4"/>
    <p:sldId id="340" r:id="rId5"/>
    <p:sldId id="322" r:id="rId6"/>
    <p:sldId id="311" r:id="rId7"/>
    <p:sldId id="310" r:id="rId8"/>
    <p:sldId id="358" r:id="rId9"/>
    <p:sldId id="354" r:id="rId10"/>
    <p:sldId id="357" r:id="rId11"/>
    <p:sldId id="359" r:id="rId12"/>
    <p:sldId id="346" r:id="rId13"/>
    <p:sldId id="331" r:id="rId14"/>
    <p:sldId id="360" r:id="rId15"/>
  </p:sldIdLst>
  <p:sldSz cx="9753600" cy="73152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E53"/>
    <a:srgbClr val="99D1D9"/>
    <a:srgbClr val="FCFCF4"/>
    <a:srgbClr val="FFFF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6" autoAdjust="0"/>
    <p:restoredTop sz="65776" autoAdjust="0"/>
  </p:normalViewPr>
  <p:slideViewPr>
    <p:cSldViewPr>
      <p:cViewPr varScale="1">
        <p:scale>
          <a:sx n="53" d="100"/>
          <a:sy n="53" d="100"/>
        </p:scale>
        <p:origin x="193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247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7" y="2"/>
            <a:ext cx="3012378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r">
              <a:defRPr sz="1100"/>
            </a:lvl1pPr>
          </a:lstStyle>
          <a:p>
            <a:fld id="{88FDBED7-CF50-4D25-BE92-FE7E9FE293DA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03" tIns="43352" rIns="86703" bIns="43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56" y="4445665"/>
            <a:ext cx="5560965" cy="3635902"/>
          </a:xfrm>
          <a:prstGeom prst="rect">
            <a:avLst/>
          </a:prstGeom>
        </p:spPr>
        <p:txBody>
          <a:bodyPr vert="horz" lIns="86703" tIns="43352" rIns="86703" bIns="43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0"/>
            <a:ext cx="3011247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7" y="8773070"/>
            <a:ext cx="3012378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r">
              <a:defRPr sz="1100"/>
            </a:lvl1pPr>
          </a:lstStyle>
          <a:p>
            <a:fld id="{567FC350-E118-45B2-A544-EA22BE1E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59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57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0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2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5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4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0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When people hear the word imagery, they often think about visual imagery, but we</a:t>
            </a:r>
            <a:r>
              <a:rPr lang="en-US" baseline="0" dirty="0"/>
              <a:t> can actually experience imagery in all 5 senses.</a:t>
            </a:r>
            <a:endParaRPr lang="en-US" dirty="0"/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Visual Imagery (seeing)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Auditory Imagery (hearing)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Olfactory Imagery (smelling)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Tactile Imagery (touching)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Taste Imagery (tasting)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409" y="2997396"/>
            <a:ext cx="7492781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rgbClr val="FBFBF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795" y="428498"/>
            <a:ext cx="5668009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834" y="1818541"/>
            <a:ext cx="9091930" cy="463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4010"/>
            <a:ext cx="9753601" cy="7319210"/>
          </a:xfrm>
          <a:prstGeom prst="rect">
            <a:avLst/>
          </a:prstGeom>
        </p:spPr>
      </p:pic>
      <p:sp>
        <p:nvSpPr>
          <p:cNvPr id="13" name="object 3"/>
          <p:cNvSpPr/>
          <p:nvPr/>
        </p:nvSpPr>
        <p:spPr>
          <a:xfrm>
            <a:off x="0" y="0"/>
            <a:ext cx="9753598" cy="7325751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>
              <a:alpha val="4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2" y="1194227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6600" spc="-10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Things</a:t>
            </a:r>
            <a:r>
              <a:rPr sz="6600" spc="-32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6600" spc="-55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to</a:t>
            </a:r>
            <a:endParaRPr sz="6600" dirty="0">
              <a:solidFill>
                <a:srgbClr val="FCFCF4"/>
              </a:solidFill>
              <a:latin typeface="Century Gothic" panose="020B0502020202020204" pitchFamily="34" charset="0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" y="4764435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6600" spc="-100" dirty="0">
                <a:solidFill>
                  <a:srgbClr val="FBFBF4"/>
                </a:solidFill>
                <a:latin typeface="Century Gothic" panose="020B0502020202020204" pitchFamily="34" charset="0"/>
                <a:cs typeface="Constantia"/>
              </a:rPr>
              <a:t>for Today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-2" y="2413146"/>
            <a:ext cx="9753602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3800" dirty="0">
                <a:solidFill>
                  <a:srgbClr val="FBFBF4"/>
                </a:solidFill>
                <a:latin typeface="Monotype Corsiva" panose="03010101010201010101" pitchFamily="66" charset="0"/>
                <a:cs typeface="Constantia"/>
              </a:rPr>
              <a:t>be Thankful</a:t>
            </a:r>
            <a:endParaRPr sz="13800" dirty="0">
              <a:latin typeface="Monotype Corsiva" panose="03010101010201010101" pitchFamily="66" charset="0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73" y="2325331"/>
            <a:ext cx="5690548" cy="132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6000" b="0" spc="5" dirty="0"/>
              <a:t>Why is imagery a helpful tool?</a:t>
            </a:r>
            <a:endParaRPr sz="6000" b="0" spc="5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29000"/>
            <a:ext cx="2054152" cy="1517891"/>
          </a:xfrm>
          <a:prstGeom prst="rect">
            <a:avLst/>
          </a:prstGeom>
        </p:spPr>
      </p:pic>
      <p:sp>
        <p:nvSpPr>
          <p:cNvPr id="6" name="object 3"/>
          <p:cNvSpPr/>
          <p:nvPr/>
        </p:nvSpPr>
        <p:spPr>
          <a:xfrm>
            <a:off x="5995348" y="0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37" y="2438400"/>
            <a:ext cx="3604522" cy="24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6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8"/>
          <a:stretch/>
        </p:blipFill>
        <p:spPr>
          <a:xfrm>
            <a:off x="-14068" y="0"/>
            <a:ext cx="9767668" cy="7315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57DA7EC-1F18-45CB-94ED-192E2467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81000"/>
            <a:ext cx="8229599" cy="830997"/>
          </a:xfrm>
        </p:spPr>
        <p:txBody>
          <a:bodyPr/>
          <a:lstStyle/>
          <a:p>
            <a:r>
              <a:rPr lang="en-US" sz="5400" dirty="0">
                <a:solidFill>
                  <a:srgbClr val="FCF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Soothing Color Imagery</a:t>
            </a:r>
          </a:p>
        </p:txBody>
      </p:sp>
    </p:spTree>
    <p:extLst>
      <p:ext uri="{BB962C8B-B14F-4D97-AF65-F5344CB8AC3E}">
        <p14:creationId xmlns:p14="http://schemas.microsoft.com/office/powerpoint/2010/main" val="253014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CF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2513045"/>
            <a:ext cx="891540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5400" dirty="0">
                <a:solidFill>
                  <a:srgbClr val="393E53"/>
                </a:solidFill>
              </a:rPr>
              <a:t>I’m              %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present today,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the rest of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me is               .</a:t>
            </a:r>
            <a:endParaRPr sz="5400" b="0" spc="5" dirty="0">
              <a:solidFill>
                <a:srgbClr val="393E5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61322" y="3048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5334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03" y="152400"/>
            <a:ext cx="3703608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1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-1172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1131" y="2057400"/>
            <a:ext cx="5316058" cy="386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000"/>
              </a:lnSpc>
            </a:pPr>
            <a:r>
              <a:rPr lang="en-US" sz="5400" b="0" spc="-55" dirty="0"/>
              <a:t>Discuss your experience with this color imagery practice.</a:t>
            </a:r>
            <a:br>
              <a:rPr lang="en-US" sz="5400" b="0" spc="-55" dirty="0"/>
            </a:br>
            <a:br>
              <a:rPr lang="en-US" sz="5400" b="0" spc="-55" dirty="0"/>
            </a:br>
            <a:endParaRPr sz="5400" b="0" spc="-80" dirty="0"/>
          </a:p>
        </p:txBody>
      </p:sp>
      <p:sp>
        <p:nvSpPr>
          <p:cNvPr id="50" name="object 3"/>
          <p:cNvSpPr/>
          <p:nvPr/>
        </p:nvSpPr>
        <p:spPr>
          <a:xfrm>
            <a:off x="-75028" y="-1172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2" y="3420446"/>
            <a:ext cx="3297419" cy="1931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72" y="1343384"/>
            <a:ext cx="2474988" cy="17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"/>
          <p:cNvSpPr/>
          <p:nvPr/>
        </p:nvSpPr>
        <p:spPr>
          <a:xfrm>
            <a:off x="5981700" y="0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40" y="3421618"/>
            <a:ext cx="3297419" cy="1931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44556"/>
            <a:ext cx="2474988" cy="1720353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284871" y="449759"/>
            <a:ext cx="56769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12700" marR="5080" algn="l">
              <a:lnSpc>
                <a:spcPts val="6000"/>
              </a:lnSpc>
            </a:pPr>
            <a:r>
              <a:rPr lang="en-US" sz="5000" kern="0" spc="5"/>
              <a:t>Memories of Feeling Cared For</a:t>
            </a:r>
            <a:endParaRPr lang="en-US" sz="5000" kern="0" spc="5" dirty="0"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28171" y="2417427"/>
            <a:ext cx="5416288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</a:rPr>
              <a:t>What was your experience like when you did the “Memories of Feeling Cared For” practice in the book?</a:t>
            </a:r>
          </a:p>
          <a:p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  <a:latin typeface="Century Gothic" panose="020B0502020202020204" pitchFamily="34" charset="0"/>
              </a:rPr>
              <a:t>What memory did you recall?</a:t>
            </a:r>
          </a:p>
        </p:txBody>
      </p:sp>
    </p:spTree>
    <p:extLst>
      <p:ext uri="{BB962C8B-B14F-4D97-AF65-F5344CB8AC3E}">
        <p14:creationId xmlns:p14="http://schemas.microsoft.com/office/powerpoint/2010/main" val="33712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3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 txBox="1"/>
          <p:nvPr/>
        </p:nvSpPr>
        <p:spPr>
          <a:xfrm>
            <a:off x="1122046" y="851754"/>
            <a:ext cx="249554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700" spc="240" dirty="0">
                <a:solidFill>
                  <a:srgbClr val="99D1D9"/>
                </a:solidFill>
                <a:latin typeface="Century Gothic" panose="020B0502020202020204" pitchFamily="34" charset="0"/>
                <a:cs typeface="Tahoma"/>
              </a:rPr>
              <a:t>C</a:t>
            </a:r>
            <a:endParaRPr sz="2700" dirty="0">
              <a:solidFill>
                <a:srgbClr val="99D1D9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848436" y="805667"/>
            <a:ext cx="417136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Cultivating </a:t>
            </a:r>
          </a:p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Compassion</a:t>
            </a:r>
            <a:endParaRPr spc="409" dirty="0">
              <a:solidFill>
                <a:srgbClr val="99D1D9"/>
              </a:solidFill>
              <a:latin typeface="Century Gothic" panose="020B0502020202020204" pitchFamily="34" charset="0"/>
              <a:cs typeface="Akzidenz-Grotesk Pro Ligh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152400" y="2556152"/>
            <a:ext cx="9601200" cy="2472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6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Building Capacity and Foundations for Compassion: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47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Soothing System-Imagery &amp;  Memory</a:t>
            </a:r>
            <a:endParaRPr sz="4700" b="1" spc="-200" dirty="0">
              <a:solidFill>
                <a:srgbClr val="99D1D9"/>
              </a:solidFill>
              <a:latin typeface="Constantia" panose="02030602050306030303" pitchFamily="18" charset="0"/>
              <a:cs typeface="Arial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857249" y="5867400"/>
            <a:ext cx="2038351" cy="856388"/>
          </a:xfrm>
          <a:prstGeom prst="rect">
            <a:avLst/>
          </a:prstGeom>
          <a:solidFill>
            <a:srgbClr val="393E53"/>
          </a:solidFill>
          <a:ln w="19050">
            <a:solidFill>
              <a:srgbClr val="FBFB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lang="en-US" sz="2400" spc="225" dirty="0">
              <a:solidFill>
                <a:srgbClr val="99D1D9"/>
              </a:solidFill>
              <a:latin typeface="Century Gothic" panose="020B0502020202020204" pitchFamily="34" charset="0"/>
              <a:cs typeface="Arial"/>
            </a:endParaRPr>
          </a:p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sz="1100" dirty="0">
              <a:latin typeface="Akzidenz-Grotesk Pro Light" panose="02000506040000020003" pitchFamily="50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411" y="6019800"/>
            <a:ext cx="545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D1D9"/>
                </a:solidFill>
                <a:latin typeface="Century Gothic" panose="020B0502020202020204" pitchFamily="34" charset="0"/>
              </a:rPr>
              <a:t>Chapter 10</a:t>
            </a:r>
          </a:p>
        </p:txBody>
      </p:sp>
      <p:sp>
        <p:nvSpPr>
          <p:cNvPr id="4" name="Hexagon 3"/>
          <p:cNvSpPr/>
          <p:nvPr/>
        </p:nvSpPr>
        <p:spPr>
          <a:xfrm rot="5400000">
            <a:off x="818582" y="730867"/>
            <a:ext cx="854268" cy="728604"/>
          </a:xfrm>
          <a:prstGeom prst="hexagon">
            <a:avLst/>
          </a:prstGeom>
          <a:noFill/>
          <a:ln w="6350">
            <a:solidFill>
              <a:srgbClr val="FC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D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992187"/>
              </p:ext>
            </p:extLst>
          </p:nvPr>
        </p:nvGraphicFramePr>
        <p:xfrm>
          <a:off x="0" y="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Acrobat Document" r:id="rId4" imgW="9524833" imgH="9524974" progId="Acrobat.Document.2015">
                  <p:embed/>
                </p:oleObj>
              </mc:Choice>
              <mc:Fallback>
                <p:oleObj name="Acrobat Document" r:id="rId4" imgW="9524833" imgH="952497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3600" cy="731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" name="TextBox 414"/>
          <p:cNvSpPr txBox="1"/>
          <p:nvPr/>
        </p:nvSpPr>
        <p:spPr>
          <a:xfrm>
            <a:off x="2997005" y="1817463"/>
            <a:ext cx="4404360" cy="4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4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Things to </a:t>
            </a:r>
            <a:r>
              <a:rPr lang="en-US" sz="2800" spc="-200" dirty="0">
                <a:solidFill>
                  <a:srgbClr val="393E53"/>
                </a:solidFill>
                <a:latin typeface="Monotype Corsiva" panose="03010101010201010101" pitchFamily="66" charset="0"/>
                <a:cs typeface="Arial"/>
              </a:rPr>
              <a:t>be Thankful  </a:t>
            </a:r>
            <a:r>
              <a:rPr lang="en-US" sz="24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for Today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2997005" y="2490291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Daily mindfulness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2997005" y="3213511"/>
            <a:ext cx="42900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Strengthening our soothing system with imagery &amp; memory</a:t>
            </a:r>
          </a:p>
        </p:txBody>
      </p:sp>
      <p:sp>
        <p:nvSpPr>
          <p:cNvPr id="418" name="TextBox 417"/>
          <p:cNvSpPr txBox="1"/>
          <p:nvPr/>
        </p:nvSpPr>
        <p:spPr>
          <a:xfrm>
            <a:off x="3021511" y="4306062"/>
            <a:ext cx="459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400"/>
              </a:lnSpc>
              <a:spcBef>
                <a:spcPts val="1200"/>
              </a:spcBef>
            </a:pPr>
            <a:r>
              <a:rPr lang="en-US" sz="25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Soothing color imagery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2978862" y="4936949"/>
            <a:ext cx="4404360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300"/>
              </a:lnSpc>
              <a:spcBef>
                <a:spcPts val="1200"/>
              </a:spcBef>
            </a:pPr>
            <a:r>
              <a:rPr lang="en-US" sz="25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Memories of feeling cared for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905000" y="165520"/>
            <a:ext cx="5715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spc="-100" dirty="0">
                <a:solidFill>
                  <a:srgbClr val="393E53"/>
                </a:solidFill>
                <a:latin typeface="Constantia" panose="02030602050306030303" pitchFamily="18" charset="0"/>
                <a:cs typeface="Constantia"/>
              </a:rPr>
              <a:t>Today’s Agenda</a:t>
            </a:r>
            <a:endParaRPr sz="6000" b="1" dirty="0">
              <a:solidFill>
                <a:srgbClr val="393E53"/>
              </a:solidFill>
              <a:latin typeface="Constantia" panose="02030602050306030303" pitchFamily="18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11997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CF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2513045"/>
            <a:ext cx="891540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5400" dirty="0">
                <a:solidFill>
                  <a:srgbClr val="393E53"/>
                </a:solidFill>
              </a:rPr>
              <a:t>I’m              %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present today,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the rest of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me is               .</a:t>
            </a:r>
            <a:endParaRPr sz="5400" b="0" spc="5" dirty="0">
              <a:solidFill>
                <a:srgbClr val="393E5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61322" y="3048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5334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03" y="152400"/>
            <a:ext cx="3703608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2011" y="702945"/>
            <a:ext cx="6082989" cy="584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4800" b="0" spc="-55" dirty="0"/>
              <a:t>Checking in….</a:t>
            </a:r>
            <a:br>
              <a:rPr lang="en-US" sz="4800" b="0" spc="-55" dirty="0"/>
            </a:br>
            <a:br>
              <a:rPr lang="en-US" sz="4800" b="0" spc="-55" dirty="0"/>
            </a:br>
            <a:r>
              <a:rPr lang="en-US" sz="4800" b="0" spc="-55" dirty="0"/>
              <a:t>Have you remembered to be mindful during your selected daily activity?</a:t>
            </a:r>
            <a:br>
              <a:rPr lang="en-US" sz="4800" b="0" spc="-55" dirty="0"/>
            </a:br>
            <a:br>
              <a:rPr lang="en-US" sz="4800" b="0" spc="-55" dirty="0"/>
            </a:br>
            <a:r>
              <a:rPr lang="en-US" sz="4400" b="0" spc="-55" dirty="0"/>
              <a:t>How was the experience?</a:t>
            </a:r>
            <a:endParaRPr sz="4400" b="0" spc="-80" dirty="0"/>
          </a:p>
        </p:txBody>
      </p:sp>
      <p:sp>
        <p:nvSpPr>
          <p:cNvPr id="50" name="object 3"/>
          <p:cNvSpPr/>
          <p:nvPr/>
        </p:nvSpPr>
        <p:spPr>
          <a:xfrm>
            <a:off x="-89211" y="0"/>
            <a:ext cx="32004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2960006" cy="2851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5" y="1259800"/>
            <a:ext cx="2210367" cy="15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0" y="381000"/>
            <a:ext cx="5524500" cy="1291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5000" spc="5" dirty="0"/>
              <a:t>Soothing-Affiliative System</a:t>
            </a:r>
            <a:endParaRPr sz="5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003912" y="2286000"/>
            <a:ext cx="5521088" cy="303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lnSpc>
                <a:spcPts val="3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We can strengthen our soothing system through mindfulness practices focused 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spc="-100" dirty="0">
                <a:solidFill>
                  <a:srgbClr val="99D1D9"/>
                </a:solidFill>
                <a:latin typeface="Century Gothic" panose="020B0502020202020204" pitchFamily="34" charset="0"/>
              </a:rPr>
              <a:t>Imagery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b="0" spc="-100" dirty="0">
                <a:solidFill>
                  <a:srgbClr val="99D1D9"/>
                </a:solidFill>
                <a:latin typeface="Century Gothic" panose="020B0502020202020204" pitchFamily="34" charset="0"/>
              </a:rPr>
              <a:t>Memory</a:t>
            </a:r>
          </a:p>
        </p:txBody>
      </p:sp>
      <p:sp>
        <p:nvSpPr>
          <p:cNvPr id="6" name="object 3"/>
          <p:cNvSpPr/>
          <p:nvPr/>
        </p:nvSpPr>
        <p:spPr>
          <a:xfrm>
            <a:off x="0" y="2275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0" y="1941038"/>
            <a:ext cx="3009240" cy="34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5690548" cy="684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6000" spc="5" dirty="0"/>
              <a:t>Imagery</a:t>
            </a:r>
            <a:endParaRPr sz="6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31728" y="1624310"/>
            <a:ext cx="5598994" cy="538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b="0" dirty="0">
                <a:solidFill>
                  <a:schemeClr val="bg1"/>
                </a:solidFill>
                <a:latin typeface="Century Gothic" panose="020B0502020202020204" pitchFamily="34" charset="0"/>
              </a:rPr>
              <a:t>Sensory information experienced in the mind that doesn’t have a direct environmental trigger or input</a:t>
            </a:r>
          </a:p>
          <a:p>
            <a:pPr marL="457200" indent="-457200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ts val="3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What we imagine can  produce similar physiological responses in our body to ‘real’ experiences</a:t>
            </a:r>
            <a:endParaRPr lang="en-US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29000"/>
            <a:ext cx="2054152" cy="1517891"/>
          </a:xfrm>
          <a:prstGeom prst="rect">
            <a:avLst/>
          </a:prstGeom>
        </p:spPr>
      </p:pic>
      <p:sp>
        <p:nvSpPr>
          <p:cNvPr id="6" name="object 3"/>
          <p:cNvSpPr/>
          <p:nvPr/>
        </p:nvSpPr>
        <p:spPr>
          <a:xfrm>
            <a:off x="5995348" y="0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37" y="2438400"/>
            <a:ext cx="3604522" cy="24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07" y="635351"/>
            <a:ext cx="6934201" cy="6078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2246" y="356254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93E53"/>
                </a:solidFill>
                <a:latin typeface="Constantia" panose="02030602050306030303" pitchFamily="18" charset="0"/>
              </a:rPr>
              <a:t>Emotion Brain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66544" y="1529154"/>
            <a:ext cx="2050366" cy="2033390"/>
          </a:xfrm>
          <a:prstGeom prst="straightConnector1">
            <a:avLst/>
          </a:prstGeom>
          <a:ln w="76200">
            <a:solidFill>
              <a:srgbClr val="99D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1122" y="2389838"/>
            <a:ext cx="1338776" cy="707886"/>
          </a:xfrm>
          <a:prstGeom prst="rect">
            <a:avLst/>
          </a:prstGeom>
          <a:solidFill>
            <a:srgbClr val="FCFCF4"/>
          </a:solidFill>
          <a:ln>
            <a:solidFill>
              <a:srgbClr val="FCFC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Image of </a:t>
            </a:r>
          </a:p>
          <a:p>
            <a:pPr algn="ctr"/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meal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72556" y="574730"/>
            <a:ext cx="25790" cy="2987814"/>
          </a:xfrm>
          <a:prstGeom prst="straightConnector1">
            <a:avLst/>
          </a:prstGeom>
          <a:ln w="76200">
            <a:solidFill>
              <a:srgbClr val="99D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03168" y="1874907"/>
            <a:ext cx="1338776" cy="707886"/>
          </a:xfrm>
          <a:prstGeom prst="rect">
            <a:avLst/>
          </a:prstGeom>
          <a:solidFill>
            <a:srgbClr val="FCFCF4"/>
          </a:solidFill>
          <a:ln>
            <a:solidFill>
              <a:srgbClr val="FCFC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Sexual fantasy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037783" y="574730"/>
            <a:ext cx="936265" cy="2987814"/>
          </a:xfrm>
          <a:prstGeom prst="straightConnector1">
            <a:avLst/>
          </a:prstGeom>
          <a:ln w="76200">
            <a:solidFill>
              <a:srgbClr val="99D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16551" y="1790894"/>
            <a:ext cx="1338776" cy="707886"/>
          </a:xfrm>
          <a:prstGeom prst="rect">
            <a:avLst/>
          </a:prstGeom>
          <a:solidFill>
            <a:srgbClr val="FCFCF4"/>
          </a:solidFill>
          <a:ln>
            <a:solidFill>
              <a:srgbClr val="FCFC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Self-criticism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527326" y="1890386"/>
            <a:ext cx="1658346" cy="1865116"/>
          </a:xfrm>
          <a:prstGeom prst="straightConnector1">
            <a:avLst/>
          </a:prstGeom>
          <a:ln w="76200">
            <a:solidFill>
              <a:srgbClr val="99D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86031" y="2667550"/>
            <a:ext cx="2013934" cy="707886"/>
          </a:xfrm>
          <a:prstGeom prst="rect">
            <a:avLst/>
          </a:prstGeom>
          <a:solidFill>
            <a:srgbClr val="FCFCF4"/>
          </a:solidFill>
          <a:ln>
            <a:solidFill>
              <a:srgbClr val="FCFC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93E53"/>
                </a:solidFill>
                <a:latin typeface="Century Gothic" panose="020B0502020202020204" pitchFamily="34" charset="0"/>
              </a:rPr>
              <a:t>Self-compassion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634948"/>
            <a:ext cx="13387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FCF4"/>
                </a:solidFill>
                <a:latin typeface="Century Gothic" panose="020B0502020202020204" pitchFamily="34" charset="0"/>
              </a:rPr>
              <a:t>Meal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16063" y="54271"/>
            <a:ext cx="13387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FCF4"/>
                </a:solidFill>
                <a:latin typeface="Century Gothic" panose="020B0502020202020204" pitchFamily="34" charset="0"/>
              </a:rPr>
              <a:t>Sexual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1411" y="47096"/>
            <a:ext cx="13387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FCF4"/>
                </a:solidFill>
                <a:latin typeface="Century Gothic" panose="020B0502020202020204" pitchFamily="34" charset="0"/>
              </a:rPr>
              <a:t>Bully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39369" y="577491"/>
            <a:ext cx="155503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FCF4"/>
                </a:solidFill>
                <a:latin typeface="Century Gothic" panose="020B0502020202020204" pitchFamily="34" charset="0"/>
              </a:rPr>
              <a:t>Kind, Warm, and Caring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745729" y="3815834"/>
            <a:ext cx="1638282" cy="1558284"/>
          </a:xfrm>
          <a:prstGeom prst="straightConnector1">
            <a:avLst/>
          </a:prstGeom>
          <a:ln w="76200">
            <a:solidFill>
              <a:srgbClr val="99D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404" y="5526630"/>
            <a:ext cx="254509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FCF4"/>
                </a:solidFill>
                <a:latin typeface="Century Gothic" panose="020B0502020202020204" pitchFamily="34" charset="0"/>
              </a:rPr>
              <a:t>Stomach Acid Saliva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873546" y="4174883"/>
            <a:ext cx="207465" cy="1828800"/>
          </a:xfrm>
          <a:prstGeom prst="straightConnector1">
            <a:avLst/>
          </a:prstGeom>
          <a:ln w="76200">
            <a:solidFill>
              <a:srgbClr val="99D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973575" y="5957517"/>
            <a:ext cx="16992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FCF4"/>
                </a:solidFill>
                <a:latin typeface="Century Gothic" panose="020B0502020202020204" pitchFamily="34" charset="0"/>
              </a:rPr>
              <a:t>Arousal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071653" y="4092744"/>
            <a:ext cx="1275861" cy="1838628"/>
          </a:xfrm>
          <a:prstGeom prst="straightConnector1">
            <a:avLst/>
          </a:prstGeom>
          <a:ln w="76200">
            <a:solidFill>
              <a:srgbClr val="99D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44405" y="6214262"/>
            <a:ext cx="244126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FCF4"/>
                </a:solidFill>
                <a:latin typeface="Century Gothic" panose="020B0502020202020204" pitchFamily="34" charset="0"/>
              </a:rPr>
              <a:t>Fearful Depressed</a:t>
            </a:r>
          </a:p>
        </p:txBody>
      </p:sp>
      <p:cxnSp>
        <p:nvCxnSpPr>
          <p:cNvPr id="47" name="Straight Arrow Connector 46"/>
          <p:cNvCxnSpPr>
            <a:stCxn id="3" idx="3"/>
          </p:cNvCxnSpPr>
          <p:nvPr/>
        </p:nvCxnSpPr>
        <p:spPr>
          <a:xfrm>
            <a:off x="6823646" y="3916487"/>
            <a:ext cx="1388662" cy="1446916"/>
          </a:xfrm>
          <a:prstGeom prst="straightConnector1">
            <a:avLst/>
          </a:prstGeom>
          <a:ln w="76200">
            <a:solidFill>
              <a:srgbClr val="99D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61254" y="5363403"/>
            <a:ext cx="244126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CFCF4"/>
                </a:solidFill>
                <a:latin typeface="Century Gothic" panose="020B0502020202020204" pitchFamily="34" charset="0"/>
              </a:rPr>
              <a:t>Soothed Safe</a:t>
            </a:r>
          </a:p>
        </p:txBody>
      </p:sp>
    </p:spTree>
    <p:extLst>
      <p:ext uri="{BB962C8B-B14F-4D97-AF65-F5344CB8AC3E}">
        <p14:creationId xmlns:p14="http://schemas.microsoft.com/office/powerpoint/2010/main" val="386079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5690548" cy="684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5000"/>
              </a:lnSpc>
            </a:pPr>
            <a:r>
              <a:rPr lang="en-US" sz="6000" spc="5" dirty="0"/>
              <a:t>Imagery</a:t>
            </a:r>
            <a:endParaRPr sz="6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31728" y="1624310"/>
            <a:ext cx="5598994" cy="45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b="0" dirty="0">
                <a:solidFill>
                  <a:schemeClr val="bg1"/>
                </a:solidFill>
                <a:latin typeface="Century Gothic" panose="020B0502020202020204" pitchFamily="34" charset="0"/>
              </a:rPr>
              <a:t>Visual Imagery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b="0" dirty="0">
                <a:solidFill>
                  <a:schemeClr val="bg1"/>
                </a:solidFill>
                <a:latin typeface="Century Gothic" panose="020B0502020202020204" pitchFamily="34" charset="0"/>
              </a:rPr>
              <a:t>Auditory Imagery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b="0" dirty="0">
                <a:solidFill>
                  <a:schemeClr val="bg1"/>
                </a:solidFill>
                <a:latin typeface="Century Gothic" panose="020B0502020202020204" pitchFamily="34" charset="0"/>
              </a:rPr>
              <a:t>Olfactory Imagery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b="0" dirty="0">
                <a:solidFill>
                  <a:schemeClr val="bg1"/>
                </a:solidFill>
                <a:latin typeface="Century Gothic" panose="020B0502020202020204" pitchFamily="34" charset="0"/>
              </a:rPr>
              <a:t>Tactile Imagery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500" b="0" dirty="0">
                <a:solidFill>
                  <a:schemeClr val="bg1"/>
                </a:solidFill>
                <a:latin typeface="Century Gothic" panose="020B0502020202020204" pitchFamily="34" charset="0"/>
              </a:rPr>
              <a:t>Taste Imagery</a:t>
            </a:r>
            <a:endParaRPr lang="en-US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29000"/>
            <a:ext cx="2054152" cy="1517891"/>
          </a:xfrm>
          <a:prstGeom prst="rect">
            <a:avLst/>
          </a:prstGeom>
        </p:spPr>
      </p:pic>
      <p:sp>
        <p:nvSpPr>
          <p:cNvPr id="6" name="object 3"/>
          <p:cNvSpPr/>
          <p:nvPr/>
        </p:nvSpPr>
        <p:spPr>
          <a:xfrm>
            <a:off x="5995348" y="0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37" y="2438400"/>
            <a:ext cx="3604522" cy="24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259</Words>
  <Application>Microsoft Office PowerPoint</Application>
  <PresentationFormat>Custom</PresentationFormat>
  <Paragraphs>76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Akzidenz-Grotesk Pro Light</vt:lpstr>
      <vt:lpstr>Arial</vt:lpstr>
      <vt:lpstr>Arial Narrow</vt:lpstr>
      <vt:lpstr>Calibri</vt:lpstr>
      <vt:lpstr>Century Gothic</vt:lpstr>
      <vt:lpstr>Constantia</vt:lpstr>
      <vt:lpstr>Monotype Corsiva</vt:lpstr>
      <vt:lpstr>Office Theme</vt:lpstr>
      <vt:lpstr>Acrobat Document</vt:lpstr>
      <vt:lpstr>PowerPoint Presentation</vt:lpstr>
      <vt:lpstr>PowerPoint Presentation</vt:lpstr>
      <vt:lpstr>PowerPoint Presentation</vt:lpstr>
      <vt:lpstr>I’m              % present today,  the rest of  me is               .</vt:lpstr>
      <vt:lpstr>Checking in….  Have you remembered to be mindful during your selected daily activity?  How was the experience?</vt:lpstr>
      <vt:lpstr>Soothing-Affiliative System</vt:lpstr>
      <vt:lpstr>Imagery</vt:lpstr>
      <vt:lpstr>PowerPoint Presentation</vt:lpstr>
      <vt:lpstr>Imagery</vt:lpstr>
      <vt:lpstr>Why is imagery a helpful tool?</vt:lpstr>
      <vt:lpstr>Soothing Color Imagery</vt:lpstr>
      <vt:lpstr>I’m              % present today,  the rest of  me is               .</vt:lpstr>
      <vt:lpstr>Discuss your experience with this color imagery practice.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Compassion_Week 1_PPT</dc:title>
  <dc:creator>Cory Gassner</dc:creator>
  <cp:keywords>DADAWxQLAO8</cp:keywords>
  <cp:lastModifiedBy>Amy Reesing</cp:lastModifiedBy>
  <cp:revision>207</cp:revision>
  <cp:lastPrinted>2018-08-16T17:19:20Z</cp:lastPrinted>
  <dcterms:created xsi:type="dcterms:W3CDTF">2018-08-14T14:48:58Z</dcterms:created>
  <dcterms:modified xsi:type="dcterms:W3CDTF">2019-10-28T00:34:18Z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2018-08-14T00:00:00Z</vt:filetime>
  </property>
  <property fmtid="{D5CDD505-2E9C-101B-9397-08002B2CF9AE}" pid="3" name="Creator">
    <vt:lpwstr>Canva</vt:lpwstr>
  </property>
  <property fmtid="{D5CDD505-2E9C-101B-9397-08002B2CF9AE}" pid="4" name="LastSaved">
    <vt:filetime>2018-08-14T00:00:00Z</vt:filetime>
  </property>
</Properties>
</file>