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0" r:id="rId3"/>
    <p:sldId id="277" r:id="rId4"/>
    <p:sldId id="343" r:id="rId5"/>
    <p:sldId id="325" r:id="rId6"/>
    <p:sldId id="337" r:id="rId7"/>
    <p:sldId id="332" r:id="rId8"/>
    <p:sldId id="345" r:id="rId9"/>
    <p:sldId id="333" r:id="rId10"/>
    <p:sldId id="340" r:id="rId11"/>
    <p:sldId id="356" r:id="rId12"/>
    <p:sldId id="334" r:id="rId13"/>
    <p:sldId id="335" r:id="rId14"/>
    <p:sldId id="341" r:id="rId15"/>
    <p:sldId id="336" r:id="rId16"/>
    <p:sldId id="342" r:id="rId17"/>
    <p:sldId id="322" r:id="rId18"/>
  </p:sldIdLst>
  <p:sldSz cx="9753600" cy="73152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D1D9"/>
    <a:srgbClr val="FCFCF4"/>
    <a:srgbClr val="BFBFBF"/>
    <a:srgbClr val="393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86" autoAdjust="0"/>
    <p:restoredTop sz="65771" autoAdjust="0"/>
  </p:normalViewPr>
  <p:slideViewPr>
    <p:cSldViewPr>
      <p:cViewPr varScale="1">
        <p:scale>
          <a:sx n="53" d="100"/>
          <a:sy n="53" d="100"/>
        </p:scale>
        <p:origin x="1570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247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567" y="2"/>
            <a:ext cx="3012378" cy="463007"/>
          </a:xfrm>
          <a:prstGeom prst="rect">
            <a:avLst/>
          </a:prstGeom>
        </p:spPr>
        <p:txBody>
          <a:bodyPr vert="horz" lIns="86703" tIns="43352" rIns="86703" bIns="43352" rtlCol="0"/>
          <a:lstStyle>
            <a:lvl1pPr algn="r">
              <a:defRPr sz="1100"/>
            </a:lvl1pPr>
          </a:lstStyle>
          <a:p>
            <a:fld id="{88FDBED7-CF50-4D25-BE92-FE7E9FE293DA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03" tIns="43352" rIns="86703" bIns="433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56" y="4445665"/>
            <a:ext cx="5560965" cy="3635902"/>
          </a:xfrm>
          <a:prstGeom prst="rect">
            <a:avLst/>
          </a:prstGeom>
        </p:spPr>
        <p:txBody>
          <a:bodyPr vert="horz" lIns="86703" tIns="43352" rIns="86703" bIns="433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3070"/>
            <a:ext cx="3011247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567" y="8773070"/>
            <a:ext cx="3012378" cy="463005"/>
          </a:xfrm>
          <a:prstGeom prst="rect">
            <a:avLst/>
          </a:prstGeom>
        </p:spPr>
        <p:txBody>
          <a:bodyPr vert="horz" lIns="86703" tIns="43352" rIns="86703" bIns="43352" rtlCol="0" anchor="b"/>
          <a:lstStyle>
            <a:lvl1pPr algn="r">
              <a:defRPr sz="1100"/>
            </a:lvl1pPr>
          </a:lstStyle>
          <a:p>
            <a:fld id="{567FC350-E118-45B2-A544-EA22BE1E6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NmMH6tqiMc&amp;feature=youtu.b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6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73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The power of mindfulness: What you practice grows stronger: Shauna Shapiro (13:45)</a:t>
            </a:r>
          </a:p>
          <a:p>
            <a:r>
              <a:rPr lang="en-US" dirty="0"/>
              <a:t>https://youtu.be/IeblJdB2-Vo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84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3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4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5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These practices</a:t>
            </a:r>
            <a:r>
              <a:rPr lang="en-US" baseline="0" dirty="0"/>
              <a:t> can be done formally or informally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88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0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</a:t>
            </a:r>
            <a:r>
              <a:rPr lang="en-US" baseline="0" dirty="0"/>
              <a:t> Notes:</a:t>
            </a:r>
            <a:endParaRPr lang="en-US" dirty="0"/>
          </a:p>
          <a:p>
            <a:r>
              <a:rPr lang="en-US" dirty="0"/>
              <a:t>Full-Class</a:t>
            </a:r>
            <a:r>
              <a:rPr lang="en-US" baseline="0" dirty="0"/>
              <a:t> Discussion</a:t>
            </a:r>
          </a:p>
          <a:p>
            <a:endParaRPr lang="en-US" baseline="0" dirty="0"/>
          </a:p>
          <a:p>
            <a:r>
              <a:rPr lang="en-US" baseline="0" dirty="0"/>
              <a:t>Examples: brushing your teeth, showering, mindfully eating the first and last bites of meals, driving</a:t>
            </a:r>
          </a:p>
          <a:p>
            <a:endParaRPr lang="en-US" baseline="0" dirty="0"/>
          </a:p>
          <a:p>
            <a:r>
              <a:rPr lang="en-US" baseline="0" dirty="0"/>
              <a:t>This would be an example of an informal mindfulness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1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Discuss the idea of allowing thoughts to flow as we watch them from the bank of the river without trying to hold onto the thoughts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Breath Awareness Meditation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6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r>
              <a:rPr lang="en-US" dirty="0"/>
              <a:t>Why mindfulness is a superpower: An animation (2:43) </a:t>
            </a:r>
          </a:p>
          <a:p>
            <a:r>
              <a:rPr lang="en-US" dirty="0"/>
              <a:t>Happify</a:t>
            </a:r>
          </a:p>
          <a:p>
            <a:r>
              <a:rPr lang="en-US" dirty="0"/>
              <a:t>https://youtu.be/w6T02g5hnT4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Notes: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Mind in a Jar - Planting Seeds of Mindfulness MOVIE! (1:13)</a:t>
            </a:r>
          </a:p>
          <a:p>
            <a:r>
              <a:rPr lang="en-US" dirty="0">
                <a:hlinkClick r:id="rId3"/>
              </a:rPr>
              <a:t>https://www.youtube.com/watch?v=QNmMH6tqiMc&amp;feature=youtu.be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C350-E118-45B2-A544-EA22BE1E6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8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0409" y="2997396"/>
            <a:ext cx="7492781" cy="1104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rgbClr val="FBFBF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42795" y="428498"/>
            <a:ext cx="5668009" cy="83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0834" y="1818541"/>
            <a:ext cx="9091930" cy="463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eblJdB2-Vo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w6T02g5hnT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NmMH6tqiMc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4010"/>
            <a:ext cx="9753601" cy="7319210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0"/>
            <a:ext cx="9753598" cy="7325751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520" y="0"/>
                </a:lnTo>
                <a:lnTo>
                  <a:pt x="9753520" y="7315199"/>
                </a:lnTo>
                <a:lnTo>
                  <a:pt x="0" y="7315199"/>
                </a:lnTo>
                <a:lnTo>
                  <a:pt x="0" y="0"/>
                </a:lnTo>
                <a:close/>
              </a:path>
            </a:pathLst>
          </a:custGeom>
          <a:solidFill>
            <a:srgbClr val="393E53">
              <a:alpha val="4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-2" y="1194227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6600" spc="-10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Things</a:t>
            </a:r>
            <a:r>
              <a:rPr sz="6600" spc="-320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 </a:t>
            </a:r>
            <a:r>
              <a:rPr sz="6600" spc="-55" dirty="0">
                <a:solidFill>
                  <a:srgbClr val="FCFCF4"/>
                </a:solidFill>
                <a:latin typeface="Century Gothic" panose="020B0502020202020204" pitchFamily="34" charset="0"/>
                <a:cs typeface="Constantia"/>
              </a:rPr>
              <a:t>to</a:t>
            </a:r>
            <a:endParaRPr sz="6600" dirty="0">
              <a:solidFill>
                <a:srgbClr val="FCFCF4"/>
              </a:solidFill>
              <a:latin typeface="Century Gothic" panose="020B0502020202020204" pitchFamily="34" charset="0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2" y="4764435"/>
            <a:ext cx="9753601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sz="6600" spc="-100" dirty="0">
                <a:solidFill>
                  <a:srgbClr val="FBFBF4"/>
                </a:solidFill>
                <a:latin typeface="Century Gothic" panose="020B0502020202020204" pitchFamily="34" charset="0"/>
                <a:cs typeface="Constantia"/>
              </a:rPr>
              <a:t>for Today</a:t>
            </a:r>
          </a:p>
        </p:txBody>
      </p:sp>
      <p:sp>
        <p:nvSpPr>
          <p:cNvPr id="7" name="object 2"/>
          <p:cNvSpPr txBox="1"/>
          <p:nvPr/>
        </p:nvSpPr>
        <p:spPr>
          <a:xfrm>
            <a:off x="-2" y="2413146"/>
            <a:ext cx="9753602" cy="2123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3800" dirty="0">
                <a:solidFill>
                  <a:srgbClr val="FBFBF4"/>
                </a:solidFill>
                <a:latin typeface="Monotype Corsiva" panose="03010101010201010101" pitchFamily="66" charset="0"/>
                <a:cs typeface="Constantia"/>
              </a:rPr>
              <a:t>be Thankful</a:t>
            </a:r>
            <a:endParaRPr sz="13800" dirty="0">
              <a:latin typeface="Monotype Corsiva" panose="03010101010201010101" pitchFamily="66" charset="0"/>
              <a:cs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solidFill>
            <a:srgbClr val="FCF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2513045"/>
            <a:ext cx="891540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5400" dirty="0">
                <a:solidFill>
                  <a:srgbClr val="393E53"/>
                </a:solidFill>
              </a:rPr>
              <a:t>I’m              %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present today,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the rest of </a:t>
            </a:r>
            <a:br>
              <a:rPr lang="en-US" sz="5400" dirty="0">
                <a:solidFill>
                  <a:srgbClr val="393E53"/>
                </a:solidFill>
              </a:rPr>
            </a:br>
            <a:r>
              <a:rPr lang="en-US" sz="5400" dirty="0">
                <a:solidFill>
                  <a:srgbClr val="393E53"/>
                </a:solidFill>
              </a:rPr>
              <a:t>me is               .</a:t>
            </a:r>
            <a:endParaRPr sz="5400" b="0" spc="5" dirty="0">
              <a:solidFill>
                <a:srgbClr val="393E5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61322" y="3048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0" y="5334000"/>
            <a:ext cx="2133600" cy="0"/>
          </a:xfrm>
          <a:prstGeom prst="line">
            <a:avLst/>
          </a:prstGeom>
          <a:ln w="57150">
            <a:solidFill>
              <a:srgbClr val="393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903" y="152400"/>
            <a:ext cx="3703608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8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92964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/>
            <a:r>
              <a:rPr lang="en-US" sz="4500" spc="5" dirty="0"/>
              <a:t>The power of mindfulness: </a:t>
            </a:r>
            <a:br>
              <a:rPr lang="en-US" sz="4500" spc="5" dirty="0"/>
            </a:br>
            <a:r>
              <a:rPr lang="en-US" sz="4500" spc="5" dirty="0"/>
              <a:t>What you practice grows stronger</a:t>
            </a:r>
            <a:endParaRPr sz="4500" spc="5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08FDCE09-5321-4E7D-893E-471A26B2F0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1905000"/>
            <a:ext cx="9015836" cy="507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54495"/>
            <a:ext cx="9296400" cy="15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6000" spc="5" dirty="0"/>
              <a:t>Mindfulness – </a:t>
            </a:r>
            <a:br>
              <a:rPr lang="en-US" sz="6000" spc="5" dirty="0"/>
            </a:br>
            <a:r>
              <a:rPr lang="en-US" sz="6000" spc="5" dirty="0"/>
              <a:t>Anchored Practices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04800" y="2362200"/>
            <a:ext cx="9296400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Mindful breathing/Breath awareness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entury Gothic" panose="020B0502020202020204" pitchFamily="34" charset="0"/>
              </a:rPr>
              <a:t>breath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entury Gothic" panose="020B0502020202020204" pitchFamily="34" charset="0"/>
              </a:rPr>
              <a:t>internal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Body scan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entury Gothic" panose="020B0502020202020204" pitchFamily="34" charset="0"/>
              </a:rPr>
              <a:t>bodily sensation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entury Gothic" panose="020B0502020202020204" pitchFamily="34" charset="0"/>
              </a:rPr>
              <a:t>internal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Mindfulness of sound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entury Gothic" panose="020B0502020202020204" pitchFamily="34" charset="0"/>
              </a:rPr>
              <a:t>sound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entury Gothic" panose="020B0502020202020204" pitchFamily="34" charset="0"/>
              </a:rPr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39287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9296400" cy="154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6000" spc="5" dirty="0"/>
              <a:t>Mindfulness – Unanchored Practices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57200" y="2580382"/>
            <a:ext cx="8915400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Beyond the anchor – noticing the shifting landscape of our minds…</a:t>
            </a:r>
          </a:p>
          <a:p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Mindful labeling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entury Gothic" panose="020B0502020202020204" pitchFamily="34" charset="0"/>
              </a:rPr>
              <a:t>Labeling thoughts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99D1D9"/>
                </a:solidFill>
                <a:latin typeface="Century Gothic" panose="020B0502020202020204" pitchFamily="34" charset="0"/>
              </a:rPr>
              <a:t>Labeling feelings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13321"/>
            <a:ext cx="6705600" cy="78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000"/>
              </a:lnSpc>
            </a:pPr>
            <a:r>
              <a:rPr lang="en-US" sz="6000" dirty="0"/>
              <a:t>Mindful Labeling</a:t>
            </a:r>
            <a:endParaRPr sz="6000" spc="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2819400"/>
            <a:ext cx="3958676" cy="4327430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 rot="21192523">
            <a:off x="6324600" y="1245083"/>
            <a:ext cx="3048000" cy="2387863"/>
          </a:xfrm>
          <a:prstGeom prst="cloudCallout">
            <a:avLst>
              <a:gd name="adj1" fmla="val -77278"/>
              <a:gd name="adj2" fmla="val 6990"/>
            </a:avLst>
          </a:prstGeom>
          <a:solidFill>
            <a:srgbClr val="FCFCF4"/>
          </a:solidFill>
          <a:ln>
            <a:solidFill>
              <a:srgbClr val="99D1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282888"/>
            <a:ext cx="1067192" cy="9712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95" y="2515852"/>
            <a:ext cx="933380" cy="8392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41" y="1663307"/>
            <a:ext cx="1065634" cy="90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3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9296400" cy="78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6000" spc="5" dirty="0"/>
              <a:t>Mindfulness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495300" y="2895600"/>
            <a:ext cx="89154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Mindful Walking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Mindful Eating</a:t>
            </a:r>
          </a:p>
        </p:txBody>
      </p:sp>
    </p:spTree>
    <p:extLst>
      <p:ext uri="{BB962C8B-B14F-4D97-AF65-F5344CB8AC3E}">
        <p14:creationId xmlns:p14="http://schemas.microsoft.com/office/powerpoint/2010/main" val="1876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67056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6000"/>
              </a:lnSpc>
            </a:pPr>
            <a:r>
              <a:rPr lang="en-US" sz="6000" dirty="0"/>
              <a:t>Mindful Eating</a:t>
            </a:r>
            <a:endParaRPr sz="6000" spc="5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5032432" cy="534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65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6200" y="0"/>
            <a:ext cx="98298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393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4514" y="2362200"/>
            <a:ext cx="555188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4800" b="0" spc="-55" dirty="0"/>
              <a:t>What is one daily activity that you could chose to do mindfully this week?</a:t>
            </a:r>
            <a:endParaRPr sz="4800" b="0" spc="-80" dirty="0"/>
          </a:p>
        </p:txBody>
      </p:sp>
      <p:sp>
        <p:nvSpPr>
          <p:cNvPr id="50" name="object 3"/>
          <p:cNvSpPr/>
          <p:nvPr/>
        </p:nvSpPr>
        <p:spPr>
          <a:xfrm>
            <a:off x="-89211" y="0"/>
            <a:ext cx="3200400" cy="7315200"/>
          </a:xfrm>
          <a:custGeom>
            <a:avLst/>
            <a:gdLst/>
            <a:ahLst/>
            <a:cxnLst/>
            <a:rect l="l" t="t" r="r" b="b"/>
            <a:pathLst>
              <a:path w="3771900" h="7315200">
                <a:moveTo>
                  <a:pt x="0" y="7315199"/>
                </a:moveTo>
                <a:lnTo>
                  <a:pt x="0" y="0"/>
                </a:lnTo>
                <a:lnTo>
                  <a:pt x="3771900" y="0"/>
                </a:lnTo>
                <a:lnTo>
                  <a:pt x="3771900" y="7315199"/>
                </a:lnTo>
                <a:lnTo>
                  <a:pt x="0" y="7315199"/>
                </a:lnTo>
                <a:close/>
              </a:path>
            </a:pathLst>
          </a:custGeom>
          <a:solidFill>
            <a:srgbClr val="FBFBF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2960006" cy="2851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5" y="1259800"/>
            <a:ext cx="2210367" cy="153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0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3E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7"/>
          <p:cNvSpPr txBox="1"/>
          <p:nvPr/>
        </p:nvSpPr>
        <p:spPr>
          <a:xfrm>
            <a:off x="1122046" y="851754"/>
            <a:ext cx="249554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2700" spc="240" dirty="0">
                <a:solidFill>
                  <a:srgbClr val="99D1D9"/>
                </a:solidFill>
                <a:latin typeface="Century Gothic" panose="020B0502020202020204" pitchFamily="34" charset="0"/>
                <a:cs typeface="Tahoma"/>
              </a:rPr>
              <a:t>C</a:t>
            </a:r>
            <a:endParaRPr sz="2700" dirty="0">
              <a:solidFill>
                <a:srgbClr val="99D1D9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848436" y="805667"/>
            <a:ext cx="4171364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Cultivating </a:t>
            </a:r>
          </a:p>
          <a:p>
            <a:pPr marL="12700" marR="5080">
              <a:spcBef>
                <a:spcPts val="95"/>
              </a:spcBef>
            </a:pPr>
            <a:r>
              <a:rPr lang="en-US" spc="409" dirty="0">
                <a:solidFill>
                  <a:srgbClr val="99D1D9"/>
                </a:solidFill>
                <a:latin typeface="Century Gothic" panose="020B0502020202020204" pitchFamily="34" charset="0"/>
                <a:cs typeface="Akzidenz-Grotesk Pro Light"/>
              </a:rPr>
              <a:t>Compassion</a:t>
            </a:r>
            <a:endParaRPr spc="409" dirty="0">
              <a:solidFill>
                <a:srgbClr val="99D1D9"/>
              </a:solidFill>
              <a:latin typeface="Century Gothic" panose="020B0502020202020204" pitchFamily="34" charset="0"/>
              <a:cs typeface="Akzidenz-Grotesk Pro Light"/>
            </a:endParaRPr>
          </a:p>
        </p:txBody>
      </p:sp>
      <p:sp>
        <p:nvSpPr>
          <p:cNvPr id="15" name="object 9"/>
          <p:cNvSpPr txBox="1"/>
          <p:nvPr/>
        </p:nvSpPr>
        <p:spPr>
          <a:xfrm>
            <a:off x="457200" y="2556152"/>
            <a:ext cx="9296400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6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Building Capacity and Foundations for Compassion: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60365" algn="l"/>
              </a:tabLst>
            </a:pPr>
            <a:r>
              <a:rPr lang="en-US" sz="5600" b="1" spc="-200" dirty="0">
                <a:solidFill>
                  <a:srgbClr val="99D1D9"/>
                </a:solidFill>
                <a:latin typeface="Constantia" panose="02030602050306030303" pitchFamily="18" charset="0"/>
                <a:cs typeface="Arial"/>
              </a:rPr>
              <a:t>Attention and Mindfulness</a:t>
            </a:r>
            <a:endParaRPr sz="5600" b="1" spc="-200" dirty="0">
              <a:solidFill>
                <a:srgbClr val="99D1D9"/>
              </a:solidFill>
              <a:latin typeface="Constantia" panose="02030602050306030303" pitchFamily="18" charset="0"/>
              <a:cs typeface="Arial"/>
            </a:endParaRPr>
          </a:p>
        </p:txBody>
      </p:sp>
      <p:sp>
        <p:nvSpPr>
          <p:cNvPr id="16" name="object 10"/>
          <p:cNvSpPr txBox="1"/>
          <p:nvPr/>
        </p:nvSpPr>
        <p:spPr>
          <a:xfrm>
            <a:off x="857249" y="5867400"/>
            <a:ext cx="1885951" cy="856388"/>
          </a:xfrm>
          <a:prstGeom prst="rect">
            <a:avLst/>
          </a:prstGeom>
          <a:solidFill>
            <a:srgbClr val="393E53"/>
          </a:solidFill>
          <a:ln w="19050">
            <a:solidFill>
              <a:srgbClr val="FBFBF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lang="en-US" sz="2400" spc="225" dirty="0">
              <a:solidFill>
                <a:srgbClr val="99D1D9"/>
              </a:solidFill>
              <a:latin typeface="Century Gothic" panose="020B0502020202020204" pitchFamily="34" charset="0"/>
              <a:cs typeface="Arial"/>
            </a:endParaRPr>
          </a:p>
          <a:p>
            <a:pPr marL="340360" marR="473709">
              <a:lnSpc>
                <a:spcPct val="159100"/>
              </a:lnSpc>
              <a:tabLst>
                <a:tab pos="1492250" algn="l"/>
                <a:tab pos="1853564" algn="l"/>
                <a:tab pos="2117725" algn="l"/>
                <a:tab pos="2280285" algn="l"/>
                <a:tab pos="3128645" algn="l"/>
                <a:tab pos="3465829" algn="l"/>
                <a:tab pos="3879850" algn="l"/>
              </a:tabLst>
            </a:pPr>
            <a:endParaRPr sz="1100" dirty="0">
              <a:latin typeface="Akzidenz-Grotesk Pro Light" panose="02000506040000020003" pitchFamily="50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411" y="6019800"/>
            <a:ext cx="545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D1D9"/>
                </a:solidFill>
                <a:latin typeface="Century Gothic" panose="020B0502020202020204" pitchFamily="34" charset="0"/>
              </a:rPr>
              <a:t>Chapter 8</a:t>
            </a:r>
          </a:p>
        </p:txBody>
      </p:sp>
      <p:sp>
        <p:nvSpPr>
          <p:cNvPr id="4" name="Hexagon 3"/>
          <p:cNvSpPr/>
          <p:nvPr/>
        </p:nvSpPr>
        <p:spPr>
          <a:xfrm rot="5400000">
            <a:off x="818582" y="730867"/>
            <a:ext cx="854268" cy="728604"/>
          </a:xfrm>
          <a:prstGeom prst="hexagon">
            <a:avLst/>
          </a:prstGeom>
          <a:noFill/>
          <a:ln w="6350">
            <a:solidFill>
              <a:srgbClr val="FCFC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D1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29714"/>
              </p:ext>
            </p:extLst>
          </p:nvPr>
        </p:nvGraphicFramePr>
        <p:xfrm>
          <a:off x="0" y="0"/>
          <a:ext cx="97536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Acrobat Document" r:id="rId4" imgW="9524904" imgH="9524839" progId="AcroExch.Document.DC">
                  <p:embed/>
                </p:oleObj>
              </mc:Choice>
              <mc:Fallback>
                <p:oleObj name="Acrobat Document" r:id="rId4" imgW="9524904" imgH="95248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53600" cy="731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TextBox 414"/>
          <p:cNvSpPr txBox="1"/>
          <p:nvPr/>
        </p:nvSpPr>
        <p:spPr>
          <a:xfrm>
            <a:off x="2984412" y="1545296"/>
            <a:ext cx="4404360" cy="43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Things to </a:t>
            </a:r>
            <a:r>
              <a:rPr lang="en-US" sz="3200" spc="-200" dirty="0">
                <a:solidFill>
                  <a:srgbClr val="393E53"/>
                </a:solidFill>
                <a:latin typeface="Monotype Corsiva" panose="03010101010201010101" pitchFamily="66" charset="0"/>
                <a:cs typeface="Arial"/>
              </a:rPr>
              <a:t>be Thankful  </a:t>
            </a: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for Today</a:t>
            </a:r>
          </a:p>
        </p:txBody>
      </p:sp>
      <p:sp>
        <p:nvSpPr>
          <p:cNvPr id="416" name="TextBox 415"/>
          <p:cNvSpPr txBox="1"/>
          <p:nvPr/>
        </p:nvSpPr>
        <p:spPr>
          <a:xfrm>
            <a:off x="2984412" y="2106113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Breath awareness practice</a:t>
            </a:r>
          </a:p>
        </p:txBody>
      </p:sp>
      <p:sp>
        <p:nvSpPr>
          <p:cNvPr id="417" name="TextBox 416"/>
          <p:cNvSpPr txBox="1"/>
          <p:nvPr/>
        </p:nvSpPr>
        <p:spPr>
          <a:xfrm>
            <a:off x="3025140" y="2786631"/>
            <a:ext cx="4137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Mindfulness</a:t>
            </a:r>
          </a:p>
        </p:txBody>
      </p:sp>
      <p:sp>
        <p:nvSpPr>
          <p:cNvPr id="418" name="TextBox 417"/>
          <p:cNvSpPr txBox="1"/>
          <p:nvPr/>
        </p:nvSpPr>
        <p:spPr>
          <a:xfrm>
            <a:off x="3025140" y="3522739"/>
            <a:ext cx="4594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400"/>
              </a:lnSpc>
              <a:spcBef>
                <a:spcPts val="1200"/>
              </a:spcBef>
            </a:pPr>
            <a:r>
              <a:rPr lang="en-US" sz="25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Attention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3025140" y="4166514"/>
            <a:ext cx="4404360" cy="128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marR="309880">
              <a:lnSpc>
                <a:spcPts val="2300"/>
              </a:lnSpc>
              <a:spcBef>
                <a:spcPts val="1200"/>
              </a:spcBef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Mindfulness practices</a:t>
            </a:r>
          </a:p>
          <a:p>
            <a:pPr marL="479425" marR="309880" indent="-457200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Anchored</a:t>
            </a:r>
          </a:p>
          <a:p>
            <a:pPr marL="479425" marR="309880" indent="-457200">
              <a:lnSpc>
                <a:spcPts val="23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spc="-200" dirty="0">
                <a:solidFill>
                  <a:srgbClr val="393E53"/>
                </a:solidFill>
                <a:latin typeface="Century Gothic" panose="020B0502020202020204" pitchFamily="34" charset="0"/>
                <a:cs typeface="Arial"/>
              </a:rPr>
              <a:t>Unanchored </a:t>
            </a:r>
          </a:p>
        </p:txBody>
      </p:sp>
      <p:sp>
        <p:nvSpPr>
          <p:cNvPr id="10" name="object 2"/>
          <p:cNvSpPr txBox="1"/>
          <p:nvPr/>
        </p:nvSpPr>
        <p:spPr>
          <a:xfrm>
            <a:off x="1905000" y="165520"/>
            <a:ext cx="5715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6000" b="1" spc="-100" dirty="0">
                <a:solidFill>
                  <a:srgbClr val="393E53"/>
                </a:solidFill>
                <a:latin typeface="Constantia" panose="02030602050306030303" pitchFamily="18" charset="0"/>
                <a:cs typeface="Constantia"/>
              </a:rPr>
              <a:t>Today’s Agenda</a:t>
            </a:r>
            <a:endParaRPr sz="6000" b="1" dirty="0">
              <a:solidFill>
                <a:srgbClr val="393E53"/>
              </a:solidFill>
              <a:latin typeface="Constantia" panose="02030602050306030303" pitchFamily="18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1997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Allow your thoughts to flow</a:t>
            </a:r>
          </a:p>
        </p:txBody>
      </p:sp>
    </p:spTree>
    <p:extLst>
      <p:ext uri="{BB962C8B-B14F-4D97-AF65-F5344CB8AC3E}">
        <p14:creationId xmlns:p14="http://schemas.microsoft.com/office/powerpoint/2010/main" val="280931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" y="-1524000"/>
            <a:ext cx="9982199" cy="99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5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040" y="442913"/>
            <a:ext cx="9041520" cy="726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4400" spc="5" dirty="0"/>
              <a:t>Why mindfulness is a superpower</a:t>
            </a:r>
            <a:endParaRPr sz="4400" spc="5" dirty="0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48F1C9D-3A48-4609-9311-EF049FCD5F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0500" y="1676400"/>
            <a:ext cx="9372600" cy="52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9296400" cy="78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6000" spc="5" dirty="0"/>
              <a:t>Mindfulness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04800" y="1905000"/>
            <a:ext cx="8915400" cy="5755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Ability to pay attention, in the present moment, without judging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99D1D9"/>
                </a:solidFill>
                <a:latin typeface="Century Gothic" panose="020B0502020202020204" pitchFamily="34" charset="0"/>
              </a:rPr>
              <a:t>Formal and informal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Mindfulness Meditations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99D1D9"/>
                </a:solidFill>
                <a:latin typeface="Century Gothic" panose="020B0502020202020204" pitchFamily="34" charset="0"/>
              </a:rPr>
              <a:t>Formal practices to help achieve mindfulness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99D1D9"/>
              </a:solidFill>
              <a:latin typeface="Century Gothic" panose="020B0502020202020204" pitchFamily="34" charset="0"/>
            </a:endParaRPr>
          </a:p>
          <a:p>
            <a:endParaRPr lang="en-US" sz="5000" dirty="0">
              <a:solidFill>
                <a:srgbClr val="99D1D9"/>
              </a:solidFill>
              <a:latin typeface="Century Gothic" panose="020B0502020202020204" pitchFamily="34" charset="0"/>
            </a:endParaRPr>
          </a:p>
          <a:p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040" y="442913"/>
            <a:ext cx="9041520" cy="7260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4400" spc="5" dirty="0"/>
              <a:t>Planting the seeds of mindfulness</a:t>
            </a:r>
            <a:endParaRPr sz="4400" spc="5" dirty="0"/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18F78773-C9C1-42FB-A3C8-69054193C6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573" y="1676400"/>
            <a:ext cx="9312453" cy="52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6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685800"/>
            <a:ext cx="9296400" cy="78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ts val="6000"/>
              </a:lnSpc>
            </a:pPr>
            <a:r>
              <a:rPr lang="en-US" sz="6000" spc="5" dirty="0"/>
              <a:t>Attention</a:t>
            </a:r>
            <a:endParaRPr sz="6000" spc="5" dirty="0"/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304800" y="2362200"/>
            <a:ext cx="9296400" cy="4339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b="1" i="0">
                <a:solidFill>
                  <a:srgbClr val="99D1D0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A mental ability that involves noticing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chemeClr val="bg1"/>
                </a:solidFill>
                <a:latin typeface="Century Gothic" panose="020B0502020202020204" pitchFamily="34" charset="0"/>
              </a:rPr>
              <a:t>Nature of attention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99D1D9"/>
                </a:solidFill>
                <a:latin typeface="Century Gothic" panose="020B0502020202020204" pitchFamily="34" charset="0"/>
              </a:rPr>
              <a:t>Can be </a:t>
            </a:r>
            <a:r>
              <a:rPr lang="en-US" sz="2600" i="1" dirty="0">
                <a:solidFill>
                  <a:srgbClr val="99D1D9"/>
                </a:solidFill>
                <a:latin typeface="Century Gothic" panose="020B0502020202020204" pitchFamily="34" charset="0"/>
              </a:rPr>
              <a:t>consciously directed</a:t>
            </a:r>
            <a:r>
              <a:rPr lang="en-US" sz="2600" dirty="0">
                <a:solidFill>
                  <a:srgbClr val="99D1D9"/>
                </a:solidFill>
                <a:latin typeface="Century Gothic" panose="020B0502020202020204" pitchFamily="34" charset="0"/>
              </a:rPr>
              <a:t>; it is moveable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entury Gothic" panose="020B0502020202020204" pitchFamily="34" charset="0"/>
              </a:rPr>
              <a:t>Spotlight analogy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99D1D9"/>
                </a:solidFill>
                <a:latin typeface="Century Gothic" panose="020B0502020202020204" pitchFamily="34" charset="0"/>
              </a:rPr>
              <a:t>It is often effortful &amp; difficult to direct your attention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99D1D9"/>
                </a:solidFill>
                <a:latin typeface="Century Gothic" panose="020B0502020202020204" pitchFamily="34" charset="0"/>
              </a:rPr>
              <a:t>It is hard to hold attention in one place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Jumps around, getting caught in loops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i="1" dirty="0">
              <a:solidFill>
                <a:srgbClr val="99D1D9"/>
              </a:solidFill>
              <a:latin typeface="Century Gothic" panose="020B0502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2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2679</TotalTime>
  <Words>373</Words>
  <Application>Microsoft Office PowerPoint</Application>
  <PresentationFormat>Custom</PresentationFormat>
  <Paragraphs>102</Paragraphs>
  <Slides>17</Slides>
  <Notes>17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Akzidenz-Grotesk Pro Light</vt:lpstr>
      <vt:lpstr>Arial</vt:lpstr>
      <vt:lpstr>Arial Narrow</vt:lpstr>
      <vt:lpstr>Calibri</vt:lpstr>
      <vt:lpstr>Century Gothic</vt:lpstr>
      <vt:lpstr>Constantia</vt:lpstr>
      <vt:lpstr>Georgia</vt:lpstr>
      <vt:lpstr>Monotype Corsiva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mindfulness is a superpower</vt:lpstr>
      <vt:lpstr>Mindfulness</vt:lpstr>
      <vt:lpstr>Planting the seeds of mindfulness</vt:lpstr>
      <vt:lpstr>Attention</vt:lpstr>
      <vt:lpstr>I’m              % present today,  the rest of  me is               .</vt:lpstr>
      <vt:lpstr>The power of mindfulness:  What you practice grows stronger</vt:lpstr>
      <vt:lpstr>Mindfulness –  Anchored Practices</vt:lpstr>
      <vt:lpstr>Mindfulness – Unanchored Practices</vt:lpstr>
      <vt:lpstr>Mindful Labeling</vt:lpstr>
      <vt:lpstr>Mindfulness</vt:lpstr>
      <vt:lpstr>Mindful Eating</vt:lpstr>
      <vt:lpstr>What is one daily activity that you could chose to do mindfully this week?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Compassion_Week 1_PPT</dc:title>
  <dc:creator>Cory Gassner</dc:creator>
  <cp:keywords>DADAWxQLAO8</cp:keywords>
  <cp:lastModifiedBy>Amy Reesing</cp:lastModifiedBy>
  <cp:revision>182</cp:revision>
  <cp:lastPrinted>2018-08-16T17:19:20Z</cp:lastPrinted>
  <dcterms:created xsi:type="dcterms:W3CDTF">2018-08-14T14:48:58Z</dcterms:created>
  <dcterms:modified xsi:type="dcterms:W3CDTF">2019-10-28T00:33:32Z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2018-08-14T00:00:00Z</vt:filetime>
  </property>
  <property fmtid="{D5CDD505-2E9C-101B-9397-08002B2CF9AE}" pid="3" name="Creator">
    <vt:lpwstr>Canva</vt:lpwstr>
  </property>
  <property fmtid="{D5CDD505-2E9C-101B-9397-08002B2CF9AE}" pid="4" name="LastSaved">
    <vt:filetime>2018-08-14T00:00:00Z</vt:filetime>
  </property>
</Properties>
</file>