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70" r:id="rId3"/>
    <p:sldId id="277" r:id="rId4"/>
    <p:sldId id="350" r:id="rId5"/>
    <p:sldId id="333" r:id="rId6"/>
    <p:sldId id="328" r:id="rId7"/>
    <p:sldId id="339" r:id="rId8"/>
    <p:sldId id="340" r:id="rId9"/>
    <p:sldId id="341" r:id="rId10"/>
    <p:sldId id="342" r:id="rId11"/>
    <p:sldId id="348" r:id="rId12"/>
    <p:sldId id="344" r:id="rId13"/>
    <p:sldId id="335" r:id="rId14"/>
    <p:sldId id="345" r:id="rId15"/>
    <p:sldId id="349" r:id="rId16"/>
    <p:sldId id="347" r:id="rId17"/>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1D9"/>
    <a:srgbClr val="FFFFFF"/>
    <a:srgbClr val="FCFCF4"/>
    <a:srgbClr val="393E5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8" autoAdjust="0"/>
    <p:restoredTop sz="67133" autoAdjust="0"/>
  </p:normalViewPr>
  <p:slideViewPr>
    <p:cSldViewPr>
      <p:cViewPr varScale="1">
        <p:scale>
          <a:sx n="54" d="100"/>
          <a:sy n="54" d="100"/>
        </p:scale>
        <p:origin x="1934" y="53"/>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10/27/2019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CMW only discusses the first 3 flows of compassion</a:t>
            </a:r>
          </a:p>
          <a:p>
            <a:endParaRPr lang="en-US" dirty="0"/>
          </a:p>
          <a:p>
            <a:pPr marL="228600" indent="-228600">
              <a:buFont typeface="+mj-lt"/>
              <a:buAutoNum type="arabicPeriod"/>
            </a:pPr>
            <a:r>
              <a:rPr lang="en-US" dirty="0"/>
              <a:t>Showing/Giving compassion </a:t>
            </a:r>
            <a:r>
              <a:rPr lang="en-US" u="sng" dirty="0"/>
              <a:t>for others</a:t>
            </a:r>
          </a:p>
          <a:p>
            <a:pPr marL="228600" indent="-228600">
              <a:buFont typeface="+mj-lt"/>
              <a:buAutoNum type="arabicPeriod"/>
            </a:pPr>
            <a:r>
              <a:rPr lang="en-US" dirty="0"/>
              <a:t>Being open and receptive to Receiving compassion </a:t>
            </a:r>
            <a:r>
              <a:rPr lang="en-US" u="sng" dirty="0"/>
              <a:t>from others</a:t>
            </a:r>
          </a:p>
          <a:p>
            <a:pPr marL="228600" indent="-228600">
              <a:buFont typeface="+mj-lt"/>
              <a:buAutoNum type="arabicPeriod"/>
            </a:pPr>
            <a:r>
              <a:rPr lang="en-US" dirty="0"/>
              <a:t>Showing/Giving compassion for ourselves/being open and receptive to receiving compassion from ourselves (</a:t>
            </a:r>
            <a:r>
              <a:rPr lang="en-US" u="sng" dirty="0"/>
              <a:t>self-compassion</a:t>
            </a:r>
            <a:r>
              <a:rPr lang="en-US" dirty="0"/>
              <a:t>)</a:t>
            </a:r>
          </a:p>
          <a:p>
            <a:pPr marL="228600" indent="-228600">
              <a:buFont typeface="+mj-lt"/>
              <a:buAutoNum type="arabicPeriod"/>
            </a:pPr>
            <a:r>
              <a:rPr lang="en-US" b="1" dirty="0"/>
              <a:t>Observing and recognizing compassion flowing </a:t>
            </a:r>
            <a:r>
              <a:rPr lang="en-US" b="1" u="sng" dirty="0"/>
              <a:t>between others</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10</a:t>
            </a:fld>
            <a:endParaRPr lang="en-US"/>
          </a:p>
        </p:txBody>
      </p:sp>
    </p:spTree>
    <p:extLst>
      <p:ext uri="{BB962C8B-B14F-4D97-AF65-F5344CB8AC3E}">
        <p14:creationId xmlns:p14="http://schemas.microsoft.com/office/powerpoint/2010/main" val="326528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11</a:t>
            </a:fld>
            <a:endParaRPr lang="en-US"/>
          </a:p>
        </p:txBody>
      </p:sp>
    </p:spTree>
    <p:extLst>
      <p:ext uri="{BB962C8B-B14F-4D97-AF65-F5344CB8AC3E}">
        <p14:creationId xmlns:p14="http://schemas.microsoft.com/office/powerpoint/2010/main" val="307284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12</a:t>
            </a:fld>
            <a:endParaRPr lang="en-US"/>
          </a:p>
        </p:txBody>
      </p:sp>
    </p:spTree>
    <p:extLst>
      <p:ext uri="{BB962C8B-B14F-4D97-AF65-F5344CB8AC3E}">
        <p14:creationId xmlns:p14="http://schemas.microsoft.com/office/powerpoint/2010/main" val="418779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Not in CMW</a:t>
            </a:r>
          </a:p>
          <a:p>
            <a:r>
              <a:rPr lang="en-US" dirty="0"/>
              <a:t>Kristin</a:t>
            </a:r>
            <a:r>
              <a:rPr lang="en-US" baseline="0" dirty="0"/>
              <a:t> Neff’s 3 elements of self-compassion</a:t>
            </a:r>
            <a:endParaRPr lang="en-US" dirty="0"/>
          </a:p>
          <a:p>
            <a:endParaRPr lang="en-US" dirty="0"/>
          </a:p>
          <a:p>
            <a:pPr marL="548657" indent="-548657">
              <a:buFont typeface="+mj-lt"/>
              <a:buAutoNum type="arabicPeriod"/>
            </a:pPr>
            <a:r>
              <a:rPr lang="en-US" dirty="0"/>
              <a:t>Self-kindness vs. Self-judgment</a:t>
            </a:r>
          </a:p>
          <a:p>
            <a:pPr marL="548657" indent="-548657">
              <a:buFont typeface="+mj-lt"/>
              <a:buAutoNum type="arabicPeriod"/>
            </a:pPr>
            <a:endParaRPr lang="en-US" dirty="0"/>
          </a:p>
          <a:p>
            <a:pPr marL="548657" indent="-548657">
              <a:buFont typeface="+mj-lt"/>
              <a:buAutoNum type="arabicPeriod"/>
            </a:pPr>
            <a:r>
              <a:rPr lang="en-US" dirty="0"/>
              <a:t>Common humanity vs. Isolation</a:t>
            </a:r>
          </a:p>
          <a:p>
            <a:pPr marL="548657" indent="-548657">
              <a:buFont typeface="+mj-lt"/>
              <a:buAutoNum type="arabicPeriod"/>
            </a:pPr>
            <a:endParaRPr lang="en-US" dirty="0"/>
          </a:p>
          <a:p>
            <a:pPr marL="548657" indent="-548657">
              <a:buFont typeface="+mj-lt"/>
              <a:buAutoNum type="arabicPeriod"/>
            </a:pPr>
            <a:r>
              <a:rPr lang="en-US" dirty="0"/>
              <a:t>Mindfulness vs. Over-identification</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13</a:t>
            </a:fld>
            <a:endParaRPr lang="en-US"/>
          </a:p>
        </p:txBody>
      </p:sp>
    </p:spTree>
    <p:extLst>
      <p:ext uri="{BB962C8B-B14F-4D97-AF65-F5344CB8AC3E}">
        <p14:creationId xmlns:p14="http://schemas.microsoft.com/office/powerpoint/2010/main" val="290090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notes:</a:t>
            </a:r>
          </a:p>
          <a:p>
            <a:r>
              <a:rPr lang="en-US" sz="1200" dirty="0"/>
              <a:t>Not in CMW</a:t>
            </a:r>
          </a:p>
          <a:p>
            <a:r>
              <a:rPr lang="en-US" sz="1200" dirty="0"/>
              <a:t>Kristin</a:t>
            </a:r>
            <a:r>
              <a:rPr lang="en-US" sz="1200" baseline="0" dirty="0"/>
              <a:t> Neff’s 3 elements of self-compassion</a:t>
            </a:r>
            <a:endParaRPr lang="en-US" sz="1200" dirty="0"/>
          </a:p>
          <a:p>
            <a:endParaRPr lang="en-US" sz="1200" dirty="0"/>
          </a:p>
          <a:p>
            <a:pPr marL="228600" indent="-228600">
              <a:buFont typeface="+mj-lt"/>
              <a:buAutoNum type="arabicPeriod"/>
            </a:pPr>
            <a:r>
              <a:rPr lang="en-US" sz="1200" b="1" dirty="0"/>
              <a:t>Self-kindness vs. Self-judgment </a:t>
            </a:r>
            <a:r>
              <a:rPr lang="en-US" sz="1200" dirty="0"/>
              <a:t>- </a:t>
            </a:r>
            <a:r>
              <a:rPr lang="en-US" sz="1200" b="0" dirty="0">
                <a:solidFill>
                  <a:schemeClr val="bg1"/>
                </a:solidFill>
                <a:latin typeface="+mn-lt"/>
              </a:rPr>
              <a:t>Warm and understanding toward ourselves when we suffer, fail, or feel inadequate instead of ignoring our pain or beating ourselves up with self-criticism;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rPr>
              <a:t>Mistakes, imperfections are inevitable; If we fight against this reality, it leads to stress, frustration and self-criticism; If we accept this reality with sympathy and kindness, greater emotional equanimity can be achieved; </a:t>
            </a:r>
            <a:r>
              <a:rPr lang="en-US" sz="1200" dirty="0"/>
              <a:t>Emotional equanimity = “state of psychological stability and composure which is undisturbed by experience or exposure to emotions, pain, or (equanimity is a concept discussed by many religions)</a:t>
            </a:r>
          </a:p>
          <a:p>
            <a:pPr marL="548657" indent="-548657">
              <a:buFont typeface="+mj-lt"/>
              <a:buAutoNum type="arabicPeriod"/>
            </a:pP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1" dirty="0"/>
              <a:t>Common humanity vs. Isolation </a:t>
            </a:r>
            <a:r>
              <a:rPr lang="en-US" sz="1200" dirty="0"/>
              <a:t>- </a:t>
            </a:r>
            <a:r>
              <a:rPr lang="en-US" sz="1200" b="0" dirty="0">
                <a:solidFill>
                  <a:schemeClr val="bg1"/>
                </a:solidFill>
                <a:latin typeface="+mn-lt"/>
              </a:rPr>
              <a:t>Recognition that suffering and personal inadequacy is part of the shared experience…something we all go through rather than being something that happens to “me” alone</a:t>
            </a:r>
          </a:p>
          <a:p>
            <a:pPr marL="548657" indent="-548657">
              <a:buFont typeface="+mj-lt"/>
              <a:buAutoNum type="arabicPeriod" startAt="2"/>
            </a:pPr>
            <a:endParaRPr lang="en-US" sz="1200" dirty="0"/>
          </a:p>
          <a:p>
            <a:pPr marL="228600" indent="-228600">
              <a:buFont typeface="+mj-lt"/>
              <a:buAutoNum type="arabicPeriod" startAt="3"/>
            </a:pPr>
            <a:r>
              <a:rPr lang="en-US" sz="1200" b="1" dirty="0"/>
              <a:t>Mindfulness vs. Over-identification</a:t>
            </a:r>
            <a:r>
              <a:rPr lang="en-US" sz="1200" b="0" dirty="0"/>
              <a:t> - </a:t>
            </a:r>
            <a:r>
              <a:rPr lang="en-US" sz="1200" b="0" dirty="0">
                <a:solidFill>
                  <a:schemeClr val="bg1"/>
                </a:solidFill>
                <a:latin typeface="+mn-lt"/>
              </a:rPr>
              <a:t>Balanced approach to our negative emotions so that feelings are neither suppressed nor exaggerated</a:t>
            </a:r>
          </a:p>
          <a:p>
            <a:r>
              <a:rPr lang="en-US" sz="1200" b="0" dirty="0">
                <a:solidFill>
                  <a:schemeClr val="bg1"/>
                </a:solidFill>
                <a:latin typeface="+mn-lt"/>
              </a:rPr>
              <a:t>This equilibrated stance stems from relating personal experiences to those of others who are also suffering, thus putting our own situation into a larger perspective.</a:t>
            </a:r>
          </a:p>
          <a:p>
            <a:r>
              <a:rPr lang="en-US" sz="1200" b="0" dirty="0">
                <a:solidFill>
                  <a:schemeClr val="bg1"/>
                </a:solidFill>
                <a:latin typeface="+mn-lt"/>
              </a:rPr>
              <a:t>Also stems from the willingness to observe negative thoughts and emotions with openness and clarity, so they are held in mindful awareness.</a:t>
            </a:r>
          </a:p>
          <a:p>
            <a:pPr lvl="1"/>
            <a:r>
              <a:rPr lang="en-US" sz="1200" dirty="0">
                <a:solidFill>
                  <a:schemeClr val="bg1"/>
                </a:solidFill>
              </a:rPr>
              <a:t>Mindfulness is a non-judgmental, receptive mind state in which one observes thoughts &amp; feelings as they are, without trying to suppress or deny them. </a:t>
            </a:r>
          </a:p>
          <a:p>
            <a:pPr lvl="1"/>
            <a:r>
              <a:rPr lang="en-US" sz="1200" dirty="0">
                <a:solidFill>
                  <a:schemeClr val="bg1"/>
                </a:solidFill>
              </a:rPr>
              <a:t>We can’t ignore our pain and feel compassion for it at the same time. However, mindfulness also requires that we not be ‘over-identified’ with thoughts and feelings, so that we are caught up and swept away by negative reactivity.</a:t>
            </a:r>
          </a:p>
          <a:p>
            <a:pPr marL="548657" indent="-548657">
              <a:buFont typeface="+mj-lt"/>
              <a:buAutoNum type="arabicPeriod" startAt="2"/>
            </a:pPr>
            <a:endParaRPr lang="en-US" sz="1200" b="0" dirty="0"/>
          </a:p>
          <a:p>
            <a:endParaRPr lang="en-US" sz="1200" dirty="0"/>
          </a:p>
        </p:txBody>
      </p:sp>
      <p:sp>
        <p:nvSpPr>
          <p:cNvPr id="4" name="Slide Number Placeholder 3"/>
          <p:cNvSpPr>
            <a:spLocks noGrp="1"/>
          </p:cNvSpPr>
          <p:nvPr>
            <p:ph type="sldNum" sz="quarter" idx="10"/>
          </p:nvPr>
        </p:nvSpPr>
        <p:spPr/>
        <p:txBody>
          <a:bodyPr/>
          <a:lstStyle/>
          <a:p>
            <a:fld id="{567FC350-E118-45B2-A544-EA22BE1E6784}" type="slidenum">
              <a:rPr lang="en-US" smtClean="0"/>
              <a:t>14</a:t>
            </a:fld>
            <a:endParaRPr lang="en-US"/>
          </a:p>
        </p:txBody>
      </p:sp>
    </p:spTree>
    <p:extLst>
      <p:ext uri="{BB962C8B-B14F-4D97-AF65-F5344CB8AC3E}">
        <p14:creationId xmlns:p14="http://schemas.microsoft.com/office/powerpoint/2010/main" val="1943970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Learning Self-Compassion: An Interview with Kristin Neff</a:t>
            </a:r>
          </a:p>
          <a:p>
            <a:r>
              <a:rPr lang="en-US" dirty="0"/>
              <a:t>https://youtu.be/s0cawZpopXU </a:t>
            </a:r>
          </a:p>
        </p:txBody>
      </p:sp>
      <p:sp>
        <p:nvSpPr>
          <p:cNvPr id="4" name="Slide Number Placeholder 3"/>
          <p:cNvSpPr>
            <a:spLocks noGrp="1"/>
          </p:cNvSpPr>
          <p:nvPr>
            <p:ph type="sldNum" sz="quarter" idx="10"/>
          </p:nvPr>
        </p:nvSpPr>
        <p:spPr/>
        <p:txBody>
          <a:bodyPr/>
          <a:lstStyle/>
          <a:p>
            <a:fld id="{567FC350-E118-45B2-A544-EA22BE1E6784}" type="slidenum">
              <a:rPr lang="en-US" smtClean="0"/>
              <a:t>15</a:t>
            </a:fld>
            <a:endParaRPr lang="en-US"/>
          </a:p>
        </p:txBody>
      </p:sp>
    </p:spTree>
    <p:extLst>
      <p:ext uri="{BB962C8B-B14F-4D97-AF65-F5344CB8AC3E}">
        <p14:creationId xmlns:p14="http://schemas.microsoft.com/office/powerpoint/2010/main" val="161462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Cultivating</a:t>
            </a:r>
            <a:r>
              <a:rPr lang="en-US" baseline="0" dirty="0"/>
              <a:t> Compassion</a:t>
            </a:r>
          </a:p>
          <a:p>
            <a:r>
              <a:rPr lang="en-US" baseline="0" dirty="0"/>
              <a:t>Discuss the concept of cultivating your own compassion as you would cultivate/nurture a seed. </a:t>
            </a:r>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16</a:t>
            </a:fld>
            <a:endParaRPr lang="en-US"/>
          </a:p>
        </p:txBody>
      </p:sp>
    </p:spTree>
    <p:extLst>
      <p:ext uri="{BB962C8B-B14F-4D97-AF65-F5344CB8AC3E}">
        <p14:creationId xmlns:p14="http://schemas.microsoft.com/office/powerpoint/2010/main" val="22614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Chapter 6 in CMW plus an additional definition of compassion from Kelly McGonigal and additional information from Kristin Neff on the three components of self-compassion</a:t>
            </a:r>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298126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Mindful listening….focusing on the sound of the mini cymbals until the sound is gone</a:t>
            </a:r>
            <a:endParaRPr lang="en-US" u="sng" dirty="0"/>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58148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in CMW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Kelly </a:t>
            </a:r>
            <a:r>
              <a:rPr lang="en-US" dirty="0" err="1"/>
              <a:t>McGonigal’s</a:t>
            </a:r>
            <a:r>
              <a:rPr lang="en-US" dirty="0"/>
              <a:t> definition/explanation of compassion, a more detailed definition of compassion.</a:t>
            </a:r>
          </a:p>
          <a:p>
            <a:endParaRPr lang="en-US" dirty="0"/>
          </a:p>
          <a:p>
            <a:pPr marL="548657" indent="-548657">
              <a:buFont typeface="+mj-lt"/>
              <a:buAutoNum type="arabicPeriod"/>
            </a:pPr>
            <a:r>
              <a:rPr lang="en-US" dirty="0"/>
              <a:t>Awareness and recognition of suffering			(Cognitive)</a:t>
            </a:r>
          </a:p>
          <a:p>
            <a:pPr marL="548657" indent="-548657">
              <a:buFont typeface="+mj-lt"/>
              <a:buAutoNum type="arabicPeriod"/>
            </a:pPr>
            <a:r>
              <a:rPr lang="en-US" dirty="0"/>
              <a:t>Feelings of concern for, connection to the one who is suffering		(Affective)</a:t>
            </a:r>
          </a:p>
          <a:p>
            <a:pPr marL="548657" indent="-548657">
              <a:buFont typeface="+mj-lt"/>
              <a:buAutoNum type="arabicPeriod"/>
            </a:pPr>
            <a:r>
              <a:rPr lang="en-US" dirty="0"/>
              <a:t>Desire to relieve suffering				(Motivational)</a:t>
            </a:r>
          </a:p>
          <a:p>
            <a:pPr marL="548657" indent="-548657">
              <a:buFont typeface="+mj-lt"/>
              <a:buAutoNum type="arabicPeriod"/>
            </a:pPr>
            <a:r>
              <a:rPr lang="en-US" dirty="0"/>
              <a:t>Belief that you can make a difference, even </a:t>
            </a:r>
            <a:r>
              <a:rPr lang="en-US" dirty="0" err="1"/>
              <a:t>ifsmall</a:t>
            </a:r>
            <a:r>
              <a:rPr lang="en-US" dirty="0"/>
              <a:t>			(Cognitive)</a:t>
            </a:r>
          </a:p>
          <a:p>
            <a:pPr marL="548657" indent="-548657">
              <a:buFont typeface="+mj-lt"/>
              <a:buAutoNum type="arabicPeriod"/>
            </a:pPr>
            <a:r>
              <a:rPr lang="en-US" dirty="0"/>
              <a:t>Willingness to respond or take action			(Behavioral)</a:t>
            </a:r>
          </a:p>
          <a:p>
            <a:pPr marL="548657" indent="-548657">
              <a:buFont typeface="+mj-lt"/>
              <a:buAutoNum type="arabicPeriod"/>
            </a:pPr>
            <a:r>
              <a:rPr lang="en-US" dirty="0"/>
              <a:t>Warm glow/sense of satisfaction </a:t>
            </a:r>
            <a:r>
              <a:rPr lang="en-US" i="1" dirty="0"/>
              <a:t>(this is critical for compassion to be sustainable)	</a:t>
            </a:r>
            <a:r>
              <a:rPr lang="en-US" i="0" dirty="0"/>
              <a:t>(Affective)</a:t>
            </a:r>
          </a:p>
          <a:p>
            <a:pPr marL="548657" indent="-548657">
              <a:buFont typeface="+mj-lt"/>
              <a:buAutoNum type="arabicPeriod"/>
            </a:pPr>
            <a:endParaRPr lang="en-US" i="0" dirty="0"/>
          </a:p>
          <a:p>
            <a:pPr marL="0" indent="0">
              <a:buFont typeface="+mj-lt"/>
              <a:buNone/>
            </a:pPr>
            <a:r>
              <a:rPr lang="en-US" i="0" dirty="0"/>
              <a:t>Ask</a:t>
            </a:r>
            <a:r>
              <a:rPr lang="en-US" i="0" baseline="0" dirty="0"/>
              <a:t> students to identify the cognitive, affective, motivational and behavioral aspects</a:t>
            </a:r>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83400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CMW only discusses the first 3 flows of compassion</a:t>
            </a:r>
          </a:p>
          <a:p>
            <a:endParaRPr lang="en-US" dirty="0"/>
          </a:p>
          <a:p>
            <a:pPr marL="228600" indent="-228600">
              <a:buFont typeface="+mj-lt"/>
              <a:buAutoNum type="arabicPeriod"/>
            </a:pPr>
            <a:r>
              <a:rPr lang="en-US" dirty="0"/>
              <a:t>Showing/Giving compassion </a:t>
            </a:r>
            <a:r>
              <a:rPr lang="en-US" u="sng" dirty="0"/>
              <a:t>for others</a:t>
            </a:r>
          </a:p>
          <a:p>
            <a:pPr marL="228600" indent="-228600">
              <a:buFont typeface="+mj-lt"/>
              <a:buAutoNum type="arabicPeriod"/>
            </a:pPr>
            <a:r>
              <a:rPr lang="en-US" dirty="0"/>
              <a:t>Being open and receptive to Receiving compassion </a:t>
            </a:r>
            <a:r>
              <a:rPr lang="en-US" u="sng" dirty="0"/>
              <a:t>from others</a:t>
            </a:r>
          </a:p>
          <a:p>
            <a:pPr marL="228600" indent="-228600">
              <a:buFont typeface="+mj-lt"/>
              <a:buAutoNum type="arabicPeriod"/>
            </a:pPr>
            <a:r>
              <a:rPr lang="en-US" dirty="0"/>
              <a:t>Showing/Giving compassion for ourselves/being open and receptive to receiving compassion from ourselves (</a:t>
            </a:r>
            <a:r>
              <a:rPr lang="en-US" u="sng" dirty="0"/>
              <a:t>self-compassion</a:t>
            </a:r>
            <a:r>
              <a:rPr lang="en-US" dirty="0"/>
              <a:t>)</a:t>
            </a:r>
          </a:p>
          <a:p>
            <a:pPr marL="228600" indent="-228600">
              <a:buFont typeface="+mj-lt"/>
              <a:buAutoNum type="arabicPeriod"/>
            </a:pPr>
            <a:r>
              <a:rPr lang="en-US" dirty="0"/>
              <a:t>Observing and recognizing compassion flowing </a:t>
            </a:r>
            <a:r>
              <a:rPr lang="en-US" u="sng" dirty="0"/>
              <a:t>between others</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375487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CMW only discusses the first 3 flows of compassion</a:t>
            </a:r>
          </a:p>
          <a:p>
            <a:endParaRPr lang="en-US" dirty="0"/>
          </a:p>
          <a:p>
            <a:pPr marL="228600" indent="-228600">
              <a:buFont typeface="+mj-lt"/>
              <a:buAutoNum type="arabicPeriod"/>
            </a:pPr>
            <a:r>
              <a:rPr lang="en-US" b="1" dirty="0"/>
              <a:t>Showing/Giving compassion </a:t>
            </a:r>
            <a:r>
              <a:rPr lang="en-US" b="1" u="sng" dirty="0"/>
              <a:t>for others</a:t>
            </a:r>
          </a:p>
          <a:p>
            <a:pPr marL="228600" indent="-228600">
              <a:buFont typeface="+mj-lt"/>
              <a:buAutoNum type="arabicPeriod"/>
            </a:pPr>
            <a:r>
              <a:rPr lang="en-US" dirty="0"/>
              <a:t>Being open and receptive to Receiving compassion </a:t>
            </a:r>
            <a:r>
              <a:rPr lang="en-US" u="sng" dirty="0"/>
              <a:t>from others</a:t>
            </a:r>
          </a:p>
          <a:p>
            <a:pPr marL="228600" indent="-228600">
              <a:buFont typeface="+mj-lt"/>
              <a:buAutoNum type="arabicPeriod"/>
            </a:pPr>
            <a:r>
              <a:rPr lang="en-US" dirty="0"/>
              <a:t>Showing/Giving compassion for ourselves/being open and receptive to receiving compassion from ourselves (</a:t>
            </a:r>
            <a:r>
              <a:rPr lang="en-US" u="sng" dirty="0"/>
              <a:t>self-compassion</a:t>
            </a:r>
            <a:r>
              <a:rPr lang="en-US" dirty="0"/>
              <a:t>)</a:t>
            </a:r>
          </a:p>
          <a:p>
            <a:pPr marL="228600" indent="-228600">
              <a:buFont typeface="+mj-lt"/>
              <a:buAutoNum type="arabicPeriod"/>
            </a:pPr>
            <a:r>
              <a:rPr lang="en-US" dirty="0"/>
              <a:t>Observing and recognizing compassion flowing </a:t>
            </a:r>
            <a:r>
              <a:rPr lang="en-US" u="sng" dirty="0"/>
              <a:t>between others</a:t>
            </a:r>
          </a:p>
          <a:p>
            <a:endParaRPr lang="en-US" dirty="0"/>
          </a:p>
          <a:p>
            <a:r>
              <a:rPr lang="en-US" b="1" u="sng" dirty="0"/>
              <a:t>Compassionate Flowing Out </a:t>
            </a:r>
          </a:p>
          <a:p>
            <a:r>
              <a:rPr lang="en-US" dirty="0"/>
              <a:t>To try this exercise, sit somewhere quiet where you won’t be disturbed and begin to focus on your breathing. Think about a time when you felt very kind and caring towards a person or a beloved animal. </a:t>
            </a:r>
          </a:p>
          <a:p>
            <a:r>
              <a:rPr lang="en-US" dirty="0"/>
              <a:t>Try not to choose a time when that person or animal was very distressed because then you are likely to focus on that distress instead of the kind, compassionate feelings for him or her. Next, focus on the desire to help the person or animal, and the feelings of kindness that will guide you to help. Remember that in this exercise it is your intentions that are important, not how the person or animal responds. </a:t>
            </a:r>
          </a:p>
          <a:p>
            <a:r>
              <a:rPr lang="en-US" dirty="0"/>
              <a:t>Bring to mind a specific time when you felt compassionate towards him or her. Imagine yourself expanding, as if you are becoming calmer, wise, stronger, and more responsible, and able to help him or her. </a:t>
            </a:r>
          </a:p>
          <a:p>
            <a:r>
              <a:rPr lang="en-US" dirty="0"/>
              <a:t>Pay attention to your body as you remember how it felt to be kind. Spend some time expanding with warmth in your body. Notice the genuine desire for this person to be free of suffering and to flourish. </a:t>
            </a:r>
          </a:p>
          <a:p>
            <a:r>
              <a:rPr lang="en-US" dirty="0"/>
              <a:t>Spend a minute or two thinking about the tone of your voice and the kinds of things you said, or the kinds of things you did or wanted to do to help. </a:t>
            </a:r>
          </a:p>
          <a:p>
            <a:r>
              <a:rPr lang="en-US" dirty="0"/>
              <a:t>Spend another minute or two on thinking about how good it felt to be kind to him or her. </a:t>
            </a:r>
          </a:p>
          <a:p>
            <a:r>
              <a:rPr lang="en-US" dirty="0"/>
              <a:t>Finally, focus only on your desire to be helpful and kind: the sense of warmth, feelings of expansion, your kind tone of voice, the wisdom in your voice and your behavior. When you have finished this exercise, you may want to take some notes about how this felt for you. </a:t>
            </a:r>
          </a:p>
          <a:p>
            <a:r>
              <a:rPr lang="en-US" dirty="0"/>
              <a:t>https://positivepsychologyprogram.com/compassion-focused-therapy-training-exercises-worksheets/</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405420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CMW only discusses the first 3 flows of compassion</a:t>
            </a:r>
          </a:p>
          <a:p>
            <a:endParaRPr lang="en-US" dirty="0"/>
          </a:p>
          <a:p>
            <a:pPr marL="228600" indent="-228600">
              <a:buFont typeface="+mj-lt"/>
              <a:buAutoNum type="arabicPeriod"/>
            </a:pPr>
            <a:r>
              <a:rPr lang="en-US" dirty="0"/>
              <a:t>Showing/Giving compassion </a:t>
            </a:r>
            <a:r>
              <a:rPr lang="en-US" u="sng" dirty="0"/>
              <a:t>for others</a:t>
            </a:r>
          </a:p>
          <a:p>
            <a:pPr marL="228600" indent="-228600">
              <a:buFont typeface="+mj-lt"/>
              <a:buAutoNum type="arabicPeriod"/>
            </a:pPr>
            <a:r>
              <a:rPr lang="en-US" b="1" dirty="0"/>
              <a:t>Being open and receptive to Receiving compassion </a:t>
            </a:r>
            <a:r>
              <a:rPr lang="en-US" b="1" u="sng" dirty="0"/>
              <a:t>from others</a:t>
            </a:r>
          </a:p>
          <a:p>
            <a:pPr marL="228600" indent="-228600">
              <a:buFont typeface="+mj-lt"/>
              <a:buAutoNum type="arabicPeriod"/>
            </a:pPr>
            <a:r>
              <a:rPr lang="en-US" dirty="0"/>
              <a:t>Showing/Giving compassion for ourselves/being open and receptive to receiving compassion from ourselves (</a:t>
            </a:r>
            <a:r>
              <a:rPr lang="en-US" u="sng" dirty="0"/>
              <a:t>self-compassion</a:t>
            </a:r>
            <a:r>
              <a:rPr lang="en-US" dirty="0"/>
              <a:t>)</a:t>
            </a:r>
          </a:p>
          <a:p>
            <a:pPr marL="228600" indent="-228600">
              <a:buFont typeface="+mj-lt"/>
              <a:buAutoNum type="arabicPeriod"/>
            </a:pPr>
            <a:r>
              <a:rPr lang="en-US" dirty="0"/>
              <a:t>Observing and recognizing compassion flowing </a:t>
            </a:r>
            <a:r>
              <a:rPr lang="en-US" u="sng" dirty="0"/>
              <a:t>between others</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306614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CMW only discusses the first 3 flows of compassion</a:t>
            </a:r>
          </a:p>
          <a:p>
            <a:endParaRPr lang="en-US" dirty="0"/>
          </a:p>
          <a:p>
            <a:pPr marL="228600" indent="-228600">
              <a:buFont typeface="+mj-lt"/>
              <a:buAutoNum type="arabicPeriod"/>
            </a:pPr>
            <a:r>
              <a:rPr lang="en-US" dirty="0"/>
              <a:t>Showing/Giving compassion </a:t>
            </a:r>
            <a:r>
              <a:rPr lang="en-US" u="sng" dirty="0"/>
              <a:t>for others</a:t>
            </a:r>
          </a:p>
          <a:p>
            <a:pPr marL="228600" indent="-228600">
              <a:buFont typeface="+mj-lt"/>
              <a:buAutoNum type="arabicPeriod"/>
            </a:pPr>
            <a:r>
              <a:rPr lang="en-US" dirty="0"/>
              <a:t>Being open and receptive to Receiving compassion </a:t>
            </a:r>
            <a:r>
              <a:rPr lang="en-US" u="sng" dirty="0"/>
              <a:t>from others</a:t>
            </a:r>
          </a:p>
          <a:p>
            <a:pPr marL="228600" indent="-228600">
              <a:buFont typeface="+mj-lt"/>
              <a:buAutoNum type="arabicPeriod"/>
            </a:pPr>
            <a:r>
              <a:rPr lang="en-US" b="1" dirty="0"/>
              <a:t>Showing/Giving compassion for ourselves/being open and receptive to receiving compassion from ourselves (</a:t>
            </a:r>
            <a:r>
              <a:rPr lang="en-US" b="1" u="sng" dirty="0"/>
              <a:t>self-compassion</a:t>
            </a:r>
            <a:r>
              <a:rPr lang="en-US" b="1" dirty="0"/>
              <a:t>)</a:t>
            </a:r>
          </a:p>
          <a:p>
            <a:pPr marL="228600" indent="-228600">
              <a:buFont typeface="+mj-lt"/>
              <a:buAutoNum type="arabicPeriod"/>
            </a:pPr>
            <a:r>
              <a:rPr lang="en-US" dirty="0"/>
              <a:t>Observing and recognizing compassion flowing </a:t>
            </a:r>
            <a:r>
              <a:rPr lang="en-US" u="sng" dirty="0"/>
              <a:t>between others</a:t>
            </a: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9</a:t>
            </a:fld>
            <a:endParaRPr lang="en-US"/>
          </a:p>
        </p:txBody>
      </p:sp>
    </p:spTree>
    <p:extLst>
      <p:ext uri="{BB962C8B-B14F-4D97-AF65-F5344CB8AC3E}">
        <p14:creationId xmlns:p14="http://schemas.microsoft.com/office/powerpoint/2010/main" val="2812344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s0cawZpopXU?start=3&amp;end=154"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289917"/>
            <a:ext cx="5791200" cy="1538883"/>
          </a:xfrm>
          <a:prstGeom prst="rect">
            <a:avLst/>
          </a:prstGeom>
        </p:spPr>
        <p:txBody>
          <a:bodyPr vert="horz" wrap="square" lIns="0" tIns="0" rIns="0" bIns="0" rtlCol="0">
            <a:spAutoFit/>
          </a:bodyPr>
          <a:lstStyle/>
          <a:p>
            <a:pPr marL="12700" marR="5080" algn="l">
              <a:lnSpc>
                <a:spcPts val="6000"/>
              </a:lnSpc>
            </a:pPr>
            <a:r>
              <a:rPr lang="en-US" sz="6000" dirty="0"/>
              <a:t>Flows of Compassion</a:t>
            </a:r>
            <a:endParaRPr sz="6000" spc="5" dirty="0"/>
          </a:p>
        </p:txBody>
      </p:sp>
      <p:sp>
        <p:nvSpPr>
          <p:cNvPr id="5" name="object 2"/>
          <p:cNvSpPr txBox="1">
            <a:spLocks/>
          </p:cNvSpPr>
          <p:nvPr/>
        </p:nvSpPr>
        <p:spPr>
          <a:xfrm>
            <a:off x="3581400" y="3036094"/>
            <a:ext cx="5791200" cy="1231106"/>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4000" b="0" dirty="0">
                <a:solidFill>
                  <a:schemeClr val="bg1"/>
                </a:solidFill>
                <a:latin typeface="Century Gothic" panose="020B0502020202020204" pitchFamily="34" charset="0"/>
              </a:rPr>
              <a:t>Observing compassion </a:t>
            </a:r>
            <a:r>
              <a:rPr lang="en-US" sz="4000" b="0" i="1" dirty="0">
                <a:solidFill>
                  <a:schemeClr val="bg1"/>
                </a:solidFill>
                <a:latin typeface="Century Gothic" panose="020B0502020202020204" pitchFamily="34" charset="0"/>
              </a:rPr>
              <a:t>between others</a:t>
            </a:r>
          </a:p>
        </p:txBody>
      </p:sp>
      <p:sp>
        <p:nvSpPr>
          <p:cNvPr id="4" name="object 3"/>
          <p:cNvSpPr/>
          <p:nvPr/>
        </p:nvSpPr>
        <p:spPr>
          <a:xfrm>
            <a:off x="0" y="5644"/>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4" y="2816216"/>
            <a:ext cx="3072372" cy="1694055"/>
          </a:xfrm>
          <a:prstGeom prst="rect">
            <a:avLst/>
          </a:prstGeom>
        </p:spPr>
      </p:pic>
    </p:spTree>
    <p:extLst>
      <p:ext uri="{BB962C8B-B14F-4D97-AF65-F5344CB8AC3E}">
        <p14:creationId xmlns:p14="http://schemas.microsoft.com/office/powerpoint/2010/main" val="9925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79833"/>
            <a:ext cx="5884969" cy="6155531"/>
          </a:xfrm>
          <a:prstGeom prst="rect">
            <a:avLst/>
          </a:prstGeom>
        </p:spPr>
        <p:txBody>
          <a:bodyPr vert="horz" wrap="square" lIns="0" tIns="0" rIns="0" bIns="0" rtlCol="0">
            <a:spAutoFit/>
          </a:bodyPr>
          <a:lstStyle/>
          <a:p>
            <a:pPr marL="12700" marR="5080" algn="ctr"/>
            <a:r>
              <a:rPr lang="en-US" sz="8000" spc="5" dirty="0"/>
              <a:t>How </a:t>
            </a:r>
            <a:br>
              <a:rPr lang="en-US" sz="8000" spc="5" dirty="0"/>
            </a:br>
            <a:r>
              <a:rPr lang="en-US" sz="8000" spc="5" dirty="0"/>
              <a:t>would </a:t>
            </a:r>
            <a:br>
              <a:rPr lang="en-US" sz="8000" spc="5" dirty="0"/>
            </a:br>
            <a:r>
              <a:rPr lang="en-US" sz="8000" spc="5" dirty="0">
                <a:solidFill>
                  <a:schemeClr val="bg1"/>
                </a:solidFill>
              </a:rPr>
              <a:t>YOU</a:t>
            </a:r>
            <a:br>
              <a:rPr lang="en-US" sz="8000" spc="5" dirty="0"/>
            </a:br>
            <a:r>
              <a:rPr lang="en-US" sz="8000" spc="5" dirty="0"/>
              <a:t> treat a </a:t>
            </a:r>
            <a:r>
              <a:rPr lang="en-US" sz="8000" spc="5" dirty="0">
                <a:solidFill>
                  <a:schemeClr val="bg1"/>
                </a:solidFill>
              </a:rPr>
              <a:t>FRIEND</a:t>
            </a:r>
            <a:r>
              <a:rPr lang="en-US" sz="8000" spc="5" dirty="0"/>
              <a:t>?</a:t>
            </a:r>
            <a:endParaRPr sz="8000" spc="5" dirty="0"/>
          </a:p>
        </p:txBody>
      </p:sp>
      <p:sp>
        <p:nvSpPr>
          <p:cNvPr id="4" name="object 3"/>
          <p:cNvSpPr/>
          <p:nvPr/>
        </p:nvSpPr>
        <p:spPr>
          <a:xfrm>
            <a:off x="6591300"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143" y="1738719"/>
            <a:ext cx="2730714" cy="3837761"/>
          </a:xfrm>
          <a:prstGeom prst="rect">
            <a:avLst/>
          </a:prstGeom>
        </p:spPr>
      </p:pic>
    </p:spTree>
    <p:extLst>
      <p:ext uri="{BB962C8B-B14F-4D97-AF65-F5344CB8AC3E}">
        <p14:creationId xmlns:p14="http://schemas.microsoft.com/office/powerpoint/2010/main" val="169356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3032267" y="1447800"/>
            <a:ext cx="4876896" cy="101566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US" sz="3000"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0484">
            <a:off x="892742" y="7245"/>
            <a:ext cx="8047363" cy="9004721"/>
          </a:xfrm>
          <a:prstGeom prst="rect">
            <a:avLst/>
          </a:prstGeom>
        </p:spPr>
      </p:pic>
      <p:sp>
        <p:nvSpPr>
          <p:cNvPr id="2" name="object 2"/>
          <p:cNvSpPr txBox="1">
            <a:spLocks noGrp="1"/>
          </p:cNvSpPr>
          <p:nvPr>
            <p:ph type="title"/>
          </p:nvPr>
        </p:nvSpPr>
        <p:spPr>
          <a:xfrm rot="231315">
            <a:off x="3104942" y="842852"/>
            <a:ext cx="4773684" cy="3030766"/>
          </a:xfrm>
          <a:prstGeom prst="rect">
            <a:avLst/>
          </a:prstGeom>
        </p:spPr>
        <p:txBody>
          <a:bodyPr vert="horz" wrap="square" lIns="0" tIns="0" rIns="0" bIns="0" rtlCol="0">
            <a:spAutoFit/>
          </a:bodyPr>
          <a:lstStyle/>
          <a:p>
            <a:pPr marR="5080" algn="ctr"/>
            <a:r>
              <a:rPr lang="en-US" sz="3500" b="0" dirty="0">
                <a:solidFill>
                  <a:srgbClr val="FCFCF4"/>
                </a:solidFill>
                <a:latin typeface="Monotype Corsiva" panose="03010101010201010101" pitchFamily="66" charset="0"/>
              </a:rPr>
              <a:t>If your </a:t>
            </a:r>
            <a:br>
              <a:rPr lang="en-US" sz="3600" b="0" dirty="0">
                <a:solidFill>
                  <a:srgbClr val="FCFCF4"/>
                </a:solidFill>
                <a:latin typeface="Monotype Corsiva" panose="03010101010201010101" pitchFamily="66" charset="0"/>
              </a:rPr>
            </a:br>
            <a:r>
              <a:rPr lang="en-US" sz="3100" b="0" dirty="0">
                <a:solidFill>
                  <a:srgbClr val="FCFCF4"/>
                </a:solidFill>
                <a:effectLst>
                  <a:outerShdw blurRad="38100" dist="38100" dir="2700000" algn="tl">
                    <a:srgbClr val="000000">
                      <a:alpha val="43137"/>
                    </a:srgbClr>
                  </a:outerShdw>
                </a:effectLst>
                <a:latin typeface="Constantia" panose="02030602050306030303" pitchFamily="18" charset="0"/>
              </a:rPr>
              <a:t>COMPASSION</a:t>
            </a:r>
            <a:r>
              <a:rPr lang="en-US" sz="3600" b="0" dirty="0">
                <a:solidFill>
                  <a:srgbClr val="FCFCF4"/>
                </a:solidFill>
                <a:latin typeface="Constantia" panose="02030602050306030303" pitchFamily="18" charset="0"/>
              </a:rPr>
              <a:t> </a:t>
            </a:r>
            <a:br>
              <a:rPr lang="en-US" sz="3600" b="0" dirty="0">
                <a:solidFill>
                  <a:srgbClr val="FCFCF4"/>
                </a:solidFill>
                <a:latin typeface="Constantia" panose="02030602050306030303" pitchFamily="18" charset="0"/>
              </a:rPr>
            </a:br>
            <a:r>
              <a:rPr lang="en-US" sz="3500" b="0" dirty="0">
                <a:solidFill>
                  <a:srgbClr val="FCFCF4"/>
                </a:solidFill>
                <a:latin typeface="Monotype Corsiva" panose="03010101010201010101" pitchFamily="66" charset="0"/>
              </a:rPr>
              <a:t>does not include </a:t>
            </a:r>
            <a:br>
              <a:rPr lang="en-US" sz="3600" b="0" dirty="0">
                <a:solidFill>
                  <a:srgbClr val="FCFCF4"/>
                </a:solidFill>
                <a:latin typeface="Monotype Corsiva" panose="03010101010201010101" pitchFamily="66" charset="0"/>
              </a:rPr>
            </a:br>
            <a:r>
              <a:rPr lang="en-US" sz="3100" b="0" dirty="0">
                <a:solidFill>
                  <a:srgbClr val="FCFCF4"/>
                </a:solidFill>
                <a:effectLst>
                  <a:outerShdw blurRad="38100" dist="38100" dir="2700000" algn="tl">
                    <a:srgbClr val="000000">
                      <a:alpha val="43137"/>
                    </a:srgbClr>
                  </a:outerShdw>
                </a:effectLst>
                <a:latin typeface="Constantia" panose="02030602050306030303" pitchFamily="18" charset="0"/>
                <a:ea typeface="Batang" panose="02030600000101010101" pitchFamily="18" charset="-127"/>
              </a:rPr>
              <a:t>YOURSELF</a:t>
            </a:r>
            <a:r>
              <a:rPr lang="en-US" sz="3600" b="0" dirty="0">
                <a:solidFill>
                  <a:srgbClr val="FCFCF4"/>
                </a:solidFill>
                <a:latin typeface="Monotype Corsiva" panose="03010101010201010101" pitchFamily="66" charset="0"/>
              </a:rPr>
              <a:t> </a:t>
            </a:r>
            <a:br>
              <a:rPr lang="en-US" sz="3600" b="0" dirty="0">
                <a:solidFill>
                  <a:srgbClr val="FCFCF4"/>
                </a:solidFill>
                <a:latin typeface="Monotype Corsiva" panose="03010101010201010101" pitchFamily="66" charset="0"/>
              </a:rPr>
            </a:br>
            <a:r>
              <a:rPr lang="en-US" sz="3500" b="0" dirty="0">
                <a:solidFill>
                  <a:srgbClr val="FCFCF4"/>
                </a:solidFill>
                <a:latin typeface="Monotype Corsiva" panose="03010101010201010101" pitchFamily="66" charset="0"/>
              </a:rPr>
              <a:t>it is incomplete.</a:t>
            </a:r>
            <a:br>
              <a:rPr lang="en-US" sz="3600" b="0" dirty="0">
                <a:solidFill>
                  <a:srgbClr val="FCFCF4"/>
                </a:solidFill>
              </a:rPr>
            </a:br>
            <a:r>
              <a:rPr lang="en-US" sz="2100" b="0" dirty="0">
                <a:solidFill>
                  <a:srgbClr val="FCFCF4"/>
                </a:solidFill>
                <a:latin typeface="+mn-lt"/>
              </a:rPr>
              <a:t>Jack Kornfield</a:t>
            </a:r>
            <a:endParaRPr sz="2100" b="0" spc="5" dirty="0">
              <a:solidFill>
                <a:srgbClr val="FCFCF4"/>
              </a:solidFill>
            </a:endParaRPr>
          </a:p>
        </p:txBody>
      </p:sp>
    </p:spTree>
    <p:extLst>
      <p:ext uri="{BB962C8B-B14F-4D97-AF65-F5344CB8AC3E}">
        <p14:creationId xmlns:p14="http://schemas.microsoft.com/office/powerpoint/2010/main" val="289001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1" y="572392"/>
            <a:ext cx="8763000" cy="1538883"/>
          </a:xfrm>
          <a:prstGeom prst="rect">
            <a:avLst/>
          </a:prstGeom>
        </p:spPr>
        <p:txBody>
          <a:bodyPr vert="horz" wrap="square" lIns="0" tIns="0" rIns="0" bIns="0" rtlCol="0">
            <a:spAutoFit/>
          </a:bodyPr>
          <a:lstStyle/>
          <a:p>
            <a:pPr marL="12700" marR="5080" algn="l">
              <a:lnSpc>
                <a:spcPts val="6000"/>
              </a:lnSpc>
            </a:pPr>
            <a:r>
              <a:rPr lang="en-US" sz="6200" b="0" dirty="0">
                <a:latin typeface="Calibri" panose="020F0502020204030204" pitchFamily="34" charset="0"/>
                <a:cs typeface="Calibri" panose="020F0502020204030204" pitchFamily="34" charset="0"/>
              </a:rPr>
              <a:t>3</a:t>
            </a:r>
            <a:r>
              <a:rPr lang="en-US" sz="6600" b="0" dirty="0">
                <a:latin typeface="Constantia" panose="02030602050306030303" pitchFamily="18" charset="0"/>
              </a:rPr>
              <a:t> </a:t>
            </a:r>
            <a:r>
              <a:rPr lang="en-US" sz="6000" b="0" dirty="0">
                <a:latin typeface="Constantia" panose="02030602050306030303" pitchFamily="18" charset="0"/>
              </a:rPr>
              <a:t>Components of </a:t>
            </a:r>
            <a:br>
              <a:rPr lang="en-US" sz="6000" b="0" dirty="0">
                <a:latin typeface="Constantia" panose="02030602050306030303" pitchFamily="18" charset="0"/>
              </a:rPr>
            </a:br>
            <a:r>
              <a:rPr lang="en-US" sz="6000" b="0" dirty="0">
                <a:latin typeface="Constantia" panose="02030602050306030303" pitchFamily="18" charset="0"/>
              </a:rPr>
              <a:t>Self-Compassion</a:t>
            </a:r>
            <a:endParaRPr sz="6000" b="0" spc="5" dirty="0">
              <a:latin typeface="Constantia" panose="02030602050306030303" pitchFamily="18" charset="0"/>
            </a:endParaRPr>
          </a:p>
        </p:txBody>
      </p:sp>
      <p:sp>
        <p:nvSpPr>
          <p:cNvPr id="5" name="object 2"/>
          <p:cNvSpPr txBox="1">
            <a:spLocks/>
          </p:cNvSpPr>
          <p:nvPr/>
        </p:nvSpPr>
        <p:spPr>
          <a:xfrm>
            <a:off x="719138" y="2895600"/>
            <a:ext cx="8763000" cy="3077766"/>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548657" indent="-548657">
              <a:buFont typeface="+mj-lt"/>
              <a:buAutoNum type="arabicPeriod"/>
            </a:pPr>
            <a:r>
              <a:rPr lang="en-US" sz="4000" b="0" dirty="0">
                <a:solidFill>
                  <a:schemeClr val="bg1"/>
                </a:solidFill>
                <a:latin typeface="+mn-lt"/>
              </a:rPr>
              <a:t>Self-kindness vs. Self-judgment</a:t>
            </a:r>
          </a:p>
          <a:p>
            <a:pPr marL="548657" indent="-548657">
              <a:buFont typeface="+mj-lt"/>
              <a:buAutoNum type="arabicPeriod"/>
            </a:pPr>
            <a:endParaRPr lang="en-US" sz="4000" b="0" dirty="0">
              <a:solidFill>
                <a:schemeClr val="bg1"/>
              </a:solidFill>
              <a:latin typeface="+mn-lt"/>
            </a:endParaRPr>
          </a:p>
          <a:p>
            <a:pPr marL="548657" indent="-548657">
              <a:buFont typeface="+mj-lt"/>
              <a:buAutoNum type="arabicPeriod"/>
            </a:pPr>
            <a:r>
              <a:rPr lang="en-US" sz="4000" b="0" dirty="0">
                <a:solidFill>
                  <a:schemeClr val="bg1"/>
                </a:solidFill>
                <a:latin typeface="+mn-lt"/>
              </a:rPr>
              <a:t>Common humanity vs. Isolation</a:t>
            </a:r>
          </a:p>
          <a:p>
            <a:pPr marL="548657" indent="-548657">
              <a:buFont typeface="+mj-lt"/>
              <a:buAutoNum type="arabicPeriod"/>
            </a:pPr>
            <a:endParaRPr lang="en-US" sz="4000" b="0" dirty="0">
              <a:solidFill>
                <a:schemeClr val="bg1"/>
              </a:solidFill>
              <a:latin typeface="+mn-lt"/>
            </a:endParaRPr>
          </a:p>
          <a:p>
            <a:pPr marL="548657" indent="-548657">
              <a:buFont typeface="+mj-lt"/>
              <a:buAutoNum type="arabicPeriod"/>
            </a:pPr>
            <a:r>
              <a:rPr lang="en-US" sz="4000" b="0" dirty="0">
                <a:solidFill>
                  <a:schemeClr val="bg1"/>
                </a:solidFill>
                <a:latin typeface="+mn-lt"/>
              </a:rPr>
              <a:t>Mindfulness vs. Over-identification</a:t>
            </a:r>
          </a:p>
        </p:txBody>
      </p:sp>
    </p:spTree>
    <p:extLst>
      <p:ext uri="{BB962C8B-B14F-4D97-AF65-F5344CB8AC3E}">
        <p14:creationId xmlns:p14="http://schemas.microsoft.com/office/powerpoint/2010/main" val="21593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85800"/>
            <a:ext cx="9169791" cy="780214"/>
          </a:xfrm>
          <a:prstGeom prst="rect">
            <a:avLst/>
          </a:prstGeom>
        </p:spPr>
        <p:txBody>
          <a:bodyPr vert="horz" wrap="square" lIns="0" tIns="0" rIns="0" bIns="0" rtlCol="0">
            <a:spAutoFit/>
          </a:bodyPr>
          <a:lstStyle/>
          <a:p>
            <a:pPr marL="12700" marR="5080" algn="ctr">
              <a:lnSpc>
                <a:spcPts val="6000"/>
              </a:lnSpc>
            </a:pPr>
            <a:r>
              <a:rPr lang="en-US" sz="6000" b="0" dirty="0"/>
              <a:t>Self-Compassion</a:t>
            </a:r>
            <a:endParaRPr sz="6000" b="0" spc="5"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667000"/>
            <a:ext cx="956628" cy="14556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1555" y="2667000"/>
            <a:ext cx="1405466" cy="145566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3749" y="2819400"/>
            <a:ext cx="1113051" cy="1222938"/>
          </a:xfrm>
          <a:prstGeom prst="rect">
            <a:avLst/>
          </a:prstGeom>
        </p:spPr>
      </p:pic>
      <p:sp>
        <p:nvSpPr>
          <p:cNvPr id="9" name="TextBox 8"/>
          <p:cNvSpPr txBox="1"/>
          <p:nvPr/>
        </p:nvSpPr>
        <p:spPr>
          <a:xfrm>
            <a:off x="330200" y="4283621"/>
            <a:ext cx="2362200" cy="523220"/>
          </a:xfrm>
          <a:prstGeom prst="rect">
            <a:avLst/>
          </a:prstGeom>
          <a:noFill/>
        </p:spPr>
        <p:txBody>
          <a:bodyPr wrap="square" rtlCol="0">
            <a:spAutoFit/>
          </a:bodyPr>
          <a:lstStyle/>
          <a:p>
            <a:r>
              <a:rPr lang="en-US" sz="2800" dirty="0">
                <a:solidFill>
                  <a:srgbClr val="FCFCF4"/>
                </a:solidFill>
                <a:latin typeface="Century Gothic" panose="020B0502020202020204" pitchFamily="34" charset="0"/>
              </a:rPr>
              <a:t>Self-Kindness</a:t>
            </a:r>
          </a:p>
        </p:txBody>
      </p:sp>
      <p:sp>
        <p:nvSpPr>
          <p:cNvPr id="10" name="TextBox 9"/>
          <p:cNvSpPr txBox="1"/>
          <p:nvPr/>
        </p:nvSpPr>
        <p:spPr>
          <a:xfrm>
            <a:off x="3748832" y="4138136"/>
            <a:ext cx="1870911" cy="954107"/>
          </a:xfrm>
          <a:prstGeom prst="rect">
            <a:avLst/>
          </a:prstGeom>
          <a:noFill/>
        </p:spPr>
        <p:txBody>
          <a:bodyPr wrap="square" rtlCol="0">
            <a:spAutoFit/>
          </a:bodyPr>
          <a:lstStyle/>
          <a:p>
            <a:r>
              <a:rPr lang="en-US" sz="2800" dirty="0">
                <a:solidFill>
                  <a:srgbClr val="FCFCF4"/>
                </a:solidFill>
                <a:latin typeface="Century Gothic" panose="020B0502020202020204" pitchFamily="34" charset="0"/>
              </a:rPr>
              <a:t>Common Humanity</a:t>
            </a:r>
          </a:p>
        </p:txBody>
      </p:sp>
      <p:sp>
        <p:nvSpPr>
          <p:cNvPr id="11" name="TextBox 10"/>
          <p:cNvSpPr txBox="1"/>
          <p:nvPr/>
        </p:nvSpPr>
        <p:spPr>
          <a:xfrm>
            <a:off x="7053012" y="4353580"/>
            <a:ext cx="2434595" cy="523220"/>
          </a:xfrm>
          <a:prstGeom prst="rect">
            <a:avLst/>
          </a:prstGeom>
          <a:noFill/>
        </p:spPr>
        <p:txBody>
          <a:bodyPr wrap="square" rtlCol="0">
            <a:spAutoFit/>
          </a:bodyPr>
          <a:lstStyle/>
          <a:p>
            <a:r>
              <a:rPr lang="en-US" sz="2800" dirty="0">
                <a:solidFill>
                  <a:srgbClr val="FCFCF4"/>
                </a:solidFill>
                <a:latin typeface="Century Gothic" panose="020B0502020202020204" pitchFamily="34" charset="0"/>
              </a:rPr>
              <a:t>Mindfulness</a:t>
            </a:r>
          </a:p>
        </p:txBody>
      </p:sp>
      <p:sp>
        <p:nvSpPr>
          <p:cNvPr id="4" name="TextBox 3">
            <a:extLst>
              <a:ext uri="{FF2B5EF4-FFF2-40B4-BE49-F238E27FC236}">
                <a16:creationId xmlns:a16="http://schemas.microsoft.com/office/drawing/2014/main" id="{5DB2259F-2D73-4242-B1F1-3CC3D5505D41}"/>
              </a:ext>
            </a:extLst>
          </p:cNvPr>
          <p:cNvSpPr txBox="1"/>
          <p:nvPr/>
        </p:nvSpPr>
        <p:spPr>
          <a:xfrm flipH="1">
            <a:off x="330200" y="5237202"/>
            <a:ext cx="2489200" cy="1323439"/>
          </a:xfrm>
          <a:prstGeom prst="rect">
            <a:avLst/>
          </a:prstGeom>
          <a:noFill/>
        </p:spPr>
        <p:txBody>
          <a:bodyPr wrap="square" rtlCol="0">
            <a:spAutoFit/>
          </a:bodyPr>
          <a:lstStyle/>
          <a:p>
            <a:r>
              <a:rPr lang="en-US" sz="2000" dirty="0">
                <a:solidFill>
                  <a:srgbClr val="99D1D9"/>
                </a:solidFill>
                <a:latin typeface="Constantia" panose="02030602050306030303" pitchFamily="18" charset="0"/>
              </a:rPr>
              <a:t>Show warmth and understanding to ourselves rather than being self-critical</a:t>
            </a:r>
          </a:p>
        </p:txBody>
      </p:sp>
      <p:sp>
        <p:nvSpPr>
          <p:cNvPr id="12" name="TextBox 11">
            <a:extLst>
              <a:ext uri="{FF2B5EF4-FFF2-40B4-BE49-F238E27FC236}">
                <a16:creationId xmlns:a16="http://schemas.microsoft.com/office/drawing/2014/main" id="{3D28C1EF-A465-4A1E-B09C-E808A11EF8DB}"/>
              </a:ext>
            </a:extLst>
          </p:cNvPr>
          <p:cNvSpPr txBox="1"/>
          <p:nvPr/>
        </p:nvSpPr>
        <p:spPr>
          <a:xfrm flipH="1">
            <a:off x="3748832" y="5237202"/>
            <a:ext cx="2550630" cy="1631216"/>
          </a:xfrm>
          <a:prstGeom prst="rect">
            <a:avLst/>
          </a:prstGeom>
          <a:noFill/>
        </p:spPr>
        <p:txBody>
          <a:bodyPr wrap="square" rtlCol="0">
            <a:spAutoFit/>
          </a:bodyPr>
          <a:lstStyle/>
          <a:p>
            <a:r>
              <a:rPr lang="en-US" sz="2000" dirty="0">
                <a:solidFill>
                  <a:srgbClr val="99D1D9"/>
                </a:solidFill>
                <a:latin typeface="Constantia" panose="02030602050306030303" pitchFamily="18" charset="0"/>
              </a:rPr>
              <a:t>Imperfection and struggles are part of the shared human experience </a:t>
            </a:r>
          </a:p>
          <a:p>
            <a:r>
              <a:rPr lang="en-US" sz="2000" dirty="0">
                <a:solidFill>
                  <a:srgbClr val="99D1D9"/>
                </a:solidFill>
                <a:latin typeface="Constantia" panose="02030602050306030303" pitchFamily="18" charset="0"/>
              </a:rPr>
              <a:t>We are not alone.</a:t>
            </a:r>
          </a:p>
        </p:txBody>
      </p:sp>
      <p:sp>
        <p:nvSpPr>
          <p:cNvPr id="13" name="TextBox 12">
            <a:extLst>
              <a:ext uri="{FF2B5EF4-FFF2-40B4-BE49-F238E27FC236}">
                <a16:creationId xmlns:a16="http://schemas.microsoft.com/office/drawing/2014/main" id="{44298CA0-5195-45CC-AA7C-8A0F2E8D0EEE}"/>
              </a:ext>
            </a:extLst>
          </p:cNvPr>
          <p:cNvSpPr txBox="1"/>
          <p:nvPr/>
        </p:nvSpPr>
        <p:spPr>
          <a:xfrm flipH="1">
            <a:off x="7053012" y="5237202"/>
            <a:ext cx="2624387" cy="1631216"/>
          </a:xfrm>
          <a:prstGeom prst="rect">
            <a:avLst/>
          </a:prstGeom>
          <a:noFill/>
        </p:spPr>
        <p:txBody>
          <a:bodyPr wrap="square" rtlCol="0">
            <a:spAutoFit/>
          </a:bodyPr>
          <a:lstStyle/>
          <a:p>
            <a:r>
              <a:rPr lang="en-US" sz="2000" dirty="0">
                <a:solidFill>
                  <a:srgbClr val="99D1D9"/>
                </a:solidFill>
                <a:latin typeface="Constantia" panose="02030602050306030303" pitchFamily="18" charset="0"/>
              </a:rPr>
              <a:t>Observe our struggle, negative thoughts or emotions without self-judgment or overreaction </a:t>
            </a:r>
          </a:p>
        </p:txBody>
      </p:sp>
    </p:spTree>
    <p:extLst>
      <p:ext uri="{BB962C8B-B14F-4D97-AF65-F5344CB8AC3E}">
        <p14:creationId xmlns:p14="http://schemas.microsoft.com/office/powerpoint/2010/main" val="107527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95737"/>
            <a:ext cx="9448800" cy="1538883"/>
          </a:xfrm>
          <a:prstGeom prst="rect">
            <a:avLst/>
          </a:prstGeom>
        </p:spPr>
        <p:txBody>
          <a:bodyPr vert="horz" wrap="square" lIns="0" tIns="0" rIns="0" bIns="0" rtlCol="0">
            <a:spAutoFit/>
          </a:bodyPr>
          <a:lstStyle/>
          <a:p>
            <a:pPr marL="12700" marR="5080" algn="ctr">
              <a:lnSpc>
                <a:spcPts val="6000"/>
              </a:lnSpc>
            </a:pPr>
            <a:r>
              <a:rPr lang="en-US" sz="5400" b="0" spc="5" dirty="0"/>
              <a:t>Learning Self-Compassion:</a:t>
            </a:r>
            <a:br>
              <a:rPr lang="en-US" sz="5400" b="0" spc="5" dirty="0"/>
            </a:br>
            <a:r>
              <a:rPr lang="en-US" sz="5400" b="0" spc="5" dirty="0"/>
              <a:t>Interview with Kristin </a:t>
            </a:r>
            <a:r>
              <a:rPr lang="en-US" sz="5400" b="0" spc="5"/>
              <a:t>Neff </a:t>
            </a:r>
            <a:endParaRPr sz="5400" b="0" spc="5" dirty="0"/>
          </a:p>
        </p:txBody>
      </p:sp>
      <p:pic>
        <p:nvPicPr>
          <p:cNvPr id="5" name="Online Media 4">
            <a:hlinkClick r:id="" action="ppaction://media"/>
            <a:extLst>
              <a:ext uri="{FF2B5EF4-FFF2-40B4-BE49-F238E27FC236}">
                <a16:creationId xmlns:a16="http://schemas.microsoft.com/office/drawing/2014/main" id="{E8161110-17FA-43A4-9720-08BEC3350020}"/>
              </a:ext>
            </a:extLst>
          </p:cNvPr>
          <p:cNvPicPr>
            <a:picLocks noRot="1" noChangeAspect="1"/>
          </p:cNvPicPr>
          <p:nvPr>
            <a:videoFile r:link="rId1"/>
          </p:nvPr>
        </p:nvPicPr>
        <p:blipFill>
          <a:blip r:embed="rId4"/>
          <a:stretch>
            <a:fillRect/>
          </a:stretch>
        </p:blipFill>
        <p:spPr>
          <a:xfrm>
            <a:off x="438150" y="1981200"/>
            <a:ext cx="8915400" cy="5014913"/>
          </a:xfrm>
          <a:prstGeom prst="rect">
            <a:avLst/>
          </a:prstGeom>
        </p:spPr>
      </p:pic>
    </p:spTree>
    <p:extLst>
      <p:ext uri="{BB962C8B-B14F-4D97-AF65-F5344CB8AC3E}">
        <p14:creationId xmlns:p14="http://schemas.microsoft.com/office/powerpoint/2010/main" val="312154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85800"/>
            <a:ext cx="9169791" cy="786947"/>
          </a:xfrm>
          <a:prstGeom prst="rect">
            <a:avLst/>
          </a:prstGeom>
        </p:spPr>
        <p:txBody>
          <a:bodyPr vert="horz" wrap="square" lIns="0" tIns="0" rIns="0" bIns="0" rtlCol="0">
            <a:spAutoFit/>
          </a:bodyPr>
          <a:lstStyle/>
          <a:p>
            <a:pPr marL="12700" marR="5080" algn="ctr">
              <a:lnSpc>
                <a:spcPts val="6000"/>
              </a:lnSpc>
            </a:pPr>
            <a:r>
              <a:rPr lang="en-US" sz="6200" b="0" dirty="0">
                <a:latin typeface="Constantia" panose="02030602050306030303" pitchFamily="18" charset="0"/>
              </a:rPr>
              <a:t>Cultivating Compassion</a:t>
            </a:r>
            <a:endParaRPr sz="6000" b="0" spc="5" dirty="0">
              <a:latin typeface="Constantia" panose="0203060205030603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2999" y="4351141"/>
            <a:ext cx="685799" cy="14188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1" y="3124200"/>
            <a:ext cx="2350142" cy="264575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028" y="2209800"/>
            <a:ext cx="3720002" cy="3560156"/>
          </a:xfrm>
          <a:prstGeom prst="rect">
            <a:avLst/>
          </a:prstGeom>
        </p:spPr>
      </p:pic>
      <p:sp>
        <p:nvSpPr>
          <p:cNvPr id="10" name="Heart 9"/>
          <p:cNvSpPr/>
          <p:nvPr/>
        </p:nvSpPr>
        <p:spPr>
          <a:xfrm>
            <a:off x="4121113" y="5143500"/>
            <a:ext cx="514350" cy="457200"/>
          </a:xfrm>
          <a:prstGeom prst="hear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7391400" y="5029200"/>
            <a:ext cx="706890" cy="609600"/>
          </a:xfrm>
          <a:prstGeom prst="hear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p:cNvSpPr/>
          <p:nvPr/>
        </p:nvSpPr>
        <p:spPr>
          <a:xfrm>
            <a:off x="1292501" y="5257800"/>
            <a:ext cx="348521" cy="381000"/>
          </a:xfrm>
          <a:prstGeom prst="hear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81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609600" y="2575446"/>
            <a:ext cx="8991600" cy="1779974"/>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Understanding compassion:</a:t>
            </a:r>
          </a:p>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The flows of compassion</a:t>
            </a:r>
          </a:p>
        </p:txBody>
      </p:sp>
      <p:sp>
        <p:nvSpPr>
          <p:cNvPr id="16" name="object 10"/>
          <p:cNvSpPr txBox="1"/>
          <p:nvPr/>
        </p:nvSpPr>
        <p:spPr>
          <a:xfrm>
            <a:off x="857249" y="5867400"/>
            <a:ext cx="2114551" cy="856388"/>
          </a:xfrm>
          <a:prstGeom prst="rect">
            <a:avLst/>
          </a:prstGeom>
          <a:solidFill>
            <a:srgbClr val="393E53"/>
          </a:solidFill>
          <a:ln w="19050">
            <a:solidFill>
              <a:srgbClr val="FBFBF4"/>
            </a:solidFill>
          </a:ln>
        </p:spPr>
        <p:txBody>
          <a:bodyPr vert="horz" wrap="square" lIns="0" tIns="0" rIns="0" bIns="0" rtlCol="0">
            <a:spAutoFit/>
          </a:bodyPr>
          <a:lstStyle/>
          <a:p>
            <a:pPr marL="340360" marR="473709">
              <a:lnSpc>
                <a:spcPct val="159100"/>
              </a:lnSpc>
              <a:tabLst>
                <a:tab pos="1492250" algn="l"/>
                <a:tab pos="1853564" algn="l"/>
                <a:tab pos="2117725" algn="l"/>
                <a:tab pos="2280285" algn="l"/>
                <a:tab pos="3128645" algn="l"/>
                <a:tab pos="3465829" algn="l"/>
                <a:tab pos="3879850" algn="l"/>
              </a:tabLst>
            </a:pPr>
            <a:endParaRPr lang="en-US" sz="2400" spc="225" dirty="0">
              <a:solidFill>
                <a:srgbClr val="99D1D9"/>
              </a:solidFill>
              <a:latin typeface="Century Gothic" panose="020B0502020202020204" pitchFamily="34" charset="0"/>
              <a:cs typeface="Arial"/>
            </a:endParaRPr>
          </a:p>
          <a:p>
            <a:pPr marL="340360" marR="473709">
              <a:lnSpc>
                <a:spcPct val="159100"/>
              </a:lnSpc>
              <a:tabLst>
                <a:tab pos="1492250" algn="l"/>
                <a:tab pos="1853564" algn="l"/>
                <a:tab pos="2117725" algn="l"/>
                <a:tab pos="2280285" algn="l"/>
                <a:tab pos="3128645" algn="l"/>
                <a:tab pos="3465829" algn="l"/>
                <a:tab pos="3879850" algn="l"/>
              </a:tabLst>
            </a:pPr>
            <a:endParaRPr sz="1100" dirty="0">
              <a:latin typeface="Akzidenz-Grotesk Pro Light" panose="02000506040000020003" pitchFamily="50" charset="0"/>
              <a:cs typeface="Arial"/>
            </a:endParaRPr>
          </a:p>
        </p:txBody>
      </p:sp>
      <p:sp>
        <p:nvSpPr>
          <p:cNvPr id="2" name="TextBox 1"/>
          <p:cNvSpPr txBox="1"/>
          <p:nvPr/>
        </p:nvSpPr>
        <p:spPr>
          <a:xfrm>
            <a:off x="945611" y="6019800"/>
            <a:ext cx="5455189" cy="461665"/>
          </a:xfrm>
          <a:prstGeom prst="rect">
            <a:avLst/>
          </a:prstGeom>
          <a:noFill/>
        </p:spPr>
        <p:txBody>
          <a:bodyPr wrap="square" rtlCol="0">
            <a:spAutoFit/>
          </a:bodyPr>
          <a:lstStyle/>
          <a:p>
            <a:r>
              <a:rPr lang="en-US" sz="2400" dirty="0">
                <a:solidFill>
                  <a:srgbClr val="99D1D9"/>
                </a:solidFill>
                <a:latin typeface="Century Gothic" panose="020B0502020202020204" pitchFamily="34" charset="0"/>
              </a:rPr>
              <a:t>Chapter 6</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D1D9"/>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47529714"/>
              </p:ext>
            </p:extLst>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184" name="Acrobat Document" r:id="rId4" imgW="9524904" imgH="9524839" progId="AcroExch.Document.DC">
                  <p:embed/>
                </p:oleObj>
              </mc:Choice>
              <mc:Fallback>
                <p:oleObj name="Acrobat Document" r:id="rId4" imgW="9524904" imgH="9524839" progId="AcroExch.Document.DC">
                  <p:embed/>
                  <p:pic>
                    <p:nvPicPr>
                      <p:cNvPr id="0" name=""/>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5" name="TextBox 414"/>
          <p:cNvSpPr txBox="1"/>
          <p:nvPr/>
        </p:nvSpPr>
        <p:spPr>
          <a:xfrm>
            <a:off x="3025140" y="1807039"/>
            <a:ext cx="4404360" cy="43665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Things to </a:t>
            </a:r>
            <a:r>
              <a:rPr lang="en-US" sz="3200" spc="-200" dirty="0">
                <a:solidFill>
                  <a:srgbClr val="393E53"/>
                </a:solidFill>
                <a:latin typeface="Monotype Corsiva" panose="03010101010201010101" pitchFamily="66" charset="0"/>
                <a:cs typeface="Arial"/>
              </a:rPr>
              <a:t>be Thankful  </a:t>
            </a:r>
            <a:r>
              <a:rPr lang="en-US" sz="2600" spc="-200" dirty="0">
                <a:solidFill>
                  <a:srgbClr val="393E53"/>
                </a:solidFill>
                <a:latin typeface="Century Gothic" panose="020B0502020202020204" pitchFamily="34" charset="0"/>
                <a:cs typeface="Arial"/>
              </a:rPr>
              <a:t>for Today</a:t>
            </a:r>
          </a:p>
        </p:txBody>
      </p:sp>
      <p:sp>
        <p:nvSpPr>
          <p:cNvPr id="416" name="TextBox 415"/>
          <p:cNvSpPr txBox="1"/>
          <p:nvPr/>
        </p:nvSpPr>
        <p:spPr>
          <a:xfrm>
            <a:off x="3063240" y="2594635"/>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Mindful listening</a:t>
            </a:r>
          </a:p>
        </p:txBody>
      </p:sp>
      <p:sp>
        <p:nvSpPr>
          <p:cNvPr id="417" name="TextBox 416"/>
          <p:cNvSpPr txBox="1"/>
          <p:nvPr/>
        </p:nvSpPr>
        <p:spPr>
          <a:xfrm>
            <a:off x="3025140" y="3438016"/>
            <a:ext cx="42138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Components of compassion</a:t>
            </a:r>
          </a:p>
        </p:txBody>
      </p:sp>
      <p:sp>
        <p:nvSpPr>
          <p:cNvPr id="418" name="TextBox 417"/>
          <p:cNvSpPr txBox="1"/>
          <p:nvPr/>
        </p:nvSpPr>
        <p:spPr>
          <a:xfrm>
            <a:off x="3025140" y="4281397"/>
            <a:ext cx="4594860" cy="400110"/>
          </a:xfrm>
          <a:prstGeom prst="rect">
            <a:avLst/>
          </a:prstGeom>
          <a:noFill/>
        </p:spPr>
        <p:txBody>
          <a:bodyPr wrap="square" rtlCol="0">
            <a:spAutoFit/>
          </a:bodyPr>
          <a:lstStyle/>
          <a:p>
            <a:pPr marL="22225" marR="309880">
              <a:lnSpc>
                <a:spcPts val="2400"/>
              </a:lnSpc>
              <a:spcBef>
                <a:spcPts val="1200"/>
              </a:spcBef>
            </a:pPr>
            <a:r>
              <a:rPr lang="en-US" sz="2600" spc="-200" dirty="0">
                <a:solidFill>
                  <a:srgbClr val="393E53"/>
                </a:solidFill>
                <a:latin typeface="Century Gothic" panose="020B0502020202020204" pitchFamily="34" charset="0"/>
                <a:cs typeface="Arial"/>
              </a:rPr>
              <a:t>Flows of compassion</a:t>
            </a:r>
          </a:p>
        </p:txBody>
      </p:sp>
      <p:sp>
        <p:nvSpPr>
          <p:cNvPr id="419" name="TextBox 418"/>
          <p:cNvSpPr txBox="1"/>
          <p:nvPr/>
        </p:nvSpPr>
        <p:spPr>
          <a:xfrm>
            <a:off x="3025140" y="5032445"/>
            <a:ext cx="4404360" cy="387478"/>
          </a:xfrm>
          <a:prstGeom prst="rect">
            <a:avLst/>
          </a:prstGeom>
          <a:noFill/>
        </p:spPr>
        <p:txBody>
          <a:bodyPr wrap="square" rtlCol="0">
            <a:spAutoFit/>
          </a:bodyPr>
          <a:lstStyle/>
          <a:p>
            <a:pPr marL="22225" marR="309880">
              <a:lnSpc>
                <a:spcPts val="2300"/>
              </a:lnSpc>
              <a:spcBef>
                <a:spcPts val="1200"/>
              </a:spcBef>
            </a:pPr>
            <a:r>
              <a:rPr lang="en-US" sz="2600" spc="-200" dirty="0">
                <a:solidFill>
                  <a:srgbClr val="393E53"/>
                </a:solidFill>
                <a:latin typeface="Century Gothic" panose="020B0502020202020204" pitchFamily="34" charset="0"/>
                <a:cs typeface="Arial"/>
              </a:rPr>
              <a:t>Self-compassion</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Tree>
    <p:extLst>
      <p:ext uri="{BB962C8B-B14F-4D97-AF65-F5344CB8AC3E}">
        <p14:creationId xmlns:p14="http://schemas.microsoft.com/office/powerpoint/2010/main" val="111997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0" y="2514600"/>
            <a:ext cx="5791200" cy="1549655"/>
          </a:xfrm>
          <a:prstGeom prst="rect">
            <a:avLst/>
          </a:prstGeom>
        </p:spPr>
        <p:txBody>
          <a:bodyPr vert="horz" wrap="square" lIns="0" tIns="0" rIns="0" bIns="0" rtlCol="0">
            <a:spAutoFit/>
          </a:bodyPr>
          <a:lstStyle/>
          <a:p>
            <a:pPr marL="12700" marR="5080" algn="ctr">
              <a:lnSpc>
                <a:spcPts val="6000"/>
              </a:lnSpc>
            </a:pPr>
            <a:r>
              <a:rPr lang="en-US" sz="6000" dirty="0"/>
              <a:t>Mindful Listening</a:t>
            </a:r>
            <a:endParaRPr sz="6000" spc="5" dirty="0"/>
          </a:p>
        </p:txBody>
      </p:sp>
      <p:sp>
        <p:nvSpPr>
          <p:cNvPr id="4" name="object 3"/>
          <p:cNvSpPr/>
          <p:nvPr/>
        </p:nvSpPr>
        <p:spPr>
          <a:xfrm>
            <a:off x="0"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5" y="2324100"/>
            <a:ext cx="3105265" cy="2667000"/>
          </a:xfrm>
          <a:prstGeom prst="rect">
            <a:avLst/>
          </a:prstGeom>
        </p:spPr>
      </p:pic>
    </p:spTree>
    <p:extLst>
      <p:ext uri="{BB962C8B-B14F-4D97-AF65-F5344CB8AC3E}">
        <p14:creationId xmlns:p14="http://schemas.microsoft.com/office/powerpoint/2010/main" val="405035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4800"/>
            <a:ext cx="9296400" cy="1481944"/>
          </a:xfrm>
          <a:prstGeom prst="rect">
            <a:avLst/>
          </a:prstGeom>
        </p:spPr>
        <p:txBody>
          <a:bodyPr vert="horz" wrap="square" lIns="0" tIns="0" rIns="0" bIns="0" rtlCol="0">
            <a:spAutoFit/>
          </a:bodyPr>
          <a:lstStyle/>
          <a:p>
            <a:pPr marL="12700" marR="5080" algn="l">
              <a:lnSpc>
                <a:spcPts val="6000"/>
              </a:lnSpc>
            </a:pPr>
            <a:r>
              <a:rPr lang="en-US" sz="5400" dirty="0"/>
              <a:t>Components of Compassion  </a:t>
            </a:r>
            <a:br>
              <a:rPr lang="en-US" sz="6000" dirty="0"/>
            </a:br>
            <a:r>
              <a:rPr lang="en-US" sz="4000" b="0" i="1" dirty="0"/>
              <a:t>Kelly McGonigal</a:t>
            </a:r>
            <a:endParaRPr sz="6000" b="0" i="1" spc="5" dirty="0"/>
          </a:p>
        </p:txBody>
      </p:sp>
      <p:sp>
        <p:nvSpPr>
          <p:cNvPr id="5" name="object 2"/>
          <p:cNvSpPr txBox="1">
            <a:spLocks/>
          </p:cNvSpPr>
          <p:nvPr/>
        </p:nvSpPr>
        <p:spPr>
          <a:xfrm>
            <a:off x="457200" y="2209800"/>
            <a:ext cx="9144000" cy="443198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548657" indent="-548657">
              <a:buFont typeface="+mj-lt"/>
              <a:buAutoNum type="arabicPeriod"/>
            </a:pPr>
            <a:r>
              <a:rPr lang="en-US" sz="3600" b="0" dirty="0">
                <a:solidFill>
                  <a:srgbClr val="FCFCF4"/>
                </a:solidFill>
                <a:latin typeface="+mn-lt"/>
              </a:rPr>
              <a:t>Awareness and recognition of suffering</a:t>
            </a:r>
          </a:p>
          <a:p>
            <a:pPr marL="548657" indent="-548657">
              <a:buFont typeface="+mj-lt"/>
              <a:buAutoNum type="arabicPeriod"/>
            </a:pPr>
            <a:r>
              <a:rPr lang="en-US" sz="3600" b="0" dirty="0">
                <a:solidFill>
                  <a:srgbClr val="FCFCF4"/>
                </a:solidFill>
                <a:latin typeface="+mn-lt"/>
              </a:rPr>
              <a:t>Feelings of concern for, connection to the one who is suffering</a:t>
            </a:r>
          </a:p>
          <a:p>
            <a:pPr marL="548657" indent="-548657">
              <a:buFont typeface="+mj-lt"/>
              <a:buAutoNum type="arabicPeriod"/>
            </a:pPr>
            <a:r>
              <a:rPr lang="en-US" sz="3600" b="0" dirty="0">
                <a:solidFill>
                  <a:srgbClr val="FCFCF4"/>
                </a:solidFill>
                <a:latin typeface="+mn-lt"/>
              </a:rPr>
              <a:t>Desire to relieve suffering</a:t>
            </a:r>
          </a:p>
          <a:p>
            <a:pPr marL="548657" indent="-548657">
              <a:buFont typeface="+mj-lt"/>
              <a:buAutoNum type="arabicPeriod"/>
            </a:pPr>
            <a:r>
              <a:rPr lang="en-US" sz="3600" b="0" dirty="0">
                <a:solidFill>
                  <a:srgbClr val="FCFCF4"/>
                </a:solidFill>
                <a:latin typeface="+mn-lt"/>
              </a:rPr>
              <a:t>Belief that you can make a difference, even if small</a:t>
            </a:r>
          </a:p>
          <a:p>
            <a:pPr marL="548657" indent="-548657">
              <a:buFont typeface="+mj-lt"/>
              <a:buAutoNum type="arabicPeriod"/>
            </a:pPr>
            <a:r>
              <a:rPr lang="en-US" sz="3600" b="0" dirty="0">
                <a:solidFill>
                  <a:srgbClr val="FCFCF4"/>
                </a:solidFill>
                <a:latin typeface="+mn-lt"/>
              </a:rPr>
              <a:t>Willingness to respond or take action</a:t>
            </a:r>
          </a:p>
          <a:p>
            <a:pPr marL="548657" indent="-548657">
              <a:buFont typeface="+mj-lt"/>
              <a:buAutoNum type="arabicPeriod"/>
            </a:pPr>
            <a:r>
              <a:rPr lang="en-US" sz="3600" b="0" dirty="0">
                <a:solidFill>
                  <a:srgbClr val="FCFCF4"/>
                </a:solidFill>
                <a:latin typeface="+mn-lt"/>
              </a:rPr>
              <a:t>Warm glow/sense of satisfaction</a:t>
            </a:r>
            <a:endParaRPr lang="en-US" sz="3600" b="0" i="1" dirty="0">
              <a:solidFill>
                <a:srgbClr val="FCFCF4"/>
              </a:solidFill>
              <a:latin typeface="+mn-lt"/>
            </a:endParaRPr>
          </a:p>
        </p:txBody>
      </p:sp>
    </p:spTree>
    <p:extLst>
      <p:ext uri="{BB962C8B-B14F-4D97-AF65-F5344CB8AC3E}">
        <p14:creationId xmlns:p14="http://schemas.microsoft.com/office/powerpoint/2010/main" val="23848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85800"/>
            <a:ext cx="9296400" cy="780214"/>
          </a:xfrm>
          <a:prstGeom prst="rect">
            <a:avLst/>
          </a:prstGeom>
        </p:spPr>
        <p:txBody>
          <a:bodyPr vert="horz" wrap="square" lIns="0" tIns="0" rIns="0" bIns="0" rtlCol="0">
            <a:spAutoFit/>
          </a:bodyPr>
          <a:lstStyle/>
          <a:p>
            <a:pPr marL="12700" marR="5080" algn="l">
              <a:lnSpc>
                <a:spcPts val="6000"/>
              </a:lnSpc>
            </a:pPr>
            <a:r>
              <a:rPr lang="en-US" sz="6000" dirty="0"/>
              <a:t>Flows of Compassion</a:t>
            </a:r>
            <a:endParaRPr sz="6000" spc="5" dirty="0"/>
          </a:p>
        </p:txBody>
      </p:sp>
      <p:sp>
        <p:nvSpPr>
          <p:cNvPr id="5" name="object 2"/>
          <p:cNvSpPr txBox="1">
            <a:spLocks/>
          </p:cNvSpPr>
          <p:nvPr/>
        </p:nvSpPr>
        <p:spPr>
          <a:xfrm>
            <a:off x="457200" y="2209800"/>
            <a:ext cx="9144000" cy="4308872"/>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Showing compassion </a:t>
            </a:r>
            <a:r>
              <a:rPr lang="en-US" sz="3600" b="0" i="1" dirty="0">
                <a:solidFill>
                  <a:schemeClr val="bg1"/>
                </a:solidFill>
                <a:latin typeface="Century Gothic" panose="020B0502020202020204" pitchFamily="34" charset="0"/>
              </a:rPr>
              <a:t>for others</a:t>
            </a:r>
          </a:p>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Receiving compassion </a:t>
            </a:r>
            <a:r>
              <a:rPr lang="en-US" sz="3600" b="0" i="1" dirty="0">
                <a:solidFill>
                  <a:schemeClr val="bg1"/>
                </a:solidFill>
                <a:latin typeface="Century Gothic" panose="020B0502020202020204" pitchFamily="34" charset="0"/>
              </a:rPr>
              <a:t>from others</a:t>
            </a:r>
          </a:p>
          <a:p>
            <a:pPr marL="457200" indent="-457200">
              <a:buFont typeface="Arial" panose="020B0604020202020204" pitchFamily="34" charset="0"/>
              <a:buChar char="•"/>
            </a:pPr>
            <a:endParaRPr lang="en-US" sz="3600" b="0" i="1"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Showing compassion </a:t>
            </a:r>
            <a:r>
              <a:rPr lang="en-US" sz="3600" b="0" i="1" dirty="0">
                <a:solidFill>
                  <a:schemeClr val="bg1"/>
                </a:solidFill>
                <a:latin typeface="Century Gothic" panose="020B0502020202020204" pitchFamily="34" charset="0"/>
              </a:rPr>
              <a:t>for oneself </a:t>
            </a:r>
          </a:p>
          <a:p>
            <a:pPr marL="914400" lvl="1" indent="-457200">
              <a:buFont typeface="Arial" panose="020B0604020202020204" pitchFamily="34" charset="0"/>
              <a:buChar char="•"/>
            </a:pPr>
            <a:r>
              <a:rPr lang="en-US" sz="2800" b="0" i="1" dirty="0">
                <a:solidFill>
                  <a:schemeClr val="bg1"/>
                </a:solidFill>
                <a:latin typeface="Century Gothic" panose="020B0502020202020204" pitchFamily="34" charset="0"/>
              </a:rPr>
              <a:t>Self-Compassion</a:t>
            </a:r>
          </a:p>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Observing compassion </a:t>
            </a:r>
            <a:r>
              <a:rPr lang="en-US" sz="3600" b="0" i="1" dirty="0">
                <a:solidFill>
                  <a:schemeClr val="bg1"/>
                </a:solidFill>
                <a:latin typeface="Century Gothic" panose="020B0502020202020204" pitchFamily="34" charset="0"/>
              </a:rPr>
              <a:t>between others</a:t>
            </a:r>
          </a:p>
        </p:txBody>
      </p:sp>
    </p:spTree>
    <p:extLst>
      <p:ext uri="{BB962C8B-B14F-4D97-AF65-F5344CB8AC3E}">
        <p14:creationId xmlns:p14="http://schemas.microsoft.com/office/powerpoint/2010/main" val="19324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42317"/>
            <a:ext cx="5791200" cy="1538883"/>
          </a:xfrm>
          <a:prstGeom prst="rect">
            <a:avLst/>
          </a:prstGeom>
        </p:spPr>
        <p:txBody>
          <a:bodyPr vert="horz" wrap="square" lIns="0" tIns="0" rIns="0" bIns="0" rtlCol="0">
            <a:spAutoFit/>
          </a:bodyPr>
          <a:lstStyle/>
          <a:p>
            <a:pPr marL="12700" marR="5080" algn="l">
              <a:lnSpc>
                <a:spcPts val="6000"/>
              </a:lnSpc>
            </a:pPr>
            <a:r>
              <a:rPr lang="en-US" sz="6000" dirty="0"/>
              <a:t>Flows of Compassion</a:t>
            </a:r>
            <a:endParaRPr sz="6000" spc="5" dirty="0"/>
          </a:p>
        </p:txBody>
      </p:sp>
      <p:sp>
        <p:nvSpPr>
          <p:cNvPr id="5" name="object 2"/>
          <p:cNvSpPr txBox="1">
            <a:spLocks/>
          </p:cNvSpPr>
          <p:nvPr/>
        </p:nvSpPr>
        <p:spPr>
          <a:xfrm>
            <a:off x="533400" y="3505200"/>
            <a:ext cx="5334000" cy="1231106"/>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4000" b="0" dirty="0">
                <a:solidFill>
                  <a:schemeClr val="bg1"/>
                </a:solidFill>
                <a:latin typeface="Century Gothic" panose="020B0502020202020204" pitchFamily="34" charset="0"/>
              </a:rPr>
              <a:t>Showing compassion </a:t>
            </a:r>
            <a:r>
              <a:rPr lang="en-US" sz="4000" b="0" i="1" dirty="0">
                <a:solidFill>
                  <a:schemeClr val="bg1"/>
                </a:solidFill>
                <a:latin typeface="Century Gothic" panose="020B0502020202020204" pitchFamily="34" charset="0"/>
              </a:rPr>
              <a:t>for others</a:t>
            </a:r>
          </a:p>
        </p:txBody>
      </p:sp>
      <p:sp>
        <p:nvSpPr>
          <p:cNvPr id="4" name="object 3"/>
          <p:cNvSpPr/>
          <p:nvPr/>
        </p:nvSpPr>
        <p:spPr>
          <a:xfrm>
            <a:off x="6591300"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143" y="1738719"/>
            <a:ext cx="2730714" cy="3837761"/>
          </a:xfrm>
          <a:prstGeom prst="rect">
            <a:avLst/>
          </a:prstGeom>
        </p:spPr>
      </p:pic>
    </p:spTree>
    <p:extLst>
      <p:ext uri="{BB962C8B-B14F-4D97-AF65-F5344CB8AC3E}">
        <p14:creationId xmlns:p14="http://schemas.microsoft.com/office/powerpoint/2010/main" val="12900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5243" y="366117"/>
            <a:ext cx="5791200" cy="1538883"/>
          </a:xfrm>
          <a:prstGeom prst="rect">
            <a:avLst/>
          </a:prstGeom>
        </p:spPr>
        <p:txBody>
          <a:bodyPr vert="horz" wrap="square" lIns="0" tIns="0" rIns="0" bIns="0" rtlCol="0">
            <a:spAutoFit/>
          </a:bodyPr>
          <a:lstStyle/>
          <a:p>
            <a:pPr marL="12700" marR="5080" algn="l">
              <a:lnSpc>
                <a:spcPts val="6000"/>
              </a:lnSpc>
            </a:pPr>
            <a:r>
              <a:rPr lang="en-US" sz="6000" dirty="0"/>
              <a:t>Flows of Compassion</a:t>
            </a:r>
            <a:endParaRPr sz="6000" spc="5" dirty="0"/>
          </a:p>
        </p:txBody>
      </p:sp>
      <p:sp>
        <p:nvSpPr>
          <p:cNvPr id="4" name="object 3"/>
          <p:cNvSpPr/>
          <p:nvPr/>
        </p:nvSpPr>
        <p:spPr>
          <a:xfrm>
            <a:off x="0"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66" y="2158840"/>
            <a:ext cx="2861268" cy="2997519"/>
          </a:xfrm>
          <a:prstGeom prst="rect">
            <a:avLst/>
          </a:prstGeom>
        </p:spPr>
      </p:pic>
      <p:sp>
        <p:nvSpPr>
          <p:cNvPr id="7" name="object 2"/>
          <p:cNvSpPr txBox="1">
            <a:spLocks/>
          </p:cNvSpPr>
          <p:nvPr/>
        </p:nvSpPr>
        <p:spPr>
          <a:xfrm>
            <a:off x="3581400" y="3429000"/>
            <a:ext cx="5645043" cy="1231106"/>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4000" b="0" dirty="0">
                <a:solidFill>
                  <a:schemeClr val="bg1"/>
                </a:solidFill>
                <a:latin typeface="Century Gothic" panose="020B0502020202020204" pitchFamily="34" charset="0"/>
              </a:rPr>
              <a:t>Receiving compassion </a:t>
            </a:r>
            <a:r>
              <a:rPr lang="en-US" sz="4000" b="0" i="1" dirty="0">
                <a:solidFill>
                  <a:schemeClr val="bg1"/>
                </a:solidFill>
                <a:latin typeface="Century Gothic" panose="020B0502020202020204" pitchFamily="34" charset="0"/>
              </a:rPr>
              <a:t>from others</a:t>
            </a:r>
          </a:p>
        </p:txBody>
      </p:sp>
    </p:spTree>
    <p:extLst>
      <p:ext uri="{BB962C8B-B14F-4D97-AF65-F5344CB8AC3E}">
        <p14:creationId xmlns:p14="http://schemas.microsoft.com/office/powerpoint/2010/main" val="260956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1" y="289917"/>
            <a:ext cx="5791200" cy="1538883"/>
          </a:xfrm>
          <a:prstGeom prst="rect">
            <a:avLst/>
          </a:prstGeom>
        </p:spPr>
        <p:txBody>
          <a:bodyPr vert="horz" wrap="square" lIns="0" tIns="0" rIns="0" bIns="0" rtlCol="0">
            <a:spAutoFit/>
          </a:bodyPr>
          <a:lstStyle/>
          <a:p>
            <a:pPr marL="12700" marR="5080" algn="l">
              <a:lnSpc>
                <a:spcPts val="6000"/>
              </a:lnSpc>
            </a:pPr>
            <a:r>
              <a:rPr lang="en-US" sz="6000" dirty="0"/>
              <a:t>Flows of Compassion</a:t>
            </a:r>
            <a:endParaRPr sz="6000" spc="5" dirty="0"/>
          </a:p>
        </p:txBody>
      </p:sp>
      <p:sp>
        <p:nvSpPr>
          <p:cNvPr id="5" name="object 2"/>
          <p:cNvSpPr txBox="1">
            <a:spLocks/>
          </p:cNvSpPr>
          <p:nvPr/>
        </p:nvSpPr>
        <p:spPr>
          <a:xfrm>
            <a:off x="533400" y="2826602"/>
            <a:ext cx="5334000" cy="1723549"/>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4000" b="0" dirty="0">
                <a:solidFill>
                  <a:schemeClr val="bg1"/>
                </a:solidFill>
                <a:latin typeface="Century Gothic" panose="020B0502020202020204" pitchFamily="34" charset="0"/>
              </a:rPr>
              <a:t>Showing compassion </a:t>
            </a:r>
            <a:r>
              <a:rPr lang="en-US" sz="4000" b="0" i="1" dirty="0">
                <a:solidFill>
                  <a:schemeClr val="bg1"/>
                </a:solidFill>
                <a:latin typeface="Century Gothic" panose="020B0502020202020204" pitchFamily="34" charset="0"/>
              </a:rPr>
              <a:t>for oneself </a:t>
            </a:r>
          </a:p>
          <a:p>
            <a:pPr marL="914400" lvl="1" indent="-457200">
              <a:buFont typeface="Arial" panose="020B0604020202020204" pitchFamily="34" charset="0"/>
              <a:buChar char="•"/>
            </a:pPr>
            <a:r>
              <a:rPr lang="en-US" sz="3200" i="1" dirty="0">
                <a:solidFill>
                  <a:srgbClr val="99D1D9"/>
                </a:solidFill>
                <a:latin typeface="Century Gothic" panose="020B0502020202020204" pitchFamily="34" charset="0"/>
              </a:rPr>
              <a:t>Self-Compassion</a:t>
            </a:r>
          </a:p>
        </p:txBody>
      </p:sp>
      <p:sp>
        <p:nvSpPr>
          <p:cNvPr id="4" name="object 3"/>
          <p:cNvSpPr/>
          <p:nvPr/>
        </p:nvSpPr>
        <p:spPr>
          <a:xfrm>
            <a:off x="6553200"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54" y="1312073"/>
            <a:ext cx="3001946" cy="4567939"/>
          </a:xfrm>
          <a:prstGeom prst="rect">
            <a:avLst/>
          </a:prstGeom>
        </p:spPr>
      </p:pic>
    </p:spTree>
    <p:extLst>
      <p:ext uri="{BB962C8B-B14F-4D97-AF65-F5344CB8AC3E}">
        <p14:creationId xmlns:p14="http://schemas.microsoft.com/office/powerpoint/2010/main" val="3606336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3195</TotalTime>
  <Words>1235</Words>
  <Application>Microsoft Office PowerPoint</Application>
  <PresentationFormat>Custom</PresentationFormat>
  <Paragraphs>166</Paragraphs>
  <Slides>16</Slides>
  <Notes>16</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Akzidenz-Grotesk Pro Light</vt:lpstr>
      <vt:lpstr>Arial</vt:lpstr>
      <vt:lpstr>Arial Narrow</vt:lpstr>
      <vt:lpstr>Calibri</vt:lpstr>
      <vt:lpstr>Century Gothic</vt:lpstr>
      <vt:lpstr>Constantia</vt:lpstr>
      <vt:lpstr>Monotype Corsiva</vt:lpstr>
      <vt:lpstr>Office Theme</vt:lpstr>
      <vt:lpstr>Acrobat Document</vt:lpstr>
      <vt:lpstr>PowerPoint Presentation</vt:lpstr>
      <vt:lpstr>PowerPoint Presentation</vt:lpstr>
      <vt:lpstr>PowerPoint Presentation</vt:lpstr>
      <vt:lpstr>Mindful Listening</vt:lpstr>
      <vt:lpstr>Components of Compassion   Kelly McGonigal</vt:lpstr>
      <vt:lpstr>Flows of Compassion</vt:lpstr>
      <vt:lpstr>Flows of Compassion</vt:lpstr>
      <vt:lpstr>Flows of Compassion</vt:lpstr>
      <vt:lpstr>Flows of Compassion</vt:lpstr>
      <vt:lpstr>Flows of Compassion</vt:lpstr>
      <vt:lpstr>How  would  YOU  treat a FRIEND?</vt:lpstr>
      <vt:lpstr>If your  COMPASSION  does not include  YOURSELF  it is incomplete. Jack Kornfield</vt:lpstr>
      <vt:lpstr>3 Components of  Self-Compassion</vt:lpstr>
      <vt:lpstr>Self-Compassion</vt:lpstr>
      <vt:lpstr>Learning Self-Compassion: Interview with Kristin Neff </vt:lpstr>
      <vt:lpstr>Cultivating Compassion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Compassion_Week 1_PPT</dc:title>
  <dc:creator>Cory Gassner</dc:creator>
  <cp:keywords>DADAWxQLAO8</cp:keywords>
  <cp:lastModifiedBy>Amy Reesing</cp:lastModifiedBy>
  <cp:revision>205</cp:revision>
  <cp:lastPrinted>2019-01-31T20:01:27Z</cp:lastPrinted>
  <dcterms:created xsi:type="dcterms:W3CDTF">2018-08-14T14:48:58Z</dcterms:created>
  <dcterms:modified xsi:type="dcterms:W3CDTF">2019-10-28T00:31:16Z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2018-08-14T00:00:00Z</vt:filetime>
  </property>
  <property fmtid="{D5CDD505-2E9C-101B-9397-08002B2CF9AE}" pid="3" name="Creator">
    <vt:lpwstr>Canva</vt:lpwstr>
  </property>
  <property fmtid="{D5CDD505-2E9C-101B-9397-08002B2CF9AE}" pid="4" name="LastSaved">
    <vt:filetime>2018-08-14T00:00:00Z</vt:filetime>
  </property>
</Properties>
</file>