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70" r:id="rId3"/>
    <p:sldId id="277" r:id="rId4"/>
    <p:sldId id="338" r:id="rId5"/>
    <p:sldId id="264" r:id="rId6"/>
    <p:sldId id="343" r:id="rId7"/>
    <p:sldId id="339" r:id="rId8"/>
    <p:sldId id="334" r:id="rId9"/>
    <p:sldId id="341" r:id="rId10"/>
    <p:sldId id="315" r:id="rId11"/>
    <p:sldId id="310" r:id="rId12"/>
    <p:sldId id="311" r:id="rId13"/>
    <p:sldId id="317" r:id="rId14"/>
    <p:sldId id="342" r:id="rId15"/>
    <p:sldId id="318" r:id="rId16"/>
    <p:sldId id="313" r:id="rId17"/>
  </p:sldIdLst>
  <p:sldSz cx="9753600" cy="73152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D1D9"/>
    <a:srgbClr val="393E53"/>
    <a:srgbClr val="FCFCF4"/>
    <a:srgbClr val="FFFFFF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765" autoAdjust="0"/>
    <p:restoredTop sz="67596" autoAdjust="0"/>
  </p:normalViewPr>
  <p:slideViewPr>
    <p:cSldViewPr>
      <p:cViewPr varScale="1">
        <p:scale>
          <a:sx n="54" d="100"/>
          <a:sy n="54" d="100"/>
        </p:scale>
        <p:origin x="1536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11247" cy="463007"/>
          </a:xfrm>
          <a:prstGeom prst="rect">
            <a:avLst/>
          </a:prstGeom>
        </p:spPr>
        <p:txBody>
          <a:bodyPr vert="horz" lIns="86703" tIns="43352" rIns="86703" bIns="43352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567" y="2"/>
            <a:ext cx="3012378" cy="463007"/>
          </a:xfrm>
          <a:prstGeom prst="rect">
            <a:avLst/>
          </a:prstGeom>
        </p:spPr>
        <p:txBody>
          <a:bodyPr vert="horz" lIns="86703" tIns="43352" rIns="86703" bIns="43352" rtlCol="0"/>
          <a:lstStyle>
            <a:lvl1pPr algn="r">
              <a:defRPr sz="1100"/>
            </a:lvl1pPr>
          </a:lstStyle>
          <a:p>
            <a:fld id="{88FDBED7-CF50-4D25-BE92-FE7E9FE293DA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703" tIns="43352" rIns="86703" bIns="4335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556" y="4445665"/>
            <a:ext cx="5560965" cy="3635902"/>
          </a:xfrm>
          <a:prstGeom prst="rect">
            <a:avLst/>
          </a:prstGeom>
        </p:spPr>
        <p:txBody>
          <a:bodyPr vert="horz" lIns="86703" tIns="43352" rIns="86703" bIns="4335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3070"/>
            <a:ext cx="3011247" cy="463005"/>
          </a:xfrm>
          <a:prstGeom prst="rect">
            <a:avLst/>
          </a:prstGeom>
        </p:spPr>
        <p:txBody>
          <a:bodyPr vert="horz" lIns="86703" tIns="43352" rIns="86703" bIns="43352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567" y="8773070"/>
            <a:ext cx="3012378" cy="463005"/>
          </a:xfrm>
          <a:prstGeom prst="rect">
            <a:avLst/>
          </a:prstGeom>
        </p:spPr>
        <p:txBody>
          <a:bodyPr vert="horz" lIns="86703" tIns="43352" rIns="86703" bIns="43352" rtlCol="0" anchor="b"/>
          <a:lstStyle>
            <a:lvl1pPr algn="r">
              <a:defRPr sz="1100"/>
            </a:lvl1pPr>
          </a:lstStyle>
          <a:p>
            <a:fld id="{567FC350-E118-45B2-A544-EA22BE1E6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75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06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04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Instructor Notes: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Resources for compassionate imagery: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www.cci.health.wa.gov.au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/~/media/CCI/Consumer%20Modules/Building%20Self-Compassion/Building%20Self-Compassion%20-%2004%20-%20Compassionate%20Imagery.pdf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www.getselfhelp.co.uk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/docs/Compassionate%20Imagery.pdf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105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440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233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9620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0336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https://youtu.be/tWXkX9axcWs (1:00)</a:t>
            </a:r>
          </a:p>
          <a:p>
            <a:r>
              <a:rPr lang="en-US" dirty="0"/>
              <a:t>Pub </a:t>
            </a:r>
            <a:r>
              <a:rPr lang="en-US" dirty="0" err="1"/>
              <a:t>Fosterhjem</a:t>
            </a:r>
            <a:r>
              <a:rPr lang="en-US" dirty="0"/>
              <a:t>: A child has nothing to eat </a:t>
            </a:r>
            <a:r>
              <a:rPr lang="en-US"/>
              <a:t>at school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76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59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61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782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6703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70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32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71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8588" y="1154113"/>
            <a:ext cx="41529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2033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618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753600" cy="731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8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520" y="0"/>
                </a:lnTo>
                <a:lnTo>
                  <a:pt x="9753520" y="7315199"/>
                </a:lnTo>
                <a:lnTo>
                  <a:pt x="0" y="7315199"/>
                </a:lnTo>
                <a:lnTo>
                  <a:pt x="0" y="0"/>
                </a:lnTo>
                <a:close/>
              </a:path>
            </a:pathLst>
          </a:custGeom>
          <a:solidFill>
            <a:srgbClr val="393E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30409" y="2997396"/>
            <a:ext cx="7492781" cy="1104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50" b="0" i="0">
                <a:solidFill>
                  <a:srgbClr val="FBFBF4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63040" y="4096512"/>
            <a:ext cx="6827520" cy="182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99D1D0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99D1D0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87680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23104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solidFill>
            <a:srgbClr val="393E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99D1D0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42795" y="428498"/>
            <a:ext cx="5668009" cy="835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99D1D0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0834" y="1818541"/>
            <a:ext cx="9091930" cy="4632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16224" y="6803136"/>
            <a:ext cx="3121152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tWXkX9axcWs" TargetMode="Externa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4010"/>
            <a:ext cx="9753601" cy="7319210"/>
          </a:xfrm>
          <a:prstGeom prst="rect">
            <a:avLst/>
          </a:prstGeom>
        </p:spPr>
      </p:pic>
      <p:sp>
        <p:nvSpPr>
          <p:cNvPr id="13" name="object 3"/>
          <p:cNvSpPr/>
          <p:nvPr/>
        </p:nvSpPr>
        <p:spPr>
          <a:xfrm>
            <a:off x="0" y="0"/>
            <a:ext cx="9753598" cy="7325751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520" y="0"/>
                </a:lnTo>
                <a:lnTo>
                  <a:pt x="9753520" y="7315199"/>
                </a:lnTo>
                <a:lnTo>
                  <a:pt x="0" y="7315199"/>
                </a:lnTo>
                <a:lnTo>
                  <a:pt x="0" y="0"/>
                </a:lnTo>
                <a:close/>
              </a:path>
            </a:pathLst>
          </a:custGeom>
          <a:solidFill>
            <a:srgbClr val="393E53">
              <a:alpha val="4784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-2" y="1194227"/>
            <a:ext cx="9753601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6600" spc="-100" dirty="0">
                <a:solidFill>
                  <a:srgbClr val="FCFCF4"/>
                </a:solidFill>
                <a:latin typeface="Century Gothic" panose="020B0502020202020204" pitchFamily="34" charset="0"/>
                <a:cs typeface="Constantia"/>
              </a:rPr>
              <a:t>Things</a:t>
            </a:r>
            <a:r>
              <a:rPr sz="6600" spc="-320" dirty="0">
                <a:solidFill>
                  <a:srgbClr val="FCFCF4"/>
                </a:solidFill>
                <a:latin typeface="Century Gothic" panose="020B0502020202020204" pitchFamily="34" charset="0"/>
                <a:cs typeface="Constantia"/>
              </a:rPr>
              <a:t> </a:t>
            </a:r>
            <a:r>
              <a:rPr sz="6600" spc="-55" dirty="0">
                <a:solidFill>
                  <a:srgbClr val="FCFCF4"/>
                </a:solidFill>
                <a:latin typeface="Century Gothic" panose="020B0502020202020204" pitchFamily="34" charset="0"/>
                <a:cs typeface="Constantia"/>
              </a:rPr>
              <a:t>to</a:t>
            </a:r>
            <a:endParaRPr sz="6600" dirty="0">
              <a:solidFill>
                <a:srgbClr val="FCFCF4"/>
              </a:solidFill>
              <a:latin typeface="Century Gothic" panose="020B0502020202020204" pitchFamily="34" charset="0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-2" y="4764435"/>
            <a:ext cx="9753601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sz="6600" spc="-100" dirty="0">
                <a:solidFill>
                  <a:srgbClr val="FBFBF4"/>
                </a:solidFill>
                <a:latin typeface="Century Gothic" panose="020B0502020202020204" pitchFamily="34" charset="0"/>
                <a:cs typeface="Constantia"/>
              </a:rPr>
              <a:t>for Today</a:t>
            </a:r>
          </a:p>
        </p:txBody>
      </p:sp>
      <p:sp>
        <p:nvSpPr>
          <p:cNvPr id="7" name="object 2"/>
          <p:cNvSpPr txBox="1"/>
          <p:nvPr/>
        </p:nvSpPr>
        <p:spPr>
          <a:xfrm>
            <a:off x="-2" y="2413146"/>
            <a:ext cx="9753602" cy="21236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13800" dirty="0">
                <a:solidFill>
                  <a:srgbClr val="FBFBF4"/>
                </a:solidFill>
                <a:latin typeface="Monotype Corsiva" panose="03010101010201010101" pitchFamily="66" charset="0"/>
                <a:cs typeface="Constantia"/>
              </a:rPr>
              <a:t>be Thankful</a:t>
            </a:r>
            <a:endParaRPr sz="13800" dirty="0">
              <a:latin typeface="Monotype Corsiva" panose="03010101010201010101" pitchFamily="66" charset="0"/>
              <a:cs typeface="Constant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62400" y="304800"/>
            <a:ext cx="5558543" cy="1325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l">
              <a:lnSpc>
                <a:spcPts val="5000"/>
              </a:lnSpc>
            </a:pPr>
            <a:r>
              <a:rPr lang="en-US" sz="5000" spc="5" dirty="0"/>
              <a:t>Compassionate Attention</a:t>
            </a:r>
            <a:endParaRPr sz="5000" spc="5" dirty="0"/>
          </a:p>
        </p:txBody>
      </p:sp>
      <p:sp>
        <p:nvSpPr>
          <p:cNvPr id="5" name="object 2"/>
          <p:cNvSpPr txBox="1">
            <a:spLocks/>
          </p:cNvSpPr>
          <p:nvPr/>
        </p:nvSpPr>
        <p:spPr>
          <a:xfrm>
            <a:off x="3921457" y="2262685"/>
            <a:ext cx="5742787" cy="4001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200" b="1" i="0">
                <a:solidFill>
                  <a:srgbClr val="99D1D0"/>
                </a:solidFill>
                <a:latin typeface="Constantia"/>
                <a:ea typeface="+mj-ea"/>
                <a:cs typeface="Constantia"/>
              </a:defRPr>
            </a:lvl1pPr>
          </a:lstStyle>
          <a:p>
            <a:endParaRPr lang="en-US" sz="36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>
              <a:lnSpc>
                <a:spcPts val="36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0" dirty="0">
                <a:solidFill>
                  <a:schemeClr val="bg1"/>
                </a:solidFill>
                <a:latin typeface="Century Gothic" panose="020B0502020202020204" pitchFamily="34" charset="0"/>
              </a:rPr>
              <a:t>Learn to focus on things that are helpful, useful</a:t>
            </a:r>
          </a:p>
          <a:p>
            <a:pPr marL="457200" indent="-457200">
              <a:lnSpc>
                <a:spcPts val="36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36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3600" b="0" dirty="0">
                <a:solidFill>
                  <a:schemeClr val="bg1"/>
                </a:solidFill>
                <a:latin typeface="Century Gothic" panose="020B0502020202020204" pitchFamily="34" charset="0"/>
              </a:rPr>
              <a:t>Mindfulness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Paying attention, in the present moment, without judgment</a:t>
            </a:r>
          </a:p>
        </p:txBody>
      </p:sp>
      <p:sp>
        <p:nvSpPr>
          <p:cNvPr id="4" name="object 3"/>
          <p:cNvSpPr/>
          <p:nvPr/>
        </p:nvSpPr>
        <p:spPr>
          <a:xfrm>
            <a:off x="0" y="0"/>
            <a:ext cx="3771900" cy="7315200"/>
          </a:xfrm>
          <a:custGeom>
            <a:avLst/>
            <a:gdLst/>
            <a:ahLst/>
            <a:cxnLst/>
            <a:rect l="l" t="t" r="r" b="b"/>
            <a:pathLst>
              <a:path w="3771900" h="7315200">
                <a:moveTo>
                  <a:pt x="0" y="7315199"/>
                </a:moveTo>
                <a:lnTo>
                  <a:pt x="0" y="0"/>
                </a:lnTo>
                <a:lnTo>
                  <a:pt x="3771900" y="0"/>
                </a:lnTo>
                <a:lnTo>
                  <a:pt x="3771900" y="7315199"/>
                </a:lnTo>
                <a:lnTo>
                  <a:pt x="0" y="7315199"/>
                </a:lnTo>
                <a:close/>
              </a:path>
            </a:pathLst>
          </a:custGeom>
          <a:solidFill>
            <a:srgbClr val="FBFBF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70" y="1505661"/>
            <a:ext cx="3382960" cy="430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28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5690548" cy="1325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l">
              <a:lnSpc>
                <a:spcPts val="5000"/>
              </a:lnSpc>
            </a:pPr>
            <a:r>
              <a:rPr lang="en-US" sz="5000" spc="5" dirty="0"/>
              <a:t>Compassionate Imagery</a:t>
            </a:r>
            <a:endParaRPr sz="5000" spc="5" dirty="0"/>
          </a:p>
        </p:txBody>
      </p:sp>
      <p:sp>
        <p:nvSpPr>
          <p:cNvPr id="5" name="object 2"/>
          <p:cNvSpPr txBox="1">
            <a:spLocks/>
          </p:cNvSpPr>
          <p:nvPr/>
        </p:nvSpPr>
        <p:spPr>
          <a:xfrm>
            <a:off x="231728" y="2403764"/>
            <a:ext cx="5598994" cy="4462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200" b="1" i="0">
                <a:solidFill>
                  <a:srgbClr val="99D1D0"/>
                </a:solidFill>
                <a:latin typeface="Constantia"/>
                <a:ea typeface="+mj-ea"/>
                <a:cs typeface="Constantia"/>
              </a:defRPr>
            </a:lvl1pPr>
          </a:lstStyle>
          <a:p>
            <a:pPr marL="457200" indent="-457200">
              <a:lnSpc>
                <a:spcPts val="36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0" dirty="0">
                <a:solidFill>
                  <a:schemeClr val="bg1"/>
                </a:solidFill>
                <a:latin typeface="Century Gothic" panose="020B0502020202020204" pitchFamily="34" charset="0"/>
              </a:rPr>
              <a:t>Use our new brain competency to imagine</a:t>
            </a:r>
          </a:p>
          <a:p>
            <a:pPr marL="457200" indent="-457200">
              <a:lnSpc>
                <a:spcPts val="36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36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>
              <a:lnSpc>
                <a:spcPts val="36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0" dirty="0">
                <a:solidFill>
                  <a:schemeClr val="bg1"/>
                </a:solidFill>
                <a:latin typeface="Century Gothic" panose="020B0502020202020204" pitchFamily="34" charset="0"/>
              </a:rPr>
              <a:t>What we imagine can  produce similar physiological responses in our body to ‘real’ experiences</a:t>
            </a:r>
            <a:endParaRPr lang="en-US" sz="3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429000"/>
            <a:ext cx="2054152" cy="1517891"/>
          </a:xfrm>
          <a:prstGeom prst="rect">
            <a:avLst/>
          </a:prstGeom>
        </p:spPr>
      </p:pic>
      <p:sp>
        <p:nvSpPr>
          <p:cNvPr id="6" name="object 3"/>
          <p:cNvSpPr/>
          <p:nvPr/>
        </p:nvSpPr>
        <p:spPr>
          <a:xfrm>
            <a:off x="5995348" y="0"/>
            <a:ext cx="3771900" cy="7315200"/>
          </a:xfrm>
          <a:custGeom>
            <a:avLst/>
            <a:gdLst/>
            <a:ahLst/>
            <a:cxnLst/>
            <a:rect l="l" t="t" r="r" b="b"/>
            <a:pathLst>
              <a:path w="3771900" h="7315200">
                <a:moveTo>
                  <a:pt x="0" y="7315199"/>
                </a:moveTo>
                <a:lnTo>
                  <a:pt x="0" y="0"/>
                </a:lnTo>
                <a:lnTo>
                  <a:pt x="3771900" y="0"/>
                </a:lnTo>
                <a:lnTo>
                  <a:pt x="3771900" y="7315199"/>
                </a:lnTo>
                <a:lnTo>
                  <a:pt x="0" y="7315199"/>
                </a:lnTo>
                <a:close/>
              </a:path>
            </a:pathLst>
          </a:custGeom>
          <a:solidFill>
            <a:srgbClr val="FBFBF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037" y="2438400"/>
            <a:ext cx="3604522" cy="247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356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0500" y="232621"/>
            <a:ext cx="5676900" cy="1946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l">
              <a:lnSpc>
                <a:spcPts val="5000"/>
              </a:lnSpc>
            </a:pPr>
            <a:r>
              <a:rPr lang="en-US" sz="5000" spc="5" dirty="0"/>
              <a:t>Compassionate Reasoning/</a:t>
            </a:r>
            <a:br>
              <a:rPr lang="en-US" sz="5000" spc="5" dirty="0"/>
            </a:br>
            <a:r>
              <a:rPr lang="en-US" sz="5000" spc="5" dirty="0"/>
              <a:t>Thinking</a:t>
            </a:r>
            <a:endParaRPr sz="5000" spc="5" dirty="0"/>
          </a:p>
        </p:txBody>
      </p:sp>
      <p:sp>
        <p:nvSpPr>
          <p:cNvPr id="5" name="object 2"/>
          <p:cNvSpPr txBox="1">
            <a:spLocks/>
          </p:cNvSpPr>
          <p:nvPr/>
        </p:nvSpPr>
        <p:spPr>
          <a:xfrm>
            <a:off x="3893038" y="2324100"/>
            <a:ext cx="5860562" cy="4462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200" b="1" i="0">
                <a:solidFill>
                  <a:srgbClr val="99D1D0"/>
                </a:solidFill>
                <a:latin typeface="Constantia"/>
                <a:ea typeface="+mj-ea"/>
                <a:cs typeface="Constantia"/>
              </a:defRPr>
            </a:lvl1pPr>
          </a:lstStyle>
          <a:p>
            <a:pPr marL="457200" indent="-457200">
              <a:lnSpc>
                <a:spcPts val="36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b="0" dirty="0">
                <a:solidFill>
                  <a:schemeClr val="bg1"/>
                </a:solidFill>
                <a:latin typeface="Century Gothic" panose="020B0502020202020204" pitchFamily="34" charset="0"/>
              </a:rPr>
              <a:t>Training our minds to deliberately engage in more helpful, caring, compassionate ways of thinking about ourselves, other people, situations</a:t>
            </a:r>
          </a:p>
          <a:p>
            <a:pPr marL="457200" indent="-457200">
              <a:lnSpc>
                <a:spcPts val="36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b="0" dirty="0">
                <a:solidFill>
                  <a:schemeClr val="bg1"/>
                </a:solidFill>
                <a:latin typeface="Century Gothic" panose="020B0502020202020204" pitchFamily="34" charset="0"/>
              </a:rPr>
              <a:t>Reducing worry, rumination, self-criticism</a:t>
            </a:r>
          </a:p>
          <a:p>
            <a:pPr marL="457200" indent="-4572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3000" b="0" dirty="0">
                <a:solidFill>
                  <a:schemeClr val="bg1"/>
                </a:solidFill>
                <a:latin typeface="Century Gothic" panose="020B0502020202020204" pitchFamily="34" charset="0"/>
              </a:rPr>
              <a:t>Reframing as “opportunity”</a:t>
            </a:r>
          </a:p>
        </p:txBody>
      </p:sp>
      <p:sp>
        <p:nvSpPr>
          <p:cNvPr id="6" name="object 3"/>
          <p:cNvSpPr/>
          <p:nvPr/>
        </p:nvSpPr>
        <p:spPr>
          <a:xfrm>
            <a:off x="0" y="2275"/>
            <a:ext cx="3771900" cy="7315200"/>
          </a:xfrm>
          <a:custGeom>
            <a:avLst/>
            <a:gdLst/>
            <a:ahLst/>
            <a:cxnLst/>
            <a:rect l="l" t="t" r="r" b="b"/>
            <a:pathLst>
              <a:path w="3771900" h="7315200">
                <a:moveTo>
                  <a:pt x="0" y="7315199"/>
                </a:moveTo>
                <a:lnTo>
                  <a:pt x="0" y="0"/>
                </a:lnTo>
                <a:lnTo>
                  <a:pt x="3771900" y="0"/>
                </a:lnTo>
                <a:lnTo>
                  <a:pt x="3771900" y="7315199"/>
                </a:lnTo>
                <a:lnTo>
                  <a:pt x="0" y="7315199"/>
                </a:lnTo>
                <a:close/>
              </a:path>
            </a:pathLst>
          </a:custGeom>
          <a:solidFill>
            <a:srgbClr val="FBFBF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38" y="2324100"/>
            <a:ext cx="3529624" cy="361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79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6647" y="228600"/>
            <a:ext cx="5715000" cy="12913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l">
              <a:lnSpc>
                <a:spcPts val="5000"/>
              </a:lnSpc>
            </a:pPr>
            <a:r>
              <a:rPr lang="en-US" sz="5000" spc="5" dirty="0"/>
              <a:t>Compassionate Behavior</a:t>
            </a:r>
            <a:endParaRPr sz="5000" spc="5" dirty="0"/>
          </a:p>
        </p:txBody>
      </p:sp>
      <p:sp>
        <p:nvSpPr>
          <p:cNvPr id="5" name="object 2"/>
          <p:cNvSpPr txBox="1">
            <a:spLocks/>
          </p:cNvSpPr>
          <p:nvPr/>
        </p:nvSpPr>
        <p:spPr>
          <a:xfrm>
            <a:off x="322847" y="2209800"/>
            <a:ext cx="5562600" cy="2041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200" b="1" i="0">
                <a:solidFill>
                  <a:srgbClr val="99D1D0"/>
                </a:solidFill>
                <a:latin typeface="Constantia"/>
                <a:ea typeface="+mj-ea"/>
                <a:cs typeface="Constantia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US" sz="36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>
              <a:lnSpc>
                <a:spcPts val="3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0" dirty="0">
                <a:solidFill>
                  <a:schemeClr val="bg1"/>
                </a:solidFill>
                <a:latin typeface="Century Gothic" panose="020B0502020202020204" pitchFamily="34" charset="0"/>
              </a:rPr>
              <a:t>Submissive vs. Genuine</a:t>
            </a:r>
          </a:p>
          <a:p>
            <a:pPr marL="457200" indent="-457200">
              <a:lnSpc>
                <a:spcPts val="3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6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3600" b="0" spc="-100" dirty="0">
                <a:solidFill>
                  <a:schemeClr val="bg1"/>
                </a:solidFill>
                <a:latin typeface="Century Gothic" panose="020B0502020202020204" pitchFamily="34" charset="0"/>
              </a:rPr>
              <a:t>Short term vs. Long term</a:t>
            </a:r>
          </a:p>
        </p:txBody>
      </p:sp>
      <p:sp>
        <p:nvSpPr>
          <p:cNvPr id="4" name="object 3"/>
          <p:cNvSpPr/>
          <p:nvPr/>
        </p:nvSpPr>
        <p:spPr>
          <a:xfrm>
            <a:off x="5981700" y="0"/>
            <a:ext cx="3771900" cy="7315200"/>
          </a:xfrm>
          <a:custGeom>
            <a:avLst/>
            <a:gdLst/>
            <a:ahLst/>
            <a:cxnLst/>
            <a:rect l="l" t="t" r="r" b="b"/>
            <a:pathLst>
              <a:path w="3771900" h="7315200">
                <a:moveTo>
                  <a:pt x="0" y="7315199"/>
                </a:moveTo>
                <a:lnTo>
                  <a:pt x="0" y="0"/>
                </a:lnTo>
                <a:lnTo>
                  <a:pt x="3771900" y="0"/>
                </a:lnTo>
                <a:lnTo>
                  <a:pt x="3771900" y="7315199"/>
                </a:lnTo>
                <a:lnTo>
                  <a:pt x="0" y="7315199"/>
                </a:lnTo>
                <a:close/>
              </a:path>
            </a:pathLst>
          </a:custGeom>
          <a:solidFill>
            <a:srgbClr val="FBFBF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373" y="1554940"/>
            <a:ext cx="3326553" cy="322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51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8600" y="162260"/>
            <a:ext cx="5715000" cy="12913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l">
              <a:lnSpc>
                <a:spcPts val="5000"/>
              </a:lnSpc>
            </a:pPr>
            <a:r>
              <a:rPr lang="en-US" sz="5000" spc="5" dirty="0"/>
              <a:t>Compassionate Sensory Focusing</a:t>
            </a:r>
          </a:p>
        </p:txBody>
      </p:sp>
      <p:sp>
        <p:nvSpPr>
          <p:cNvPr id="5" name="object 2"/>
          <p:cNvSpPr txBox="1">
            <a:spLocks/>
          </p:cNvSpPr>
          <p:nvPr/>
        </p:nvSpPr>
        <p:spPr>
          <a:xfrm>
            <a:off x="3962400" y="1752600"/>
            <a:ext cx="5791200" cy="45550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200" b="1" i="0">
                <a:solidFill>
                  <a:srgbClr val="99D1D0"/>
                </a:solidFill>
                <a:latin typeface="Constantia"/>
                <a:ea typeface="+mj-ea"/>
                <a:cs typeface="Constantia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US" sz="36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>
              <a:lnSpc>
                <a:spcPts val="3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0" dirty="0">
                <a:solidFill>
                  <a:schemeClr val="bg1"/>
                </a:solidFill>
                <a:latin typeface="Century Gothic" panose="020B0502020202020204" pitchFamily="34" charset="0"/>
              </a:rPr>
              <a:t>Stimulating our senses</a:t>
            </a:r>
          </a:p>
          <a:p>
            <a:pPr marL="914400" lvl="1" indent="-457200">
              <a:lnSpc>
                <a:spcPts val="3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Yoga, mindfulness &amp; meditation practices</a:t>
            </a:r>
            <a:r>
              <a:rPr lang="en-US" sz="2800" b="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pPr marL="914400" lvl="1" indent="-45720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800" spc="-100" dirty="0">
                <a:solidFill>
                  <a:schemeClr val="bg1"/>
                </a:solidFill>
                <a:latin typeface="Century Gothic" panose="020B0502020202020204" pitchFamily="34" charset="0"/>
              </a:rPr>
              <a:t>Stimulate affiliative positive emotion &amp; conditions for compassion</a:t>
            </a:r>
          </a:p>
          <a:p>
            <a:pPr marL="914400" lvl="1" indent="-45720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800" spc="-100" dirty="0">
                <a:solidFill>
                  <a:schemeClr val="bg1"/>
                </a:solidFill>
                <a:latin typeface="Century Gothic" panose="020B0502020202020204" pitchFamily="34" charset="0"/>
              </a:rPr>
              <a:t>Regulating our distress by stimulating our soothing system</a:t>
            </a:r>
          </a:p>
        </p:txBody>
      </p:sp>
      <p:sp>
        <p:nvSpPr>
          <p:cNvPr id="4" name="object 3"/>
          <p:cNvSpPr/>
          <p:nvPr/>
        </p:nvSpPr>
        <p:spPr>
          <a:xfrm>
            <a:off x="-26894" y="0"/>
            <a:ext cx="3771900" cy="7315200"/>
          </a:xfrm>
          <a:custGeom>
            <a:avLst/>
            <a:gdLst/>
            <a:ahLst/>
            <a:cxnLst/>
            <a:rect l="l" t="t" r="r" b="b"/>
            <a:pathLst>
              <a:path w="3771900" h="7315200">
                <a:moveTo>
                  <a:pt x="0" y="7315199"/>
                </a:moveTo>
                <a:lnTo>
                  <a:pt x="0" y="0"/>
                </a:lnTo>
                <a:lnTo>
                  <a:pt x="3771900" y="0"/>
                </a:lnTo>
                <a:lnTo>
                  <a:pt x="3771900" y="7315199"/>
                </a:lnTo>
                <a:lnTo>
                  <a:pt x="0" y="7315199"/>
                </a:lnTo>
                <a:close/>
              </a:path>
            </a:pathLst>
          </a:custGeom>
          <a:solidFill>
            <a:srgbClr val="FBFBF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6" y="1996801"/>
            <a:ext cx="3315780" cy="332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8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275011"/>
            <a:ext cx="5625294" cy="12913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l">
              <a:lnSpc>
                <a:spcPts val="5000"/>
              </a:lnSpc>
            </a:pPr>
            <a:r>
              <a:rPr lang="en-US" sz="5000" spc="5" dirty="0"/>
              <a:t>Compassionate Feeling</a:t>
            </a:r>
            <a:endParaRPr sz="5000" spc="5" dirty="0"/>
          </a:p>
        </p:txBody>
      </p:sp>
      <p:sp>
        <p:nvSpPr>
          <p:cNvPr id="5" name="object 2"/>
          <p:cNvSpPr txBox="1">
            <a:spLocks/>
          </p:cNvSpPr>
          <p:nvPr/>
        </p:nvSpPr>
        <p:spPr>
          <a:xfrm>
            <a:off x="228600" y="1828800"/>
            <a:ext cx="5663083" cy="46166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200" b="1" i="0">
                <a:solidFill>
                  <a:srgbClr val="99D1D0"/>
                </a:solidFill>
                <a:latin typeface="Constantia"/>
                <a:ea typeface="+mj-ea"/>
                <a:cs typeface="Constantia"/>
              </a:defRPr>
            </a:lvl1pPr>
          </a:lstStyle>
          <a:p>
            <a:pPr marL="571500" indent="-5715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3600" b="0" dirty="0">
                <a:solidFill>
                  <a:srgbClr val="FCFCF4"/>
                </a:solidFill>
                <a:latin typeface="Century Gothic" panose="020B0502020202020204" pitchFamily="34" charset="0"/>
              </a:rPr>
              <a:t>Practicing and developing our positive emotions</a:t>
            </a:r>
          </a:p>
          <a:p>
            <a:pPr marL="1028700" lvl="1" indent="-5715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700" b="0" dirty="0">
                <a:solidFill>
                  <a:srgbClr val="FCFCF4"/>
                </a:solidFill>
                <a:latin typeface="Century Gothic" panose="020B0502020202020204" pitchFamily="34" charset="0"/>
              </a:rPr>
              <a:t>Stimulate drive &amp; soothing systems</a:t>
            </a:r>
          </a:p>
          <a:p>
            <a:pPr marL="1028700" lvl="1" indent="-5715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700" b="0" dirty="0">
                <a:solidFill>
                  <a:srgbClr val="FCFCF4"/>
                </a:solidFill>
                <a:latin typeface="Century Gothic" panose="020B0502020202020204" pitchFamily="34" charset="0"/>
              </a:rPr>
              <a:t>can impact our ability to tolerate and reduce distress</a:t>
            </a:r>
          </a:p>
          <a:p>
            <a:pPr marL="1028700" lvl="1" indent="-5715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rgbClr val="FCFCF4"/>
                </a:solidFill>
                <a:latin typeface="Century Gothic" panose="020B0502020202020204" pitchFamily="34" charset="0"/>
              </a:rPr>
              <a:t>enhance well-being, help us flourish</a:t>
            </a:r>
            <a:endParaRPr lang="en-US" sz="2700" b="0" dirty="0">
              <a:solidFill>
                <a:srgbClr val="FCFCF4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object 3"/>
          <p:cNvSpPr/>
          <p:nvPr/>
        </p:nvSpPr>
        <p:spPr>
          <a:xfrm>
            <a:off x="5981700" y="0"/>
            <a:ext cx="3771900" cy="7315200"/>
          </a:xfrm>
          <a:custGeom>
            <a:avLst/>
            <a:gdLst/>
            <a:ahLst/>
            <a:cxnLst/>
            <a:rect l="l" t="t" r="r" b="b"/>
            <a:pathLst>
              <a:path w="3771900" h="7315200">
                <a:moveTo>
                  <a:pt x="0" y="7315199"/>
                </a:moveTo>
                <a:lnTo>
                  <a:pt x="0" y="0"/>
                </a:lnTo>
                <a:lnTo>
                  <a:pt x="3771900" y="0"/>
                </a:lnTo>
                <a:lnTo>
                  <a:pt x="3771900" y="7315199"/>
                </a:lnTo>
                <a:lnTo>
                  <a:pt x="0" y="7315199"/>
                </a:lnTo>
                <a:close/>
              </a:path>
            </a:pathLst>
          </a:custGeom>
          <a:solidFill>
            <a:srgbClr val="FBFBF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717" y="1828800"/>
            <a:ext cx="359186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31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nline Media 5">
            <a:hlinkClick r:id="" action="ppaction://media"/>
            <a:extLst>
              <a:ext uri="{FF2B5EF4-FFF2-40B4-BE49-F238E27FC236}">
                <a16:creationId xmlns:a16="http://schemas.microsoft.com/office/drawing/2014/main" id="{35E953A5-8F52-4D61-9567-67614BBCEC2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5467" y="1295400"/>
            <a:ext cx="9482666" cy="5334000"/>
          </a:xfrm>
          <a:prstGeom prst="rect">
            <a:avLst/>
          </a:prstGeom>
        </p:spPr>
      </p:pic>
      <p:sp>
        <p:nvSpPr>
          <p:cNvPr id="3" name="object 2">
            <a:extLst>
              <a:ext uri="{FF2B5EF4-FFF2-40B4-BE49-F238E27FC236}">
                <a16:creationId xmlns:a16="http://schemas.microsoft.com/office/drawing/2014/main" id="{B3A4AF0A-5679-4468-BA86-770DE82346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9099" y="195737"/>
            <a:ext cx="9199033" cy="739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l">
              <a:lnSpc>
                <a:spcPts val="6000"/>
              </a:lnSpc>
            </a:pPr>
            <a:r>
              <a:rPr lang="en-US" sz="4800" spc="5" dirty="0"/>
              <a:t>A child has nothing to eat</a:t>
            </a:r>
            <a:endParaRPr sz="4800" spc="5" dirty="0"/>
          </a:p>
        </p:txBody>
      </p:sp>
    </p:spTree>
    <p:extLst>
      <p:ext uri="{BB962C8B-B14F-4D97-AF65-F5344CB8AC3E}">
        <p14:creationId xmlns:p14="http://schemas.microsoft.com/office/powerpoint/2010/main" val="3770865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93E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7"/>
          <p:cNvSpPr txBox="1"/>
          <p:nvPr/>
        </p:nvSpPr>
        <p:spPr>
          <a:xfrm>
            <a:off x="1122046" y="851754"/>
            <a:ext cx="249554" cy="4432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2700" spc="240" dirty="0">
                <a:solidFill>
                  <a:srgbClr val="99D1D9"/>
                </a:solidFill>
                <a:latin typeface="Century Gothic" panose="020B0502020202020204" pitchFamily="34" charset="0"/>
                <a:cs typeface="Tahoma"/>
              </a:rPr>
              <a:t>C</a:t>
            </a:r>
            <a:endParaRPr sz="2700" dirty="0">
              <a:solidFill>
                <a:srgbClr val="99D1D9"/>
              </a:solidFill>
              <a:latin typeface="Century Gothic" panose="020B0502020202020204" pitchFamily="34" charset="0"/>
              <a:cs typeface="Tahoma"/>
            </a:endParaRPr>
          </a:p>
        </p:txBody>
      </p:sp>
      <p:sp>
        <p:nvSpPr>
          <p:cNvPr id="14" name="object 8"/>
          <p:cNvSpPr txBox="1"/>
          <p:nvPr/>
        </p:nvSpPr>
        <p:spPr>
          <a:xfrm>
            <a:off x="1848436" y="805667"/>
            <a:ext cx="4171364" cy="579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lang="en-US" spc="409" dirty="0">
                <a:solidFill>
                  <a:srgbClr val="99D1D9"/>
                </a:solidFill>
                <a:latin typeface="Century Gothic" panose="020B0502020202020204" pitchFamily="34" charset="0"/>
                <a:cs typeface="Akzidenz-Grotesk Pro Light"/>
              </a:rPr>
              <a:t>Cultivating </a:t>
            </a:r>
          </a:p>
          <a:p>
            <a:pPr marL="12700" marR="5080">
              <a:spcBef>
                <a:spcPts val="95"/>
              </a:spcBef>
            </a:pPr>
            <a:r>
              <a:rPr lang="en-US" spc="409" dirty="0">
                <a:solidFill>
                  <a:srgbClr val="99D1D9"/>
                </a:solidFill>
                <a:latin typeface="Century Gothic" panose="020B0502020202020204" pitchFamily="34" charset="0"/>
                <a:cs typeface="Akzidenz-Grotesk Pro Light"/>
              </a:rPr>
              <a:t>Compassion</a:t>
            </a:r>
            <a:endParaRPr spc="409" dirty="0">
              <a:solidFill>
                <a:srgbClr val="99D1D9"/>
              </a:solidFill>
              <a:latin typeface="Century Gothic" panose="020B0502020202020204" pitchFamily="34" charset="0"/>
              <a:cs typeface="Akzidenz-Grotesk Pro Light"/>
            </a:endParaRPr>
          </a:p>
        </p:txBody>
      </p:sp>
      <p:sp>
        <p:nvSpPr>
          <p:cNvPr id="15" name="object 9"/>
          <p:cNvSpPr txBox="1"/>
          <p:nvPr/>
        </p:nvSpPr>
        <p:spPr>
          <a:xfrm>
            <a:off x="304800" y="2575446"/>
            <a:ext cx="9296400" cy="17799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60365" algn="l"/>
              </a:tabLst>
            </a:pPr>
            <a:r>
              <a:rPr lang="en-US" sz="5700" b="1" spc="-200" dirty="0">
                <a:solidFill>
                  <a:srgbClr val="99D1D9"/>
                </a:solidFill>
                <a:latin typeface="Constantia" panose="02030602050306030303" pitchFamily="18" charset="0"/>
                <a:cs typeface="Arial"/>
              </a:rPr>
              <a:t>Understanding compassion: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60365" algn="l"/>
              </a:tabLst>
            </a:pPr>
            <a:r>
              <a:rPr lang="en-US" sz="5700" b="1" spc="-200" dirty="0">
                <a:solidFill>
                  <a:srgbClr val="99D1D9"/>
                </a:solidFill>
                <a:latin typeface="Constantia" panose="02030602050306030303" pitchFamily="18" charset="0"/>
                <a:cs typeface="Arial"/>
              </a:rPr>
              <a:t>What is compassion?</a:t>
            </a:r>
            <a:endParaRPr sz="5700" b="1" spc="-200" dirty="0">
              <a:solidFill>
                <a:srgbClr val="99D1D9"/>
              </a:solidFill>
              <a:latin typeface="Constantia" panose="02030602050306030303" pitchFamily="18" charset="0"/>
              <a:cs typeface="Arial"/>
            </a:endParaRPr>
          </a:p>
        </p:txBody>
      </p:sp>
      <p:sp>
        <p:nvSpPr>
          <p:cNvPr id="16" name="object 10"/>
          <p:cNvSpPr txBox="1"/>
          <p:nvPr/>
        </p:nvSpPr>
        <p:spPr>
          <a:xfrm>
            <a:off x="857249" y="5867400"/>
            <a:ext cx="3562351" cy="856388"/>
          </a:xfrm>
          <a:prstGeom prst="rect">
            <a:avLst/>
          </a:prstGeom>
          <a:solidFill>
            <a:srgbClr val="393E53"/>
          </a:solidFill>
          <a:ln w="19050">
            <a:solidFill>
              <a:srgbClr val="FBFBF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40360" marR="473709">
              <a:lnSpc>
                <a:spcPct val="159100"/>
              </a:lnSpc>
              <a:tabLst>
                <a:tab pos="1492250" algn="l"/>
                <a:tab pos="1853564" algn="l"/>
                <a:tab pos="2117725" algn="l"/>
                <a:tab pos="2280285" algn="l"/>
                <a:tab pos="3128645" algn="l"/>
                <a:tab pos="3465829" algn="l"/>
                <a:tab pos="3879850" algn="l"/>
              </a:tabLst>
            </a:pPr>
            <a:endParaRPr lang="en-US" sz="2400" spc="225" dirty="0">
              <a:solidFill>
                <a:srgbClr val="99D1D9"/>
              </a:solidFill>
              <a:latin typeface="Century Gothic" panose="020B0502020202020204" pitchFamily="34" charset="0"/>
              <a:cs typeface="Arial"/>
            </a:endParaRPr>
          </a:p>
          <a:p>
            <a:pPr marL="340360" marR="473709">
              <a:lnSpc>
                <a:spcPct val="159100"/>
              </a:lnSpc>
              <a:tabLst>
                <a:tab pos="1492250" algn="l"/>
                <a:tab pos="1853564" algn="l"/>
                <a:tab pos="2117725" algn="l"/>
                <a:tab pos="2280285" algn="l"/>
                <a:tab pos="3128645" algn="l"/>
                <a:tab pos="3465829" algn="l"/>
                <a:tab pos="3879850" algn="l"/>
              </a:tabLst>
            </a:pPr>
            <a:endParaRPr sz="1100" dirty="0">
              <a:latin typeface="Akzidenz-Grotesk Pro Light" panose="02000506040000020003" pitchFamily="50" charset="0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22046" y="6064761"/>
            <a:ext cx="5455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99D1D9"/>
                </a:solidFill>
                <a:latin typeface="Century Gothic" panose="020B0502020202020204" pitchFamily="34" charset="0"/>
              </a:rPr>
              <a:t>Chapter 5 - Part 2</a:t>
            </a:r>
          </a:p>
        </p:txBody>
      </p:sp>
      <p:sp>
        <p:nvSpPr>
          <p:cNvPr id="4" name="Hexagon 3"/>
          <p:cNvSpPr/>
          <p:nvPr/>
        </p:nvSpPr>
        <p:spPr>
          <a:xfrm rot="5400000">
            <a:off x="818582" y="730867"/>
            <a:ext cx="854268" cy="728604"/>
          </a:xfrm>
          <a:prstGeom prst="hexagon">
            <a:avLst/>
          </a:prstGeom>
          <a:noFill/>
          <a:ln w="6350">
            <a:solidFill>
              <a:srgbClr val="FCFC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9D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7529714"/>
              </p:ext>
            </p:extLst>
          </p:nvPr>
        </p:nvGraphicFramePr>
        <p:xfrm>
          <a:off x="0" y="0"/>
          <a:ext cx="9753600" cy="731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1" name="Acrobat Document" r:id="rId4" imgW="9524904" imgH="9524839" progId="AcroExch.Document.DC">
                  <p:embed/>
                </p:oleObj>
              </mc:Choice>
              <mc:Fallback>
                <p:oleObj name="Acrobat Document" r:id="rId4" imgW="9524904" imgH="9524839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753600" cy="731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5" name="TextBox 414"/>
          <p:cNvSpPr txBox="1"/>
          <p:nvPr/>
        </p:nvSpPr>
        <p:spPr>
          <a:xfrm>
            <a:off x="3020167" y="2314803"/>
            <a:ext cx="4404360" cy="387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600" spc="-200" dirty="0">
                <a:solidFill>
                  <a:srgbClr val="393E53"/>
                </a:solidFill>
                <a:latin typeface="Century Gothic" panose="020B0502020202020204" pitchFamily="34" charset="0"/>
                <a:cs typeface="Arial"/>
              </a:rPr>
              <a:t>Guided imagery practice</a:t>
            </a:r>
          </a:p>
        </p:txBody>
      </p:sp>
      <p:sp>
        <p:nvSpPr>
          <p:cNvPr id="417" name="TextBox 416"/>
          <p:cNvSpPr txBox="1"/>
          <p:nvPr/>
        </p:nvSpPr>
        <p:spPr>
          <a:xfrm>
            <a:off x="3020167" y="4761027"/>
            <a:ext cx="41376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pc="-200" dirty="0">
                <a:solidFill>
                  <a:srgbClr val="393E53"/>
                </a:solidFill>
                <a:latin typeface="Century Gothic" panose="020B0502020202020204" pitchFamily="34" charset="0"/>
                <a:cs typeface="Arial"/>
              </a:rPr>
              <a:t>6 skills of the second psychology of compassion</a:t>
            </a:r>
          </a:p>
        </p:txBody>
      </p:sp>
      <p:sp>
        <p:nvSpPr>
          <p:cNvPr id="10" name="object 2"/>
          <p:cNvSpPr txBox="1"/>
          <p:nvPr/>
        </p:nvSpPr>
        <p:spPr>
          <a:xfrm>
            <a:off x="1905000" y="165520"/>
            <a:ext cx="5715000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6000" b="1" spc="-100" dirty="0">
                <a:solidFill>
                  <a:srgbClr val="393E53"/>
                </a:solidFill>
                <a:latin typeface="Constantia" panose="02030602050306030303" pitchFamily="18" charset="0"/>
                <a:cs typeface="Constantia"/>
              </a:rPr>
              <a:t>Today’s Agenda</a:t>
            </a:r>
            <a:endParaRPr sz="6000" b="1" dirty="0">
              <a:solidFill>
                <a:srgbClr val="393E53"/>
              </a:solidFill>
              <a:latin typeface="Constantia" panose="02030602050306030303" pitchFamily="18" charset="0"/>
              <a:cs typeface="Constant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4412" y="1670984"/>
            <a:ext cx="4404360" cy="43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600" spc="-200" dirty="0">
                <a:solidFill>
                  <a:srgbClr val="393E53"/>
                </a:solidFill>
                <a:latin typeface="Century Gothic" panose="020B0502020202020204" pitchFamily="34" charset="0"/>
                <a:cs typeface="Arial"/>
              </a:rPr>
              <a:t>Things to </a:t>
            </a:r>
            <a:r>
              <a:rPr lang="en-US" sz="3200" spc="-200" dirty="0">
                <a:solidFill>
                  <a:srgbClr val="393E53"/>
                </a:solidFill>
                <a:latin typeface="Monotype Corsiva" panose="03010101010201010101" pitchFamily="66" charset="0"/>
                <a:cs typeface="Arial"/>
              </a:rPr>
              <a:t>be Thankful  </a:t>
            </a:r>
            <a:r>
              <a:rPr lang="en-US" sz="2600" spc="-200" dirty="0">
                <a:solidFill>
                  <a:srgbClr val="393E53"/>
                </a:solidFill>
                <a:latin typeface="Century Gothic" panose="020B0502020202020204" pitchFamily="34" charset="0"/>
                <a:cs typeface="Arial"/>
              </a:rPr>
              <a:t>for Today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EC9BFC-ED23-4BCB-8D74-300690418E0B}"/>
              </a:ext>
            </a:extLst>
          </p:cNvPr>
          <p:cNvSpPr txBox="1"/>
          <p:nvPr/>
        </p:nvSpPr>
        <p:spPr>
          <a:xfrm>
            <a:off x="3005879" y="3046856"/>
            <a:ext cx="4404360" cy="387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600" spc="-200" dirty="0">
                <a:solidFill>
                  <a:srgbClr val="393E53"/>
                </a:solidFill>
                <a:latin typeface="Century Gothic" panose="020B0502020202020204" pitchFamily="34" charset="0"/>
                <a:cs typeface="Arial"/>
              </a:rPr>
              <a:t>First psychology of compassion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0EF9F4-ECF1-4030-BCEC-2FFF14C6EF4D}"/>
              </a:ext>
            </a:extLst>
          </p:cNvPr>
          <p:cNvSpPr txBox="1"/>
          <p:nvPr/>
        </p:nvSpPr>
        <p:spPr>
          <a:xfrm>
            <a:off x="3020167" y="3778972"/>
            <a:ext cx="4404360" cy="682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600" spc="-200" dirty="0">
                <a:solidFill>
                  <a:srgbClr val="393E53"/>
                </a:solidFill>
                <a:latin typeface="Century Gothic" panose="020B0502020202020204" pitchFamily="34" charset="0"/>
                <a:cs typeface="Arial"/>
              </a:rPr>
              <a:t>Second psychology of compassion</a:t>
            </a:r>
          </a:p>
        </p:txBody>
      </p:sp>
    </p:spTree>
    <p:extLst>
      <p:ext uri="{BB962C8B-B14F-4D97-AF65-F5344CB8AC3E}">
        <p14:creationId xmlns:p14="http://schemas.microsoft.com/office/powerpoint/2010/main" val="1119972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6930C1-FE72-45AA-9092-1812BC86D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" y="-1383"/>
            <a:ext cx="9751755" cy="731658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6B68BE0-6620-4901-BA52-9D70791CA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0" y="152400"/>
            <a:ext cx="6263005" cy="830997"/>
          </a:xfrm>
        </p:spPr>
        <p:txBody>
          <a:bodyPr/>
          <a:lstStyle/>
          <a:p>
            <a:pPr algn="ctr"/>
            <a:r>
              <a:rPr lang="en-US" sz="5400" dirty="0">
                <a:solidFill>
                  <a:srgbClr val="393E53"/>
                </a:solidFill>
              </a:rPr>
              <a:t>Guided Imagery</a:t>
            </a:r>
          </a:p>
        </p:txBody>
      </p:sp>
    </p:spTree>
    <p:extLst>
      <p:ext uri="{BB962C8B-B14F-4D97-AF65-F5344CB8AC3E}">
        <p14:creationId xmlns:p14="http://schemas.microsoft.com/office/powerpoint/2010/main" val="3389307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397625" cy="7315200"/>
          </a:xfrm>
          <a:custGeom>
            <a:avLst/>
            <a:gdLst/>
            <a:ahLst/>
            <a:cxnLst/>
            <a:rect l="l" t="t" r="r" b="b"/>
            <a:pathLst>
              <a:path w="5972175" h="7315200">
                <a:moveTo>
                  <a:pt x="0" y="0"/>
                </a:moveTo>
                <a:lnTo>
                  <a:pt x="5972175" y="0"/>
                </a:lnTo>
                <a:lnTo>
                  <a:pt x="5972175" y="7315199"/>
                </a:lnTo>
                <a:lnTo>
                  <a:pt x="0" y="7315199"/>
                </a:lnTo>
                <a:lnTo>
                  <a:pt x="0" y="0"/>
                </a:lnTo>
                <a:close/>
              </a:path>
            </a:pathLst>
          </a:custGeom>
          <a:solidFill>
            <a:srgbClr val="393E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97625" y="0"/>
            <a:ext cx="3355975" cy="7315200"/>
          </a:xfrm>
          <a:custGeom>
            <a:avLst/>
            <a:gdLst/>
            <a:ahLst/>
            <a:cxnLst/>
            <a:rect l="l" t="t" r="r" b="b"/>
            <a:pathLst>
              <a:path w="3781425" h="7315200">
                <a:moveTo>
                  <a:pt x="0" y="0"/>
                </a:moveTo>
                <a:lnTo>
                  <a:pt x="0" y="7315199"/>
                </a:lnTo>
                <a:lnTo>
                  <a:pt x="3781425" y="7315199"/>
                </a:lnTo>
                <a:lnTo>
                  <a:pt x="3781425" y="0"/>
                </a:lnTo>
                <a:lnTo>
                  <a:pt x="0" y="0"/>
                </a:lnTo>
                <a:close/>
              </a:path>
            </a:pathLst>
          </a:custGeom>
          <a:solidFill>
            <a:srgbClr val="FBFB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25450" y="361823"/>
            <a:ext cx="5289550" cy="1549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6000"/>
              </a:lnSpc>
            </a:pPr>
            <a:r>
              <a:rPr lang="en-US" sz="6000" spc="-100" dirty="0"/>
              <a:t>Compassion Defined</a:t>
            </a:r>
            <a:endParaRPr sz="6000" spc="-100" dirty="0"/>
          </a:p>
        </p:txBody>
      </p:sp>
      <p:sp>
        <p:nvSpPr>
          <p:cNvPr id="5" name="object 5"/>
          <p:cNvSpPr txBox="1"/>
          <p:nvPr/>
        </p:nvSpPr>
        <p:spPr>
          <a:xfrm>
            <a:off x="425450" y="2971800"/>
            <a:ext cx="5670550" cy="20518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200"/>
              </a:lnSpc>
            </a:pPr>
            <a:r>
              <a:rPr sz="3400" spc="-100" dirty="0">
                <a:solidFill>
                  <a:srgbClr val="FFFFFF"/>
                </a:solidFill>
                <a:latin typeface="Century Gothic" panose="020B0502020202020204" pitchFamily="34" charset="0"/>
                <a:cs typeface="Constantia"/>
              </a:rPr>
              <a:t>Compassion is a</a:t>
            </a:r>
            <a:r>
              <a:rPr lang="en-US" sz="3400" spc="-100" dirty="0">
                <a:solidFill>
                  <a:srgbClr val="FFFFFF"/>
                </a:solidFill>
                <a:latin typeface="Century Gothic" panose="020B0502020202020204" pitchFamily="34" charset="0"/>
                <a:cs typeface="Constantia"/>
              </a:rPr>
              <a:t> </a:t>
            </a:r>
            <a:r>
              <a:rPr sz="3400" spc="-100" dirty="0">
                <a:solidFill>
                  <a:srgbClr val="FFFFFF"/>
                </a:solidFill>
                <a:latin typeface="Century Gothic" panose="020B0502020202020204" pitchFamily="34" charset="0"/>
                <a:cs typeface="Constantia"/>
              </a:rPr>
              <a:t>sensitivity to suffering </a:t>
            </a:r>
            <a:r>
              <a:rPr lang="en-US" sz="3400" spc="-100" dirty="0">
                <a:solidFill>
                  <a:srgbClr val="FFFFFF"/>
                </a:solidFill>
                <a:latin typeface="Century Gothic" panose="020B0502020202020204" pitchFamily="34" charset="0"/>
                <a:cs typeface="Constantia"/>
              </a:rPr>
              <a:t>of</a:t>
            </a:r>
            <a:r>
              <a:rPr sz="3400" spc="-100" dirty="0">
                <a:solidFill>
                  <a:srgbClr val="FFFFFF"/>
                </a:solidFill>
                <a:latin typeface="Century Gothic" panose="020B0502020202020204" pitchFamily="34" charset="0"/>
                <a:cs typeface="Constantia"/>
              </a:rPr>
              <a:t> self and others,</a:t>
            </a:r>
            <a:endParaRPr lang="en-US" sz="3400" spc="-100" dirty="0">
              <a:solidFill>
                <a:srgbClr val="FFFFFF"/>
              </a:solidFill>
              <a:latin typeface="Century Gothic" panose="020B0502020202020204" pitchFamily="34" charset="0"/>
              <a:cs typeface="Constantia"/>
            </a:endParaRPr>
          </a:p>
          <a:p>
            <a:pPr marL="12700" marR="5080">
              <a:lnSpc>
                <a:spcPts val="3200"/>
              </a:lnSpc>
            </a:pPr>
            <a:endParaRPr lang="en-US" sz="3400" spc="-100" dirty="0">
              <a:solidFill>
                <a:srgbClr val="FFFFFF"/>
              </a:solidFill>
              <a:latin typeface="Century Gothic" panose="020B0502020202020204" pitchFamily="34" charset="0"/>
              <a:cs typeface="Constantia"/>
            </a:endParaRPr>
          </a:p>
          <a:p>
            <a:pPr marL="12700" marR="5080">
              <a:lnSpc>
                <a:spcPts val="3200"/>
              </a:lnSpc>
            </a:pPr>
            <a:r>
              <a:rPr sz="3400" spc="-100" dirty="0">
                <a:solidFill>
                  <a:srgbClr val="FFFFFF"/>
                </a:solidFill>
                <a:latin typeface="Century Gothic" panose="020B0502020202020204" pitchFamily="34" charset="0"/>
                <a:cs typeface="Constantia"/>
              </a:rPr>
              <a:t>with a</a:t>
            </a:r>
            <a:r>
              <a:rPr lang="en-US" sz="3400" spc="-100" dirty="0">
                <a:solidFill>
                  <a:srgbClr val="FFFFFF"/>
                </a:solidFill>
                <a:latin typeface="Century Gothic" panose="020B0502020202020204" pitchFamily="34" charset="0"/>
                <a:cs typeface="Constantia"/>
              </a:rPr>
              <a:t> </a:t>
            </a:r>
            <a:r>
              <a:rPr sz="3400" spc="-100" dirty="0">
                <a:solidFill>
                  <a:srgbClr val="FFFFFF"/>
                </a:solidFill>
                <a:latin typeface="Century Gothic" panose="020B0502020202020204" pitchFamily="34" charset="0"/>
                <a:cs typeface="Constantia"/>
              </a:rPr>
              <a:t>commitment to</a:t>
            </a:r>
            <a:r>
              <a:rPr lang="en-US" sz="3400" spc="-100" dirty="0">
                <a:solidFill>
                  <a:srgbClr val="FFFFFF"/>
                </a:solidFill>
                <a:latin typeface="Century Gothic" panose="020B0502020202020204" pitchFamily="34" charset="0"/>
                <a:cs typeface="Constantia"/>
              </a:rPr>
              <a:t> </a:t>
            </a:r>
            <a:r>
              <a:rPr sz="3400" spc="-100" dirty="0">
                <a:solidFill>
                  <a:srgbClr val="FFFFFF"/>
                </a:solidFill>
                <a:latin typeface="Century Gothic" panose="020B0502020202020204" pitchFamily="34" charset="0"/>
                <a:cs typeface="Constantia"/>
              </a:rPr>
              <a:t>alleviate and prevent it.</a:t>
            </a:r>
            <a:endParaRPr sz="3400" spc="-100" dirty="0">
              <a:latin typeface="Century Gothic" panose="020B0502020202020204" pitchFamily="34" charset="0"/>
              <a:cs typeface="Constant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705600" y="2514600"/>
            <a:ext cx="2971800" cy="23431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609600"/>
            <a:ext cx="9296400" cy="1549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l">
              <a:lnSpc>
                <a:spcPts val="6000"/>
              </a:lnSpc>
            </a:pPr>
            <a:r>
              <a:rPr lang="en-US" sz="6000" spc="5" dirty="0"/>
              <a:t>First Psychology of Compassion</a:t>
            </a:r>
            <a:endParaRPr sz="6000" spc="5" dirty="0"/>
          </a:p>
        </p:txBody>
      </p:sp>
      <p:sp>
        <p:nvSpPr>
          <p:cNvPr id="5" name="object 2"/>
          <p:cNvSpPr txBox="1">
            <a:spLocks/>
          </p:cNvSpPr>
          <p:nvPr/>
        </p:nvSpPr>
        <p:spPr>
          <a:xfrm>
            <a:off x="304800" y="2665844"/>
            <a:ext cx="9296400" cy="2585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200" b="1" i="0">
                <a:solidFill>
                  <a:srgbClr val="99D1D0"/>
                </a:solidFill>
                <a:latin typeface="Constantia"/>
                <a:ea typeface="+mj-ea"/>
                <a:cs typeface="Constantia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0" dirty="0">
                <a:solidFill>
                  <a:schemeClr val="bg1"/>
                </a:solidFill>
                <a:latin typeface="Century Gothic" panose="020B0502020202020204" pitchFamily="34" charset="0"/>
              </a:rPr>
              <a:t>Engagement with Distress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0" dirty="0">
                <a:solidFill>
                  <a:schemeClr val="bg1"/>
                </a:solidFill>
                <a:latin typeface="Century Gothic" panose="020B0502020202020204" pitchFamily="34" charset="0"/>
              </a:rPr>
              <a:t>‘sensitivity to suffering of self and others’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srgbClr val="99D1D9"/>
                </a:solidFill>
                <a:latin typeface="Century Gothic" panose="020B0502020202020204" pitchFamily="34" charset="0"/>
              </a:rPr>
              <a:t>Paying attention to/noticing suffering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srgbClr val="99D1D9"/>
                </a:solidFill>
                <a:latin typeface="Century Gothic" panose="020B0502020202020204" pitchFamily="34" charset="0"/>
              </a:rPr>
              <a:t>Turning towards distress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99D1D9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71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609600"/>
            <a:ext cx="9296400" cy="1549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l">
              <a:lnSpc>
                <a:spcPts val="6000"/>
              </a:lnSpc>
            </a:pPr>
            <a:r>
              <a:rPr lang="en-US" sz="6000" spc="5" dirty="0"/>
              <a:t>Second Psychology of Compassion</a:t>
            </a:r>
            <a:endParaRPr sz="6000" spc="5" dirty="0"/>
          </a:p>
        </p:txBody>
      </p:sp>
      <p:sp>
        <p:nvSpPr>
          <p:cNvPr id="5" name="object 2"/>
          <p:cNvSpPr txBox="1">
            <a:spLocks/>
          </p:cNvSpPr>
          <p:nvPr/>
        </p:nvSpPr>
        <p:spPr>
          <a:xfrm>
            <a:off x="228600" y="2665844"/>
            <a:ext cx="9448800" cy="30777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200" b="1" i="0">
                <a:solidFill>
                  <a:srgbClr val="99D1D0"/>
                </a:solidFill>
                <a:latin typeface="Constantia"/>
                <a:ea typeface="+mj-ea"/>
                <a:cs typeface="Constantia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0" dirty="0">
                <a:solidFill>
                  <a:schemeClr val="bg1"/>
                </a:solidFill>
                <a:latin typeface="Century Gothic" panose="020B0502020202020204" pitchFamily="34" charset="0"/>
              </a:rPr>
              <a:t>Alleviation of Distress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0" dirty="0">
                <a:solidFill>
                  <a:schemeClr val="bg1"/>
                </a:solidFill>
                <a:latin typeface="Century Gothic" panose="020B0502020202020204" pitchFamily="34" charset="0"/>
              </a:rPr>
              <a:t>‘a commitment to alleviate &amp; prevent it’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99D1D9"/>
                </a:solidFill>
                <a:latin typeface="Century Gothic" panose="020B0502020202020204" pitchFamily="34" charset="0"/>
              </a:rPr>
              <a:t>A desire to acquire the skills, wisdom, and courage to do something to alleviate the suffering and/or prevent it </a:t>
            </a:r>
            <a:endParaRPr lang="en-US" sz="3200" b="0" dirty="0">
              <a:solidFill>
                <a:srgbClr val="99D1D9"/>
              </a:solidFill>
              <a:latin typeface="Century Gothic" panose="020B0502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99D1D9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10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CE45B-95D3-496B-A1C9-D254BA492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" y="214850"/>
            <a:ext cx="9372600" cy="663708"/>
          </a:xfrm>
        </p:spPr>
        <p:txBody>
          <a:bodyPr/>
          <a:lstStyle/>
          <a:p>
            <a:pPr algn="ctr">
              <a:lnSpc>
                <a:spcPts val="5000"/>
              </a:lnSpc>
            </a:pPr>
            <a:r>
              <a:rPr lang="en-US" sz="5400" spc="-100" dirty="0"/>
              <a:t>The Compassion Circles</a:t>
            </a:r>
          </a:p>
        </p:txBody>
      </p:sp>
      <p:sp>
        <p:nvSpPr>
          <p:cNvPr id="3" name="Oval 2"/>
          <p:cNvSpPr/>
          <p:nvPr/>
        </p:nvSpPr>
        <p:spPr>
          <a:xfrm>
            <a:off x="981074" y="878558"/>
            <a:ext cx="8086726" cy="6360442"/>
          </a:xfrm>
          <a:prstGeom prst="ellipse">
            <a:avLst/>
          </a:prstGeom>
          <a:solidFill>
            <a:srgbClr val="BFBF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65550" y="1786030"/>
            <a:ext cx="5715000" cy="4343401"/>
          </a:xfrm>
          <a:prstGeom prst="ellipse">
            <a:avLst/>
          </a:prstGeom>
          <a:solidFill>
            <a:srgbClr val="FCFCF4"/>
          </a:solidFill>
          <a:ln w="57150">
            <a:solidFill>
              <a:srgbClr val="99D1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393E53"/>
                </a:solidFill>
                <a:latin typeface="Constantia" panose="02030602050306030303" pitchFamily="18" charset="0"/>
              </a:rPr>
              <a:t>Compassion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04202" y="2459734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93E53"/>
                </a:solidFill>
                <a:latin typeface="Century Gothic" panose="020B0502020202020204" pitchFamily="34" charset="0"/>
              </a:rPr>
              <a:t>Sensitivity</a:t>
            </a:r>
            <a:r>
              <a:rPr lang="en-US" sz="2400" dirty="0">
                <a:solidFill>
                  <a:srgbClr val="393E53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91429" y="2461804"/>
            <a:ext cx="2038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93E53"/>
                </a:solidFill>
                <a:latin typeface="Century Gothic" panose="020B0502020202020204" pitchFamily="34" charset="0"/>
              </a:rPr>
              <a:t>Sympathy</a:t>
            </a:r>
            <a:endParaRPr lang="en-US" sz="2400" dirty="0">
              <a:solidFill>
                <a:srgbClr val="393E53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98784" y="3581721"/>
            <a:ext cx="1726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93E53"/>
                </a:solidFill>
                <a:latin typeface="Century Gothic" panose="020B0502020202020204" pitchFamily="34" charset="0"/>
              </a:rPr>
              <a:t>Distress Tolerance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91430" y="4917208"/>
            <a:ext cx="2038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93E53"/>
                </a:solidFill>
                <a:latin typeface="Century Gothic" panose="020B0502020202020204" pitchFamily="34" charset="0"/>
              </a:rPr>
              <a:t>Empathy</a:t>
            </a:r>
            <a:endParaRPr lang="en-US" sz="2800" dirty="0">
              <a:solidFill>
                <a:srgbClr val="393E53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80347" y="4671357"/>
            <a:ext cx="1921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93E53"/>
                </a:solidFill>
                <a:latin typeface="Century Gothic" panose="020B0502020202020204" pitchFamily="34" charset="0"/>
              </a:rPr>
              <a:t>Non-judgement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11544" y="3581227"/>
            <a:ext cx="1737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93E53"/>
                </a:solidFill>
                <a:latin typeface="Century Gothic" panose="020B0502020202020204" pitchFamily="34" charset="0"/>
              </a:rPr>
              <a:t>Care for Wellbeing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79064" y="5334711"/>
            <a:ext cx="203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93E53"/>
                </a:solidFill>
                <a:latin typeface="Century Gothic" panose="020B0502020202020204" pitchFamily="34" charset="0"/>
              </a:rPr>
              <a:t>Behavior</a:t>
            </a:r>
            <a:r>
              <a:rPr lang="en-US" sz="2400" dirty="0">
                <a:solidFill>
                  <a:srgbClr val="393E53"/>
                </a:solidFill>
                <a:latin typeface="Century Gothic" panose="020B0502020202020204" pitchFamily="34" charset="0"/>
              </a:rPr>
              <a:t> </a:t>
            </a:r>
            <a:endParaRPr lang="en-US" sz="2800" dirty="0">
              <a:solidFill>
                <a:srgbClr val="393E53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60429" y="6453383"/>
            <a:ext cx="2038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93E53"/>
                </a:solidFill>
                <a:latin typeface="Century Gothic" panose="020B0502020202020204" pitchFamily="34" charset="0"/>
              </a:rPr>
              <a:t>Sensory</a:t>
            </a:r>
            <a:endParaRPr lang="en-US" sz="2800" dirty="0">
              <a:solidFill>
                <a:srgbClr val="393E53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81830" y="4947986"/>
            <a:ext cx="2038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93E53"/>
                </a:solidFill>
                <a:latin typeface="Century Gothic" panose="020B0502020202020204" pitchFamily="34" charset="0"/>
              </a:rPr>
              <a:t>Feeling</a:t>
            </a:r>
            <a:endParaRPr lang="en-US" sz="2800" dirty="0">
              <a:solidFill>
                <a:srgbClr val="393E53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06951" y="2257738"/>
            <a:ext cx="1346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93E53"/>
                </a:solidFill>
                <a:latin typeface="Century Gothic" panose="020B0502020202020204" pitchFamily="34" charset="0"/>
              </a:rPr>
              <a:t>Attention</a:t>
            </a:r>
            <a:endParaRPr lang="en-US" sz="2400" dirty="0">
              <a:solidFill>
                <a:srgbClr val="393E53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60429" y="1162042"/>
            <a:ext cx="2038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93E53"/>
                </a:solidFill>
                <a:latin typeface="Century Gothic" panose="020B0502020202020204" pitchFamily="34" charset="0"/>
              </a:rPr>
              <a:t>Imagery</a:t>
            </a:r>
            <a:endParaRPr lang="en-US" sz="2400" dirty="0">
              <a:solidFill>
                <a:srgbClr val="393E53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79019" y="1921416"/>
            <a:ext cx="2038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93E53"/>
                </a:solidFill>
                <a:latin typeface="Century Gothic" panose="020B0502020202020204" pitchFamily="34" charset="0"/>
              </a:rPr>
              <a:t>Reasoning</a:t>
            </a:r>
          </a:p>
        </p:txBody>
      </p:sp>
      <p:sp>
        <p:nvSpPr>
          <p:cNvPr id="5" name="Oval 4"/>
          <p:cNvSpPr/>
          <p:nvPr/>
        </p:nvSpPr>
        <p:spPr>
          <a:xfrm>
            <a:off x="3823101" y="3322665"/>
            <a:ext cx="2399897" cy="1371600"/>
          </a:xfrm>
          <a:prstGeom prst="ellipse">
            <a:avLst/>
          </a:prstGeom>
          <a:noFill/>
          <a:ln>
            <a:solidFill>
              <a:srgbClr val="99D1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604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656" y="457200"/>
            <a:ext cx="9296400" cy="7802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l">
              <a:lnSpc>
                <a:spcPts val="6000"/>
              </a:lnSpc>
            </a:pPr>
            <a:r>
              <a:rPr lang="en-US" sz="6000" spc="5"/>
              <a:t>Skills </a:t>
            </a:r>
            <a:r>
              <a:rPr lang="en-US" sz="6000" spc="5" dirty="0"/>
              <a:t>Training</a:t>
            </a:r>
            <a:endParaRPr sz="6000" spc="5" dirty="0"/>
          </a:p>
        </p:txBody>
      </p:sp>
      <p:sp>
        <p:nvSpPr>
          <p:cNvPr id="5" name="object 2"/>
          <p:cNvSpPr txBox="1">
            <a:spLocks/>
          </p:cNvSpPr>
          <p:nvPr/>
        </p:nvSpPr>
        <p:spPr>
          <a:xfrm>
            <a:off x="322943" y="1962453"/>
            <a:ext cx="9430657" cy="53527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200" b="1" i="0">
                <a:solidFill>
                  <a:srgbClr val="99D1D0"/>
                </a:solidFill>
                <a:latin typeface="Constantia"/>
                <a:ea typeface="+mj-ea"/>
                <a:cs typeface="Constantia"/>
              </a:defRPr>
            </a:lvl1pPr>
          </a:lstStyle>
          <a:p>
            <a:pPr marL="742950" indent="-742950">
              <a:lnSpc>
                <a:spcPts val="100"/>
              </a:lnSpc>
              <a:buFont typeface="+mj-lt"/>
              <a:buAutoNum type="arabicPeriod"/>
            </a:pPr>
            <a:r>
              <a:rPr lang="en-US" sz="3600" b="0" dirty="0">
                <a:solidFill>
                  <a:schemeClr val="bg1"/>
                </a:solidFill>
                <a:latin typeface="Century Gothic" panose="020B0502020202020204" pitchFamily="34" charset="0"/>
              </a:rPr>
              <a:t>Compassionate Attention</a:t>
            </a:r>
          </a:p>
          <a:p>
            <a:pPr lvl="1"/>
            <a:endParaRPr lang="en-US" sz="2700" dirty="0">
              <a:solidFill>
                <a:srgbClr val="99D1D9"/>
              </a:solidFill>
              <a:latin typeface="Century Gothic" panose="020B0502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b="0" dirty="0">
                <a:solidFill>
                  <a:schemeClr val="bg1"/>
                </a:solidFill>
                <a:latin typeface="Century Gothic" panose="020B0502020202020204" pitchFamily="34" charset="0"/>
              </a:rPr>
              <a:t>Compassionate Imagery</a:t>
            </a:r>
          </a:p>
          <a:p>
            <a:pPr lvl="1"/>
            <a:endParaRPr lang="en-US" sz="2700" dirty="0">
              <a:solidFill>
                <a:srgbClr val="99D1D9"/>
              </a:solidFill>
              <a:latin typeface="Century Gothic" panose="020B0502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b="0" dirty="0">
                <a:solidFill>
                  <a:schemeClr val="bg1"/>
                </a:solidFill>
                <a:latin typeface="Century Gothic" panose="020B0502020202020204" pitchFamily="34" charset="0"/>
              </a:rPr>
              <a:t>Compassionate Reasoning/Thinking</a:t>
            </a:r>
          </a:p>
          <a:p>
            <a:pPr lvl="1"/>
            <a:endParaRPr lang="en-US" sz="2700" dirty="0">
              <a:solidFill>
                <a:srgbClr val="99D1D9"/>
              </a:solidFill>
              <a:latin typeface="Century Gothic" panose="020B0502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b="0" dirty="0">
                <a:solidFill>
                  <a:schemeClr val="bg1"/>
                </a:solidFill>
                <a:latin typeface="Century Gothic" panose="020B0502020202020204" pitchFamily="34" charset="0"/>
              </a:rPr>
              <a:t>Compassionate Behavior</a:t>
            </a:r>
          </a:p>
          <a:p>
            <a:pPr lvl="1"/>
            <a:endParaRPr lang="en-US" sz="2700" dirty="0">
              <a:solidFill>
                <a:srgbClr val="99D1D9"/>
              </a:solidFill>
              <a:latin typeface="Century Gothic" panose="020B0502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b="0" dirty="0">
                <a:solidFill>
                  <a:schemeClr val="bg1"/>
                </a:solidFill>
                <a:latin typeface="Century Gothic" panose="020B0502020202020204" pitchFamily="34" charset="0"/>
              </a:rPr>
              <a:t>Compassionate Sensory Focusing</a:t>
            </a:r>
          </a:p>
          <a:p>
            <a:pPr lvl="1"/>
            <a:endParaRPr lang="en-US" sz="2700" dirty="0">
              <a:solidFill>
                <a:srgbClr val="99D1D9"/>
              </a:solidFill>
              <a:latin typeface="Century Gothic" panose="020B0502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b="0" dirty="0">
                <a:solidFill>
                  <a:schemeClr val="bg1"/>
                </a:solidFill>
                <a:latin typeface="Century Gothic" panose="020B0502020202020204" pitchFamily="34" charset="0"/>
              </a:rPr>
              <a:t>Compassionate Feelings</a:t>
            </a:r>
          </a:p>
          <a:p>
            <a:pPr lvl="1"/>
            <a:endParaRPr lang="en-US" sz="2700" dirty="0">
              <a:solidFill>
                <a:srgbClr val="99D1D9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658" y="3362067"/>
            <a:ext cx="571998" cy="5910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86800" y="5257800"/>
            <a:ext cx="619533" cy="6206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730" y="6248400"/>
            <a:ext cx="521356" cy="5213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281" y="1273345"/>
            <a:ext cx="649969" cy="8269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208" y="4168576"/>
            <a:ext cx="783757" cy="7593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847" y="2394379"/>
            <a:ext cx="884154" cy="60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8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4979</TotalTime>
  <Words>432</Words>
  <Application>Microsoft Office PowerPoint</Application>
  <PresentationFormat>Custom</PresentationFormat>
  <Paragraphs>114</Paragraphs>
  <Slides>16</Slides>
  <Notes>16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Akzidenz-Grotesk Pro Light</vt:lpstr>
      <vt:lpstr>Arial</vt:lpstr>
      <vt:lpstr>Arial Narrow</vt:lpstr>
      <vt:lpstr>Calibri</vt:lpstr>
      <vt:lpstr>Century Gothic</vt:lpstr>
      <vt:lpstr>Constantia</vt:lpstr>
      <vt:lpstr>Monotype Corsiva</vt:lpstr>
      <vt:lpstr>Office Theme</vt:lpstr>
      <vt:lpstr>Acrobat Document</vt:lpstr>
      <vt:lpstr>PowerPoint Presentation</vt:lpstr>
      <vt:lpstr>PowerPoint Presentation</vt:lpstr>
      <vt:lpstr>PowerPoint Presentation</vt:lpstr>
      <vt:lpstr>Guided Imagery</vt:lpstr>
      <vt:lpstr>Compassion Defined</vt:lpstr>
      <vt:lpstr>First Psychology of Compassion</vt:lpstr>
      <vt:lpstr>Second Psychology of Compassion</vt:lpstr>
      <vt:lpstr>The Compassion Circles</vt:lpstr>
      <vt:lpstr>Skills Training</vt:lpstr>
      <vt:lpstr>Compassionate Attention</vt:lpstr>
      <vt:lpstr>Compassionate Imagery</vt:lpstr>
      <vt:lpstr>Compassionate Reasoning/ Thinking</vt:lpstr>
      <vt:lpstr>Compassionate Behavior</vt:lpstr>
      <vt:lpstr>Compassionate Sensory Focusing</vt:lpstr>
      <vt:lpstr>Compassionate Feeling</vt:lpstr>
      <vt:lpstr>A child has nothing to eat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Compassion_Week 1_PPT</dc:title>
  <dc:creator>Cory Gassner</dc:creator>
  <cp:keywords>DADAWxQLAO8</cp:keywords>
  <cp:lastModifiedBy>Amy Reesing</cp:lastModifiedBy>
  <cp:revision>211</cp:revision>
  <cp:lastPrinted>2018-09-04T18:24:37Z</cp:lastPrinted>
  <dcterms:created xsi:type="dcterms:W3CDTF">2018-08-14T14:48:58Z</dcterms:created>
  <dcterms:modified xsi:type="dcterms:W3CDTF">2019-10-28T00:30:14Z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2018-08-14T00:00:00Z</vt:filetime>
  </property>
  <property fmtid="{D5CDD505-2E9C-101B-9397-08002B2CF9AE}" pid="3" name="Creator">
    <vt:lpwstr>Canva</vt:lpwstr>
  </property>
  <property fmtid="{D5CDD505-2E9C-101B-9397-08002B2CF9AE}" pid="4" name="LastSaved">
    <vt:filetime>2018-08-14T00:00:00Z</vt:filetime>
  </property>
</Properties>
</file>