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70" r:id="rId3"/>
    <p:sldId id="277" r:id="rId4"/>
    <p:sldId id="314" r:id="rId5"/>
    <p:sldId id="264" r:id="rId6"/>
    <p:sldId id="335" r:id="rId7"/>
    <p:sldId id="336" r:id="rId8"/>
    <p:sldId id="339" r:id="rId9"/>
    <p:sldId id="333" r:id="rId10"/>
    <p:sldId id="340" r:id="rId11"/>
    <p:sldId id="332" r:id="rId12"/>
    <p:sldId id="341" r:id="rId13"/>
    <p:sldId id="342" r:id="rId14"/>
    <p:sldId id="327" r:id="rId15"/>
    <p:sldId id="337" r:id="rId16"/>
  </p:sldIdLst>
  <p:sldSz cx="9753600" cy="73152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1D9"/>
    <a:srgbClr val="393E53"/>
    <a:srgbClr val="FCFCF4"/>
    <a:srgbClr val="FF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86" autoAdjust="0"/>
    <p:restoredTop sz="65657" autoAdjust="0"/>
  </p:normalViewPr>
  <p:slideViewPr>
    <p:cSldViewPr>
      <p:cViewPr varScale="1">
        <p:scale>
          <a:sx n="52" d="100"/>
          <a:sy n="52" d="100"/>
        </p:scale>
        <p:origin x="1594" y="86"/>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4" d="100"/>
          <a:sy n="64" d="100"/>
        </p:scale>
        <p:origin x="3173"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247" cy="463007"/>
          </a:xfrm>
          <a:prstGeom prst="rect">
            <a:avLst/>
          </a:prstGeom>
        </p:spPr>
        <p:txBody>
          <a:bodyPr vert="horz" lIns="86703" tIns="43352" rIns="86703" bIns="43352" rtlCol="0"/>
          <a:lstStyle>
            <a:lvl1pPr algn="l">
              <a:defRPr sz="1100"/>
            </a:lvl1pPr>
          </a:lstStyle>
          <a:p>
            <a:endParaRPr lang="en-US"/>
          </a:p>
        </p:txBody>
      </p:sp>
      <p:sp>
        <p:nvSpPr>
          <p:cNvPr id="3" name="Date Placeholder 2"/>
          <p:cNvSpPr>
            <a:spLocks noGrp="1"/>
          </p:cNvSpPr>
          <p:nvPr>
            <p:ph type="dt" idx="1"/>
          </p:nvPr>
        </p:nvSpPr>
        <p:spPr>
          <a:xfrm>
            <a:off x="3936567" y="2"/>
            <a:ext cx="3012378" cy="463007"/>
          </a:xfrm>
          <a:prstGeom prst="rect">
            <a:avLst/>
          </a:prstGeom>
        </p:spPr>
        <p:txBody>
          <a:bodyPr vert="horz" lIns="86703" tIns="43352" rIns="86703" bIns="43352" rtlCol="0"/>
          <a:lstStyle>
            <a:lvl1pPr algn="r">
              <a:defRPr sz="1100"/>
            </a:lvl1pPr>
          </a:lstStyle>
          <a:p>
            <a:fld id="{88FDBED7-CF50-4D25-BE92-FE7E9FE293DA}" type="datetimeFigureOut">
              <a:rPr lang="en-US" smtClean="0"/>
              <a:t>10/27/2019</a:t>
            </a:fld>
            <a:endParaRPr lang="en-US"/>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86703" tIns="43352" rIns="86703" bIns="43352" rtlCol="0" anchor="ctr"/>
          <a:lstStyle/>
          <a:p>
            <a:endParaRPr lang="en-US"/>
          </a:p>
        </p:txBody>
      </p:sp>
      <p:sp>
        <p:nvSpPr>
          <p:cNvPr id="5" name="Notes Placeholder 4"/>
          <p:cNvSpPr>
            <a:spLocks noGrp="1"/>
          </p:cNvSpPr>
          <p:nvPr>
            <p:ph type="body" sz="quarter" idx="3"/>
          </p:nvPr>
        </p:nvSpPr>
        <p:spPr>
          <a:xfrm>
            <a:off x="694556" y="4445665"/>
            <a:ext cx="5560965" cy="3635902"/>
          </a:xfrm>
          <a:prstGeom prst="rect">
            <a:avLst/>
          </a:prstGeom>
        </p:spPr>
        <p:txBody>
          <a:bodyPr vert="horz" lIns="86703" tIns="43352" rIns="86703" bIns="43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070"/>
            <a:ext cx="3011247" cy="463005"/>
          </a:xfrm>
          <a:prstGeom prst="rect">
            <a:avLst/>
          </a:prstGeom>
        </p:spPr>
        <p:txBody>
          <a:bodyPr vert="horz" lIns="86703" tIns="43352" rIns="86703" bIns="43352" rtlCol="0" anchor="b"/>
          <a:lstStyle>
            <a:lvl1pPr algn="l">
              <a:defRPr sz="1100"/>
            </a:lvl1pPr>
          </a:lstStyle>
          <a:p>
            <a:endParaRPr lang="en-US"/>
          </a:p>
        </p:txBody>
      </p:sp>
      <p:sp>
        <p:nvSpPr>
          <p:cNvPr id="7" name="Slide Number Placeholder 6"/>
          <p:cNvSpPr>
            <a:spLocks noGrp="1"/>
          </p:cNvSpPr>
          <p:nvPr>
            <p:ph type="sldNum" sz="quarter" idx="5"/>
          </p:nvPr>
        </p:nvSpPr>
        <p:spPr>
          <a:xfrm>
            <a:off x="3936567" y="8773070"/>
            <a:ext cx="3012378" cy="463005"/>
          </a:xfrm>
          <a:prstGeom prst="rect">
            <a:avLst/>
          </a:prstGeom>
        </p:spPr>
        <p:txBody>
          <a:bodyPr vert="horz" lIns="86703" tIns="43352" rIns="86703" bIns="43352" rtlCol="0" anchor="b"/>
          <a:lstStyle>
            <a:lvl1pPr algn="r">
              <a:defRPr sz="1100"/>
            </a:lvl1pPr>
          </a:lstStyle>
          <a:p>
            <a:fld id="{567FC350-E118-45B2-A544-EA22BE1E6784}" type="slidenum">
              <a:rPr lang="en-US" smtClean="0"/>
              <a:t>‹#›</a:t>
            </a:fld>
            <a:endParaRPr lang="en-US"/>
          </a:p>
        </p:txBody>
      </p:sp>
    </p:spTree>
    <p:extLst>
      <p:ext uri="{BB962C8B-B14F-4D97-AF65-F5344CB8AC3E}">
        <p14:creationId xmlns:p14="http://schemas.microsoft.com/office/powerpoint/2010/main" val="394467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QdDa2outst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reatergood.berkeley.edu/topic/compassion/definition#what_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a:t>
            </a:fld>
            <a:endParaRPr lang="en-US"/>
          </a:p>
        </p:txBody>
      </p:sp>
    </p:spTree>
    <p:extLst>
      <p:ext uri="{BB962C8B-B14F-4D97-AF65-F5344CB8AC3E}">
        <p14:creationId xmlns:p14="http://schemas.microsoft.com/office/powerpoint/2010/main" val="174380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10</a:t>
            </a:fld>
            <a:endParaRPr lang="en-US"/>
          </a:p>
        </p:txBody>
      </p:sp>
    </p:spTree>
    <p:extLst>
      <p:ext uri="{BB962C8B-B14F-4D97-AF65-F5344CB8AC3E}">
        <p14:creationId xmlns:p14="http://schemas.microsoft.com/office/powerpoint/2010/main" val="426494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r>
              <a:rPr lang="en-US" dirty="0"/>
              <a:t>Instructor Notes:</a:t>
            </a:r>
          </a:p>
          <a:p>
            <a:r>
              <a:rPr lang="en-US" dirty="0"/>
              <a:t>-Use the metaphor</a:t>
            </a:r>
            <a:r>
              <a:rPr lang="en-US" baseline="0" dirty="0"/>
              <a:t> of a wave to think of distress tolerance</a:t>
            </a:r>
          </a:p>
          <a:p>
            <a:endParaRPr lang="en-US" baseline="0" dirty="0"/>
          </a:p>
        </p:txBody>
      </p:sp>
      <p:sp>
        <p:nvSpPr>
          <p:cNvPr id="4" name="Slide Number Placeholder 3"/>
          <p:cNvSpPr>
            <a:spLocks noGrp="1"/>
          </p:cNvSpPr>
          <p:nvPr>
            <p:ph type="sldNum" sz="quarter" idx="10"/>
          </p:nvPr>
        </p:nvSpPr>
        <p:spPr/>
        <p:txBody>
          <a:bodyPr/>
          <a:lstStyle/>
          <a:p>
            <a:fld id="{567FC350-E118-45B2-A544-EA22BE1E6784}" type="slidenum">
              <a:rPr lang="en-US" smtClean="0"/>
              <a:t>11</a:t>
            </a:fld>
            <a:endParaRPr lang="en-US"/>
          </a:p>
        </p:txBody>
      </p:sp>
    </p:spTree>
    <p:extLst>
      <p:ext uri="{BB962C8B-B14F-4D97-AF65-F5344CB8AC3E}">
        <p14:creationId xmlns:p14="http://schemas.microsoft.com/office/powerpoint/2010/main" val="3045275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12</a:t>
            </a:fld>
            <a:endParaRPr lang="en-US"/>
          </a:p>
        </p:txBody>
      </p:sp>
    </p:spTree>
    <p:extLst>
      <p:ext uri="{BB962C8B-B14F-4D97-AF65-F5344CB8AC3E}">
        <p14:creationId xmlns:p14="http://schemas.microsoft.com/office/powerpoint/2010/main" val="363861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At one high school, no one eats lunch alone (2:44)</a:t>
            </a:r>
          </a:p>
          <a:p>
            <a:r>
              <a:rPr lang="en-US" sz="1200" b="0" i="0" u="sng" strike="noStrike" kern="1200" dirty="0">
                <a:solidFill>
                  <a:schemeClr val="tx1"/>
                </a:solidFill>
                <a:effectLst/>
                <a:latin typeface="+mn-lt"/>
                <a:ea typeface="+mn-ea"/>
                <a:cs typeface="+mn-cs"/>
                <a:hlinkClick r:id="rId3"/>
              </a:rPr>
              <a:t>https://youtu.be/QdDa2outstI</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13</a:t>
            </a:fld>
            <a:endParaRPr lang="en-US"/>
          </a:p>
        </p:txBody>
      </p:sp>
    </p:spTree>
    <p:extLst>
      <p:ext uri="{BB962C8B-B14F-4D97-AF65-F5344CB8AC3E}">
        <p14:creationId xmlns:p14="http://schemas.microsoft.com/office/powerpoint/2010/main" val="417385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14</a:t>
            </a:fld>
            <a:endParaRPr lang="en-US"/>
          </a:p>
        </p:txBody>
      </p:sp>
    </p:spTree>
    <p:extLst>
      <p:ext uri="{BB962C8B-B14F-4D97-AF65-F5344CB8AC3E}">
        <p14:creationId xmlns:p14="http://schemas.microsoft.com/office/powerpoint/2010/main" val="590658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noStrike" dirty="0"/>
          </a:p>
        </p:txBody>
      </p:sp>
      <p:sp>
        <p:nvSpPr>
          <p:cNvPr id="4" name="Slide Number Placeholder 3"/>
          <p:cNvSpPr>
            <a:spLocks noGrp="1"/>
          </p:cNvSpPr>
          <p:nvPr>
            <p:ph type="sldNum" sz="quarter" idx="10"/>
          </p:nvPr>
        </p:nvSpPr>
        <p:spPr/>
        <p:txBody>
          <a:bodyPr/>
          <a:lstStyle/>
          <a:p>
            <a:fld id="{567FC350-E118-45B2-A544-EA22BE1E6784}" type="slidenum">
              <a:rPr lang="en-US" smtClean="0"/>
              <a:t>15</a:t>
            </a:fld>
            <a:endParaRPr lang="en-US"/>
          </a:p>
        </p:txBody>
      </p:sp>
    </p:spTree>
    <p:extLst>
      <p:ext uri="{BB962C8B-B14F-4D97-AF65-F5344CB8AC3E}">
        <p14:creationId xmlns:p14="http://schemas.microsoft.com/office/powerpoint/2010/main" val="421137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2</a:t>
            </a:fld>
            <a:endParaRPr lang="en-US"/>
          </a:p>
        </p:txBody>
      </p:sp>
    </p:spTree>
    <p:extLst>
      <p:ext uri="{BB962C8B-B14F-4D97-AF65-F5344CB8AC3E}">
        <p14:creationId xmlns:p14="http://schemas.microsoft.com/office/powerpoint/2010/main" val="38189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a:p>
            <a:endParaRPr lang="en-US" sz="900" dirty="0"/>
          </a:p>
        </p:txBody>
      </p:sp>
      <p:sp>
        <p:nvSpPr>
          <p:cNvPr id="4" name="Slide Number Placeholder 3"/>
          <p:cNvSpPr>
            <a:spLocks noGrp="1"/>
          </p:cNvSpPr>
          <p:nvPr>
            <p:ph type="sldNum" sz="quarter" idx="10"/>
          </p:nvPr>
        </p:nvSpPr>
        <p:spPr/>
        <p:txBody>
          <a:bodyPr/>
          <a:lstStyle/>
          <a:p>
            <a:fld id="{567FC350-E118-45B2-A544-EA22BE1E6784}" type="slidenum">
              <a:rPr lang="en-US" smtClean="0"/>
              <a:t>3</a:t>
            </a:fld>
            <a:endParaRPr lang="en-US"/>
          </a:p>
        </p:txBody>
      </p:sp>
    </p:spTree>
    <p:extLst>
      <p:ext uri="{BB962C8B-B14F-4D97-AF65-F5344CB8AC3E}">
        <p14:creationId xmlns:p14="http://schemas.microsoft.com/office/powerpoint/2010/main" val="298126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Belly Breathing Practice</a:t>
            </a:r>
            <a:endParaRPr lang="en-US" u="sng" dirty="0"/>
          </a:p>
          <a:p>
            <a:endParaRPr lang="en-US" u="none" dirty="0"/>
          </a:p>
        </p:txBody>
      </p:sp>
      <p:sp>
        <p:nvSpPr>
          <p:cNvPr id="4" name="Slide Number Placeholder 3"/>
          <p:cNvSpPr>
            <a:spLocks noGrp="1"/>
          </p:cNvSpPr>
          <p:nvPr>
            <p:ph type="sldNum" sz="quarter" idx="10"/>
          </p:nvPr>
        </p:nvSpPr>
        <p:spPr/>
        <p:txBody>
          <a:bodyPr/>
          <a:lstStyle/>
          <a:p>
            <a:fld id="{567FC350-E118-45B2-A544-EA22BE1E6784}" type="slidenum">
              <a:rPr lang="en-US" smtClean="0"/>
              <a:t>4</a:t>
            </a:fld>
            <a:endParaRPr lang="en-US"/>
          </a:p>
        </p:txBody>
      </p:sp>
    </p:spTree>
    <p:extLst>
      <p:ext uri="{BB962C8B-B14F-4D97-AF65-F5344CB8AC3E}">
        <p14:creationId xmlns:p14="http://schemas.microsoft.com/office/powerpoint/2010/main" val="374267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7034">
              <a:defRPr/>
            </a:pPr>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5</a:t>
            </a:fld>
            <a:endParaRPr lang="en-US"/>
          </a:p>
        </p:txBody>
      </p:sp>
    </p:spTree>
    <p:extLst>
      <p:ext uri="{BB962C8B-B14F-4D97-AF65-F5344CB8AC3E}">
        <p14:creationId xmlns:p14="http://schemas.microsoft.com/office/powerpoint/2010/main" val="180887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r>
              <a:rPr lang="en-US" baseline="0" dirty="0"/>
              <a:t> Notes:</a:t>
            </a:r>
          </a:p>
          <a:p>
            <a:r>
              <a:rPr lang="en-US" dirty="0"/>
              <a:t>“Where sympathy is the act of feeling for someone (“I am so sorry you are hurting”), empathy involves feeling with someone (“I feel your disappointment”). It also differs from </a:t>
            </a:r>
            <a:r>
              <a:rPr lang="en-US" dirty="0">
                <a:hlinkClick r:id="rId3"/>
              </a:rPr>
              <a:t>compassion</a:t>
            </a:r>
            <a:r>
              <a:rPr lang="en-US" dirty="0"/>
              <a:t>, which is a caring concern for another’s suffering from a slightly greater distance and often includes a desire to help.  Empathy involves not just feelings but thoughts, and it encompasses two people—the person we are feeling for and our own self.” (Greater good magazine “How to avoid</a:t>
            </a:r>
            <a:r>
              <a:rPr lang="en-US" baseline="0" dirty="0"/>
              <a:t> the empathy trap”).</a:t>
            </a:r>
            <a:endParaRPr lang="en-US" dirty="0"/>
          </a:p>
          <a:p>
            <a:endParaRPr lang="en-US" dirty="0"/>
          </a:p>
          <a:p>
            <a:r>
              <a:rPr lang="en-US" dirty="0"/>
              <a:t>“Empathy</a:t>
            </a:r>
            <a:r>
              <a:rPr lang="en-US" baseline="0" dirty="0"/>
              <a:t> refers more generally to our ability to take the perspective of and feel the emotions of another person, compassion is when those feelings and thoughts include the desire to help.” (Greater good magazine “What is compassion?”).</a:t>
            </a:r>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6</a:t>
            </a:fld>
            <a:endParaRPr lang="en-US"/>
          </a:p>
        </p:txBody>
      </p:sp>
    </p:spTree>
    <p:extLst>
      <p:ext uri="{BB962C8B-B14F-4D97-AF65-F5344CB8AC3E}">
        <p14:creationId xmlns:p14="http://schemas.microsoft.com/office/powerpoint/2010/main" val="185056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r>
              <a:rPr lang="en-US" baseline="0" dirty="0"/>
              <a:t> Notes:</a:t>
            </a:r>
          </a:p>
          <a:p>
            <a:r>
              <a:rPr lang="en-US" baseline="0" dirty="0"/>
              <a:t>Many acts of compassion would also be seen as acts of kindness, but not all acts of kindness are compassionate since you can act kind even if there is not distress or suffering</a:t>
            </a:r>
          </a:p>
          <a:p>
            <a:endParaRPr lang="en-US" baseline="0" dirty="0"/>
          </a:p>
          <a:p>
            <a:r>
              <a:rPr lang="en-US" dirty="0"/>
              <a:t>Compassion can lead</a:t>
            </a:r>
            <a:r>
              <a:rPr lang="en-US" baseline="0" dirty="0"/>
              <a:t> to altruistic behavior, but you can feel compassion without necessarily acting upon it and can act altruistically without feeling compassion</a:t>
            </a:r>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7</a:t>
            </a:fld>
            <a:endParaRPr lang="en-US"/>
          </a:p>
        </p:txBody>
      </p:sp>
    </p:spTree>
    <p:extLst>
      <p:ext uri="{BB962C8B-B14F-4D97-AF65-F5344CB8AC3E}">
        <p14:creationId xmlns:p14="http://schemas.microsoft.com/office/powerpoint/2010/main" val="3243879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8</a:t>
            </a:fld>
            <a:endParaRPr lang="en-US"/>
          </a:p>
        </p:txBody>
      </p:sp>
    </p:spTree>
    <p:extLst>
      <p:ext uri="{BB962C8B-B14F-4D97-AF65-F5344CB8AC3E}">
        <p14:creationId xmlns:p14="http://schemas.microsoft.com/office/powerpoint/2010/main" val="241347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567FC350-E118-45B2-A544-EA22BE1E6784}" type="slidenum">
              <a:rPr lang="en-US" smtClean="0"/>
              <a:t>9</a:t>
            </a:fld>
            <a:endParaRPr lang="en-US"/>
          </a:p>
        </p:txBody>
      </p:sp>
    </p:spTree>
    <p:extLst>
      <p:ext uri="{BB962C8B-B14F-4D97-AF65-F5344CB8AC3E}">
        <p14:creationId xmlns:p14="http://schemas.microsoft.com/office/powerpoint/2010/main" val="1414978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 y="0"/>
            <a:ext cx="9753600" cy="7315200"/>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ctrTitle"/>
          </p:nvPr>
        </p:nvSpPr>
        <p:spPr>
          <a:xfrm>
            <a:off x="1130409" y="2997396"/>
            <a:ext cx="7492781" cy="1104900"/>
          </a:xfrm>
          <a:prstGeom prst="rect">
            <a:avLst/>
          </a:prstGeom>
        </p:spPr>
        <p:txBody>
          <a:bodyPr wrap="square" lIns="0" tIns="0" rIns="0" bIns="0">
            <a:spAutoFit/>
          </a:bodyPr>
          <a:lstStyle>
            <a:lvl1pPr>
              <a:defRPr sz="7250" b="0" i="0">
                <a:solidFill>
                  <a:srgbClr val="FBFBF4"/>
                </a:solidFill>
                <a:latin typeface="Arial Narrow"/>
                <a:cs typeface="Arial Narrow"/>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2795" y="428498"/>
            <a:ext cx="5668009" cy="835025"/>
          </a:xfrm>
          <a:prstGeom prst="rect">
            <a:avLst/>
          </a:prstGeom>
        </p:spPr>
        <p:txBody>
          <a:bodyPr wrap="square" lIns="0" tIns="0" rIns="0" bIns="0">
            <a:spAutoFit/>
          </a:bodyPr>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a:xfrm>
            <a:off x="330834" y="1818541"/>
            <a:ext cx="9091930" cy="4632960"/>
          </a:xfrm>
          <a:prstGeom prst="rect">
            <a:avLst/>
          </a:prstGeom>
        </p:spPr>
        <p:txBody>
          <a:bodyPr wrap="square" lIns="0" tIns="0" rIns="0" bIns="0">
            <a:spAutoFit/>
          </a:bodyPr>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https://www.youtube.com/embed/QdDa2outstI"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010"/>
            <a:ext cx="9753601" cy="7319210"/>
          </a:xfrm>
          <a:prstGeom prst="rect">
            <a:avLst/>
          </a:prstGeom>
        </p:spPr>
      </p:pic>
      <p:sp>
        <p:nvSpPr>
          <p:cNvPr id="13" name="object 3"/>
          <p:cNvSpPr/>
          <p:nvPr/>
        </p:nvSpPr>
        <p:spPr>
          <a:xfrm>
            <a:off x="0" y="0"/>
            <a:ext cx="9753598" cy="7325751"/>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alpha val="47843"/>
            </a:srgbClr>
          </a:solidFill>
        </p:spPr>
        <p:txBody>
          <a:bodyPr wrap="square" lIns="0" tIns="0" rIns="0" bIns="0" rtlCol="0"/>
          <a:lstStyle/>
          <a:p>
            <a:endParaRPr/>
          </a:p>
        </p:txBody>
      </p:sp>
      <p:sp>
        <p:nvSpPr>
          <p:cNvPr id="2" name="object 2"/>
          <p:cNvSpPr txBox="1"/>
          <p:nvPr/>
        </p:nvSpPr>
        <p:spPr>
          <a:xfrm>
            <a:off x="-2" y="1194227"/>
            <a:ext cx="9753601" cy="1015663"/>
          </a:xfrm>
          <a:prstGeom prst="rect">
            <a:avLst/>
          </a:prstGeom>
        </p:spPr>
        <p:txBody>
          <a:bodyPr vert="horz" wrap="square" lIns="0" tIns="0" rIns="0" bIns="0" rtlCol="0">
            <a:spAutoFit/>
          </a:bodyPr>
          <a:lstStyle/>
          <a:p>
            <a:pPr marL="12700" algn="ctr">
              <a:lnSpc>
                <a:spcPct val="100000"/>
              </a:lnSpc>
            </a:pPr>
            <a:r>
              <a:rPr sz="6600" spc="-100" dirty="0">
                <a:solidFill>
                  <a:srgbClr val="FCFCF4"/>
                </a:solidFill>
                <a:latin typeface="Century Gothic" panose="020B0502020202020204" pitchFamily="34" charset="0"/>
                <a:cs typeface="Constantia"/>
              </a:rPr>
              <a:t>Things</a:t>
            </a:r>
            <a:r>
              <a:rPr sz="6600" spc="-320" dirty="0">
                <a:solidFill>
                  <a:srgbClr val="FCFCF4"/>
                </a:solidFill>
                <a:latin typeface="Century Gothic" panose="020B0502020202020204" pitchFamily="34" charset="0"/>
                <a:cs typeface="Constantia"/>
              </a:rPr>
              <a:t> </a:t>
            </a:r>
            <a:r>
              <a:rPr sz="6600" spc="-55" dirty="0">
                <a:solidFill>
                  <a:srgbClr val="FCFCF4"/>
                </a:solidFill>
                <a:latin typeface="Century Gothic" panose="020B0502020202020204" pitchFamily="34" charset="0"/>
                <a:cs typeface="Constantia"/>
              </a:rPr>
              <a:t>to</a:t>
            </a:r>
            <a:endParaRPr sz="6600" dirty="0">
              <a:solidFill>
                <a:srgbClr val="FCFCF4"/>
              </a:solidFill>
              <a:latin typeface="Century Gothic" panose="020B0502020202020204" pitchFamily="34" charset="0"/>
              <a:cs typeface="Constantia"/>
            </a:endParaRPr>
          </a:p>
        </p:txBody>
      </p:sp>
      <p:sp>
        <p:nvSpPr>
          <p:cNvPr id="4" name="object 4"/>
          <p:cNvSpPr txBox="1"/>
          <p:nvPr/>
        </p:nvSpPr>
        <p:spPr>
          <a:xfrm>
            <a:off x="-2" y="4764435"/>
            <a:ext cx="9753601" cy="1015663"/>
          </a:xfrm>
          <a:prstGeom prst="rect">
            <a:avLst/>
          </a:prstGeom>
        </p:spPr>
        <p:txBody>
          <a:bodyPr vert="horz" wrap="square" lIns="0" tIns="0" rIns="0" bIns="0" rtlCol="0">
            <a:spAutoFit/>
          </a:bodyPr>
          <a:lstStyle/>
          <a:p>
            <a:pPr marL="12700" algn="ctr"/>
            <a:r>
              <a:rPr sz="6600" spc="-100" dirty="0">
                <a:solidFill>
                  <a:srgbClr val="FBFBF4"/>
                </a:solidFill>
                <a:latin typeface="Century Gothic" panose="020B0502020202020204" pitchFamily="34" charset="0"/>
                <a:cs typeface="Constantia"/>
              </a:rPr>
              <a:t>for Today</a:t>
            </a:r>
          </a:p>
        </p:txBody>
      </p:sp>
      <p:sp>
        <p:nvSpPr>
          <p:cNvPr id="7" name="object 2"/>
          <p:cNvSpPr txBox="1"/>
          <p:nvPr/>
        </p:nvSpPr>
        <p:spPr>
          <a:xfrm>
            <a:off x="-2" y="2413146"/>
            <a:ext cx="9753602" cy="2123658"/>
          </a:xfrm>
          <a:prstGeom prst="rect">
            <a:avLst/>
          </a:prstGeom>
        </p:spPr>
        <p:txBody>
          <a:bodyPr vert="horz" wrap="square" lIns="0" tIns="0" rIns="0" bIns="0" rtlCol="0">
            <a:spAutoFit/>
          </a:bodyPr>
          <a:lstStyle/>
          <a:p>
            <a:pPr marL="12700" algn="ctr">
              <a:lnSpc>
                <a:spcPct val="100000"/>
              </a:lnSpc>
            </a:pPr>
            <a:r>
              <a:rPr lang="en-US" sz="13800" dirty="0">
                <a:solidFill>
                  <a:srgbClr val="FBFBF4"/>
                </a:solidFill>
                <a:latin typeface="Monotype Corsiva" panose="03010101010201010101" pitchFamily="66" charset="0"/>
                <a:cs typeface="Constantia"/>
              </a:rPr>
              <a:t>be Thankful</a:t>
            </a:r>
            <a:endParaRPr sz="13800" dirty="0">
              <a:latin typeface="Monotype Corsiva" panose="03010101010201010101" pitchFamily="66" charset="0"/>
              <a:cs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657" y="381000"/>
            <a:ext cx="9296400" cy="780214"/>
          </a:xfrm>
          <a:prstGeom prst="rect">
            <a:avLst/>
          </a:prstGeom>
        </p:spPr>
        <p:txBody>
          <a:bodyPr vert="horz" wrap="square" lIns="0" tIns="0" rIns="0" bIns="0" rtlCol="0">
            <a:spAutoFit/>
          </a:bodyPr>
          <a:lstStyle/>
          <a:p>
            <a:pPr marL="12700" marR="5080" algn="l">
              <a:lnSpc>
                <a:spcPts val="6000"/>
              </a:lnSpc>
            </a:pPr>
            <a:r>
              <a:rPr lang="en-US" sz="6000" spc="5" dirty="0"/>
              <a:t>Qualities of Compassion</a:t>
            </a:r>
            <a:endParaRPr sz="6000" spc="5" dirty="0"/>
          </a:p>
        </p:txBody>
      </p:sp>
      <p:sp>
        <p:nvSpPr>
          <p:cNvPr id="5" name="object 2"/>
          <p:cNvSpPr txBox="1">
            <a:spLocks/>
          </p:cNvSpPr>
          <p:nvPr/>
        </p:nvSpPr>
        <p:spPr>
          <a:xfrm>
            <a:off x="457200" y="1524000"/>
            <a:ext cx="9125857" cy="560153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742950" indent="-742950">
              <a:buFont typeface="+mj-lt"/>
              <a:buAutoNum type="arabicPeriod"/>
            </a:pPr>
            <a:r>
              <a:rPr lang="en-US" sz="3600" b="0" dirty="0">
                <a:solidFill>
                  <a:schemeClr val="bg1"/>
                </a:solidFill>
                <a:latin typeface="Century Gothic" panose="020B0502020202020204" pitchFamily="34" charset="0"/>
              </a:rPr>
              <a:t>Care for Wellbeing</a:t>
            </a:r>
          </a:p>
          <a:p>
            <a:pPr marL="971550" lvl="1" indent="-514350">
              <a:buFont typeface="Arial" panose="020B0604020202020204" pitchFamily="34" charset="0"/>
              <a:buChar char="•"/>
            </a:pPr>
            <a:r>
              <a:rPr lang="en-US" sz="2800" dirty="0">
                <a:solidFill>
                  <a:srgbClr val="99D1D9"/>
                </a:solidFill>
                <a:latin typeface="Century Gothic" panose="020B0502020202020204" pitchFamily="34" charset="0"/>
              </a:rPr>
              <a:t>motivation</a:t>
            </a:r>
          </a:p>
          <a:p>
            <a:pPr marL="971550" lvl="1" indent="-514350">
              <a:buFont typeface="Arial" panose="020B0604020202020204" pitchFamily="34" charset="0"/>
              <a:buChar char="•"/>
            </a:pPr>
            <a:endParaRPr lang="en-US" sz="1600" b="0" dirty="0">
              <a:solidFill>
                <a:srgbClr val="99D1D9"/>
              </a:solidFill>
              <a:latin typeface="Century Gothic" panose="020B0502020202020204" pitchFamily="34" charset="0"/>
            </a:endParaRPr>
          </a:p>
          <a:p>
            <a:pPr marL="742950" indent="-742950">
              <a:buFont typeface="+mj-lt"/>
              <a:buAutoNum type="arabicPeriod"/>
            </a:pPr>
            <a:r>
              <a:rPr lang="en-US" sz="3600" b="0" dirty="0">
                <a:solidFill>
                  <a:schemeClr val="bg1"/>
                </a:solidFill>
                <a:latin typeface="Century Gothic" panose="020B0502020202020204" pitchFamily="34" charset="0"/>
              </a:rPr>
              <a:t>Sensitivity</a:t>
            </a:r>
          </a:p>
          <a:p>
            <a:pPr marL="971550" lvl="1" indent="-514350">
              <a:buFont typeface="Arial" panose="020B0604020202020204" pitchFamily="34" charset="0"/>
              <a:buChar char="•"/>
            </a:pPr>
            <a:r>
              <a:rPr lang="en-US" sz="2800" dirty="0">
                <a:solidFill>
                  <a:srgbClr val="99D1D9"/>
                </a:solidFill>
                <a:latin typeface="Century Gothic" panose="020B0502020202020204" pitchFamily="34" charset="0"/>
              </a:rPr>
              <a:t>pay attention and tune-in to distress;        notice feelings/thoughts/behaviors</a:t>
            </a:r>
          </a:p>
          <a:p>
            <a:pPr marL="971550" lvl="1" indent="-514350">
              <a:buFont typeface="Arial" panose="020B0604020202020204" pitchFamily="34" charset="0"/>
              <a:buChar char="•"/>
            </a:pPr>
            <a:endParaRPr lang="en-US" sz="1600" b="0" dirty="0">
              <a:solidFill>
                <a:srgbClr val="99D1D9"/>
              </a:solidFill>
              <a:latin typeface="Century Gothic" panose="020B0502020202020204" pitchFamily="34" charset="0"/>
            </a:endParaRPr>
          </a:p>
          <a:p>
            <a:pPr marL="742950" indent="-742950">
              <a:buFont typeface="+mj-lt"/>
              <a:buAutoNum type="arabicPeriod"/>
            </a:pPr>
            <a:r>
              <a:rPr lang="en-US" sz="3600" b="0" dirty="0">
                <a:solidFill>
                  <a:schemeClr val="bg1"/>
                </a:solidFill>
                <a:latin typeface="Century Gothic" panose="020B0502020202020204" pitchFamily="34" charset="0"/>
              </a:rPr>
              <a:t>Sympathy</a:t>
            </a:r>
          </a:p>
          <a:p>
            <a:pPr marL="1200150" lvl="1" indent="-742950">
              <a:buFont typeface="Arial" panose="020B0604020202020204" pitchFamily="34" charset="0"/>
              <a:buChar char="•"/>
            </a:pPr>
            <a:r>
              <a:rPr lang="en-US" sz="2800" dirty="0">
                <a:solidFill>
                  <a:srgbClr val="99D1D9"/>
                </a:solidFill>
                <a:latin typeface="Century Gothic" panose="020B0502020202020204" pitchFamily="34" charset="0"/>
              </a:rPr>
              <a:t>emotionally moved by someone in distress</a:t>
            </a:r>
          </a:p>
          <a:p>
            <a:pPr marL="1200150" lvl="1" indent="-742950">
              <a:buFont typeface="Arial" panose="020B0604020202020204" pitchFamily="34" charset="0"/>
              <a:buChar char="•"/>
            </a:pPr>
            <a:endParaRPr lang="en-US" sz="1600" dirty="0">
              <a:solidFill>
                <a:srgbClr val="99D1D9"/>
              </a:solidFill>
              <a:latin typeface="Century Gothic" panose="020B0502020202020204" pitchFamily="34" charset="0"/>
            </a:endParaRPr>
          </a:p>
          <a:p>
            <a:pPr marL="742950" indent="-742950">
              <a:buFont typeface="+mj-lt"/>
              <a:buAutoNum type="arabicPeriod"/>
            </a:pPr>
            <a:r>
              <a:rPr lang="en-US" sz="3600" b="0" dirty="0">
                <a:solidFill>
                  <a:schemeClr val="bg1"/>
                </a:solidFill>
                <a:latin typeface="Century Gothic" panose="020B0502020202020204" pitchFamily="34" charset="0"/>
              </a:rPr>
              <a:t>Distress Tolerance</a:t>
            </a:r>
          </a:p>
          <a:p>
            <a:pPr marL="971550" lvl="1" indent="-514350">
              <a:buFont typeface="Arial" panose="020B0604020202020204" pitchFamily="34" charset="0"/>
              <a:buChar char="•"/>
            </a:pPr>
            <a:r>
              <a:rPr lang="en-US" sz="2800" dirty="0">
                <a:solidFill>
                  <a:srgbClr val="99D1D9"/>
                </a:solidFill>
                <a:latin typeface="Century Gothic" panose="020B0502020202020204" pitchFamily="34" charset="0"/>
              </a:rPr>
              <a:t>r</a:t>
            </a:r>
            <a:r>
              <a:rPr lang="en-US" sz="2800" b="0" dirty="0">
                <a:solidFill>
                  <a:srgbClr val="99D1D9"/>
                </a:solidFill>
                <a:latin typeface="Century Gothic" panose="020B0502020202020204" pitchFamily="34" charset="0"/>
              </a:rPr>
              <a:t>emain grounded knowing that difficult emotions will pass</a:t>
            </a:r>
          </a:p>
        </p:txBody>
      </p:sp>
    </p:spTree>
    <p:extLst>
      <p:ext uri="{BB962C8B-B14F-4D97-AF65-F5344CB8AC3E}">
        <p14:creationId xmlns:p14="http://schemas.microsoft.com/office/powerpoint/2010/main" val="33339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44397" cy="7315200"/>
          </a:xfrm>
          <a:prstGeom prst="rect">
            <a:avLst/>
          </a:prstGeom>
        </p:spPr>
      </p:pic>
      <p:sp>
        <p:nvSpPr>
          <p:cNvPr id="5" name="TextBox 4"/>
          <p:cNvSpPr txBox="1"/>
          <p:nvPr/>
        </p:nvSpPr>
        <p:spPr>
          <a:xfrm rot="1772496">
            <a:off x="4248772" y="1436080"/>
            <a:ext cx="3846852" cy="528350"/>
          </a:xfrm>
          <a:prstGeom prst="rect">
            <a:avLst/>
          </a:prstGeom>
          <a:noFill/>
        </p:spPr>
        <p:txBody>
          <a:bodyPr wrap="square" rtlCol="0">
            <a:spAutoFit/>
          </a:bodyPr>
          <a:lstStyle/>
          <a:p>
            <a:pPr>
              <a:lnSpc>
                <a:spcPts val="3400"/>
              </a:lnSpc>
            </a:pPr>
            <a:r>
              <a:rPr lang="en-US" sz="2000" b="1" spc="-100" dirty="0">
                <a:solidFill>
                  <a:srgbClr val="393E53"/>
                </a:solidFill>
                <a:latin typeface="Century Gothic" panose="020B0502020202020204" pitchFamily="34" charset="0"/>
              </a:rPr>
              <a:t>EXPERIENCE YOUR EMOTION</a:t>
            </a:r>
          </a:p>
        </p:txBody>
      </p:sp>
      <p:sp>
        <p:nvSpPr>
          <p:cNvPr id="6" name="TextBox 5"/>
          <p:cNvSpPr txBox="1"/>
          <p:nvPr/>
        </p:nvSpPr>
        <p:spPr>
          <a:xfrm rot="20700000">
            <a:off x="182938" y="1542173"/>
            <a:ext cx="4856480" cy="964367"/>
          </a:xfrm>
          <a:prstGeom prst="rect">
            <a:avLst/>
          </a:prstGeom>
          <a:noFill/>
        </p:spPr>
        <p:txBody>
          <a:bodyPr wrap="square" rtlCol="0">
            <a:spAutoFit/>
          </a:bodyPr>
          <a:lstStyle/>
          <a:p>
            <a:pPr>
              <a:lnSpc>
                <a:spcPts val="3400"/>
              </a:lnSpc>
            </a:pPr>
            <a:r>
              <a:rPr lang="en-US" sz="2800" spc="-100" dirty="0">
                <a:solidFill>
                  <a:srgbClr val="FCFCF4"/>
                </a:solidFill>
                <a:latin typeface="Century Gothic" panose="020B0502020202020204" pitchFamily="34" charset="0"/>
              </a:rPr>
              <a:t>As a </a:t>
            </a:r>
            <a:r>
              <a:rPr lang="en-US" sz="2800" b="1" spc="-100" dirty="0">
                <a:solidFill>
                  <a:srgbClr val="FCFCF4"/>
                </a:solidFill>
                <a:latin typeface="Century Gothic" panose="020B0502020202020204" pitchFamily="34" charset="0"/>
              </a:rPr>
              <a:t>WAVE</a:t>
            </a:r>
            <a:r>
              <a:rPr lang="en-US" sz="2800" spc="-100" dirty="0">
                <a:solidFill>
                  <a:srgbClr val="FCFCF4"/>
                </a:solidFill>
                <a:latin typeface="Century Gothic" panose="020B0502020202020204" pitchFamily="34" charset="0"/>
              </a:rPr>
              <a:t>, coming and going</a:t>
            </a:r>
          </a:p>
        </p:txBody>
      </p:sp>
      <p:sp>
        <p:nvSpPr>
          <p:cNvPr id="7" name="TextBox 6"/>
          <p:cNvSpPr txBox="1"/>
          <p:nvPr/>
        </p:nvSpPr>
        <p:spPr>
          <a:xfrm rot="20826326">
            <a:off x="181712" y="3068811"/>
            <a:ext cx="5604659" cy="964367"/>
          </a:xfrm>
          <a:prstGeom prst="rect">
            <a:avLst/>
          </a:prstGeom>
          <a:noFill/>
        </p:spPr>
        <p:txBody>
          <a:bodyPr wrap="square" rtlCol="0">
            <a:spAutoFit/>
          </a:bodyPr>
          <a:lstStyle/>
          <a:p>
            <a:pPr>
              <a:lnSpc>
                <a:spcPts val="3400"/>
              </a:lnSpc>
            </a:pPr>
            <a:r>
              <a:rPr lang="en-US" sz="2800" spc="-100" dirty="0">
                <a:solidFill>
                  <a:srgbClr val="FCFCF4"/>
                </a:solidFill>
                <a:latin typeface="Century Gothic" panose="020B0502020202020204" pitchFamily="34" charset="0"/>
              </a:rPr>
              <a:t>Don’t try to GET RID of emotion. </a:t>
            </a:r>
          </a:p>
          <a:p>
            <a:pPr>
              <a:lnSpc>
                <a:spcPts val="3400"/>
              </a:lnSpc>
            </a:pPr>
            <a:r>
              <a:rPr lang="en-US" sz="2800" spc="-100" dirty="0">
                <a:solidFill>
                  <a:srgbClr val="FCFCF4"/>
                </a:solidFill>
                <a:latin typeface="Century Gothic" panose="020B0502020202020204" pitchFamily="34" charset="0"/>
              </a:rPr>
              <a:t>Don’t Push it away</a:t>
            </a:r>
          </a:p>
        </p:txBody>
      </p:sp>
      <p:sp>
        <p:nvSpPr>
          <p:cNvPr id="8" name="TextBox 7"/>
          <p:cNvSpPr txBox="1"/>
          <p:nvPr/>
        </p:nvSpPr>
        <p:spPr>
          <a:xfrm rot="21007149">
            <a:off x="378848" y="4551136"/>
            <a:ext cx="4819550" cy="964367"/>
          </a:xfrm>
          <a:prstGeom prst="rect">
            <a:avLst/>
          </a:prstGeom>
          <a:noFill/>
        </p:spPr>
        <p:txBody>
          <a:bodyPr wrap="square" rtlCol="0">
            <a:spAutoFit/>
          </a:bodyPr>
          <a:lstStyle/>
          <a:p>
            <a:pPr>
              <a:lnSpc>
                <a:spcPts val="3400"/>
              </a:lnSpc>
            </a:pPr>
            <a:r>
              <a:rPr lang="en-US" sz="2800" spc="-100" dirty="0">
                <a:solidFill>
                  <a:srgbClr val="FCFCF4"/>
                </a:solidFill>
                <a:latin typeface="Century Gothic" panose="020B0502020202020204" pitchFamily="34" charset="0"/>
              </a:rPr>
              <a:t>Try not to BLOCK emotion.</a:t>
            </a:r>
          </a:p>
          <a:p>
            <a:pPr>
              <a:lnSpc>
                <a:spcPts val="3400"/>
              </a:lnSpc>
            </a:pPr>
            <a:r>
              <a:rPr lang="en-US" sz="2800" spc="-100" dirty="0">
                <a:solidFill>
                  <a:srgbClr val="FCFCF4"/>
                </a:solidFill>
                <a:latin typeface="Century Gothic" panose="020B0502020202020204" pitchFamily="34" charset="0"/>
              </a:rPr>
              <a:t>Try not to SUPPRESS emotion</a:t>
            </a:r>
          </a:p>
        </p:txBody>
      </p:sp>
      <p:sp>
        <p:nvSpPr>
          <p:cNvPr id="9" name="TextBox 8"/>
          <p:cNvSpPr txBox="1"/>
          <p:nvPr/>
        </p:nvSpPr>
        <p:spPr>
          <a:xfrm rot="21250403">
            <a:off x="2243025" y="5659746"/>
            <a:ext cx="5676900" cy="1400383"/>
          </a:xfrm>
          <a:prstGeom prst="rect">
            <a:avLst/>
          </a:prstGeom>
          <a:noFill/>
        </p:spPr>
        <p:txBody>
          <a:bodyPr wrap="square" rtlCol="0">
            <a:spAutoFit/>
          </a:bodyPr>
          <a:lstStyle/>
          <a:p>
            <a:pPr>
              <a:lnSpc>
                <a:spcPts val="3400"/>
              </a:lnSpc>
            </a:pPr>
            <a:r>
              <a:rPr lang="en-US" sz="2800" spc="-100" dirty="0">
                <a:solidFill>
                  <a:srgbClr val="FCFCF4"/>
                </a:solidFill>
                <a:latin typeface="Century Gothic" panose="020B0502020202020204" pitchFamily="34" charset="0"/>
              </a:rPr>
              <a:t>Don’t try to KEEP emotion around. </a:t>
            </a:r>
          </a:p>
          <a:p>
            <a:pPr>
              <a:lnSpc>
                <a:spcPts val="3400"/>
              </a:lnSpc>
            </a:pPr>
            <a:r>
              <a:rPr lang="en-US" sz="2800" spc="-100" dirty="0">
                <a:solidFill>
                  <a:srgbClr val="FCFCF4"/>
                </a:solidFill>
                <a:latin typeface="Century Gothic" panose="020B0502020202020204" pitchFamily="34" charset="0"/>
              </a:rPr>
              <a:t>Don’t HOLD ON to it. </a:t>
            </a:r>
          </a:p>
          <a:p>
            <a:pPr>
              <a:lnSpc>
                <a:spcPts val="3400"/>
              </a:lnSpc>
            </a:pPr>
            <a:r>
              <a:rPr lang="en-US" sz="2800" spc="-100" dirty="0">
                <a:solidFill>
                  <a:srgbClr val="FCFCF4"/>
                </a:solidFill>
                <a:latin typeface="Century Gothic" panose="020B0502020202020204" pitchFamily="34" charset="0"/>
              </a:rPr>
              <a:t>Don’t AMPLIFY it</a:t>
            </a:r>
          </a:p>
        </p:txBody>
      </p:sp>
    </p:spTree>
    <p:extLst>
      <p:ext uri="{BB962C8B-B14F-4D97-AF65-F5344CB8AC3E}">
        <p14:creationId xmlns:p14="http://schemas.microsoft.com/office/powerpoint/2010/main" val="302860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656" y="457200"/>
            <a:ext cx="9296400" cy="780214"/>
          </a:xfrm>
          <a:prstGeom prst="rect">
            <a:avLst/>
          </a:prstGeom>
        </p:spPr>
        <p:txBody>
          <a:bodyPr vert="horz" wrap="square" lIns="0" tIns="0" rIns="0" bIns="0" rtlCol="0">
            <a:spAutoFit/>
          </a:bodyPr>
          <a:lstStyle/>
          <a:p>
            <a:pPr marL="12700" marR="5080" algn="l">
              <a:lnSpc>
                <a:spcPts val="6000"/>
              </a:lnSpc>
            </a:pPr>
            <a:r>
              <a:rPr lang="en-US" sz="6000" spc="5" dirty="0"/>
              <a:t>Qualities of Compassion</a:t>
            </a:r>
            <a:endParaRPr sz="6000" spc="5" dirty="0"/>
          </a:p>
        </p:txBody>
      </p:sp>
      <p:sp>
        <p:nvSpPr>
          <p:cNvPr id="5" name="object 2"/>
          <p:cNvSpPr txBox="1">
            <a:spLocks/>
          </p:cNvSpPr>
          <p:nvPr/>
        </p:nvSpPr>
        <p:spPr>
          <a:xfrm>
            <a:off x="219528" y="1981200"/>
            <a:ext cx="9430657" cy="3000821"/>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742950" indent="-742950">
              <a:buFont typeface="+mj-lt"/>
              <a:buAutoNum type="arabicPeriod" startAt="5"/>
            </a:pPr>
            <a:r>
              <a:rPr lang="en-US" sz="3600" b="0" dirty="0">
                <a:solidFill>
                  <a:schemeClr val="bg1"/>
                </a:solidFill>
                <a:latin typeface="Century Gothic" panose="020B0502020202020204" pitchFamily="34" charset="0"/>
              </a:rPr>
              <a:t>Empathy</a:t>
            </a:r>
          </a:p>
          <a:p>
            <a:pPr marL="742950" lvl="1" indent="-285750">
              <a:buFont typeface="Arial" panose="020B0604020202020204" pitchFamily="34" charset="0"/>
              <a:buChar char="•"/>
            </a:pPr>
            <a:r>
              <a:rPr lang="en-US" sz="3200" dirty="0">
                <a:solidFill>
                  <a:srgbClr val="99D1D9"/>
                </a:solidFill>
                <a:latin typeface="Century Gothic" panose="020B0502020202020204" pitchFamily="34" charset="0"/>
              </a:rPr>
              <a:t>put yourself in someone else’s shoes</a:t>
            </a:r>
          </a:p>
          <a:p>
            <a:pPr marL="1200150" lvl="2" indent="-285750">
              <a:buFont typeface="Arial" panose="020B0604020202020204" pitchFamily="34" charset="0"/>
              <a:buChar char="•"/>
            </a:pPr>
            <a:r>
              <a:rPr lang="en-US" sz="3200" dirty="0">
                <a:solidFill>
                  <a:srgbClr val="99D1D9"/>
                </a:solidFill>
                <a:latin typeface="Century Gothic" panose="020B0502020202020204" pitchFamily="34" charset="0"/>
              </a:rPr>
              <a:t>feeling, thinking, behaving</a:t>
            </a:r>
          </a:p>
          <a:p>
            <a:pPr marL="1200150" lvl="2" indent="-285750">
              <a:buFont typeface="Arial" panose="020B0604020202020204" pitchFamily="34" charset="0"/>
              <a:buChar char="•"/>
            </a:pPr>
            <a:endParaRPr lang="en-US" sz="3200" dirty="0">
              <a:solidFill>
                <a:srgbClr val="99D1D9"/>
              </a:solidFill>
              <a:latin typeface="Century Gothic" panose="020B0502020202020204" pitchFamily="34" charset="0"/>
            </a:endParaRPr>
          </a:p>
          <a:p>
            <a:pPr marL="742950" indent="-742950">
              <a:buFont typeface="+mj-lt"/>
              <a:buAutoNum type="arabicPeriod" startAt="5"/>
            </a:pPr>
            <a:r>
              <a:rPr lang="en-US" sz="3600" b="0" dirty="0">
                <a:solidFill>
                  <a:schemeClr val="bg1"/>
                </a:solidFill>
                <a:latin typeface="Century Gothic" panose="020B0502020202020204" pitchFamily="34" charset="0"/>
              </a:rPr>
              <a:t>Non-judgement</a:t>
            </a:r>
          </a:p>
          <a:p>
            <a:pPr marL="971550" lvl="1" indent="-514350">
              <a:buFont typeface="Arial" panose="020B0604020202020204" pitchFamily="34" charset="0"/>
              <a:buChar char="•"/>
            </a:pPr>
            <a:r>
              <a:rPr lang="en-US" sz="2700" dirty="0">
                <a:solidFill>
                  <a:srgbClr val="99D1D9"/>
                </a:solidFill>
                <a:latin typeface="Century Gothic" panose="020B0502020202020204" pitchFamily="34" charset="0"/>
              </a:rPr>
              <a:t>step back from judging, criticizing, or condemning</a:t>
            </a:r>
          </a:p>
        </p:txBody>
      </p:sp>
    </p:spTree>
    <p:extLst>
      <p:ext uri="{BB962C8B-B14F-4D97-AF65-F5344CB8AC3E}">
        <p14:creationId xmlns:p14="http://schemas.microsoft.com/office/powerpoint/2010/main" val="2298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 y="195737"/>
            <a:ext cx="8915400" cy="1549655"/>
          </a:xfrm>
          <a:prstGeom prst="rect">
            <a:avLst/>
          </a:prstGeom>
        </p:spPr>
        <p:txBody>
          <a:bodyPr vert="horz" wrap="square" lIns="0" tIns="0" rIns="0" bIns="0" rtlCol="0">
            <a:spAutoFit/>
          </a:bodyPr>
          <a:lstStyle/>
          <a:p>
            <a:pPr marL="12700" marR="5080" algn="l">
              <a:lnSpc>
                <a:spcPts val="6000"/>
              </a:lnSpc>
            </a:pPr>
            <a:r>
              <a:rPr lang="en-US" sz="6000" spc="5" dirty="0"/>
              <a:t>At one high school,      no one eats alone</a:t>
            </a:r>
            <a:endParaRPr sz="6000" spc="5" dirty="0"/>
          </a:p>
        </p:txBody>
      </p:sp>
      <p:pic>
        <p:nvPicPr>
          <p:cNvPr id="4" name="QdDa2outstI"/>
          <p:cNvPicPr>
            <a:picLocks noRot="1" noChangeAspect="1"/>
          </p:cNvPicPr>
          <p:nvPr>
            <a:videoFile r:link="rId1"/>
          </p:nvPr>
        </p:nvPicPr>
        <p:blipFill>
          <a:blip r:embed="rId4"/>
          <a:stretch>
            <a:fillRect/>
          </a:stretch>
        </p:blipFill>
        <p:spPr>
          <a:xfrm>
            <a:off x="203200" y="1828800"/>
            <a:ext cx="9347200" cy="5257800"/>
          </a:xfrm>
          <a:prstGeom prst="rect">
            <a:avLst/>
          </a:prstGeom>
        </p:spPr>
      </p:pic>
    </p:spTree>
    <p:extLst>
      <p:ext uri="{BB962C8B-B14F-4D97-AF65-F5344CB8AC3E}">
        <p14:creationId xmlns:p14="http://schemas.microsoft.com/office/powerpoint/2010/main" val="3148667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0"/>
            <a:ext cx="98298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4" name="object 4"/>
          <p:cNvSpPr txBox="1">
            <a:spLocks noGrp="1"/>
          </p:cNvSpPr>
          <p:nvPr>
            <p:ph type="title"/>
          </p:nvPr>
        </p:nvSpPr>
        <p:spPr>
          <a:xfrm>
            <a:off x="299637" y="497263"/>
            <a:ext cx="5316058" cy="2587311"/>
          </a:xfrm>
          <a:prstGeom prst="rect">
            <a:avLst/>
          </a:prstGeom>
        </p:spPr>
        <p:txBody>
          <a:bodyPr vert="horz" wrap="square" lIns="0" tIns="0" rIns="0" bIns="0" rtlCol="0">
            <a:spAutoFit/>
          </a:bodyPr>
          <a:lstStyle/>
          <a:p>
            <a:pPr marL="12700" marR="5080">
              <a:lnSpc>
                <a:spcPts val="5000"/>
              </a:lnSpc>
            </a:pPr>
            <a:r>
              <a:rPr lang="en-US" sz="5400" spc="-55" dirty="0"/>
              <a:t>What can </a:t>
            </a:r>
            <a:r>
              <a:rPr lang="en-US" sz="5400" u="sng" spc="-55" dirty="0"/>
              <a:t>block or inhibit</a:t>
            </a:r>
            <a:r>
              <a:rPr lang="en-US" sz="5400" spc="-55" dirty="0"/>
              <a:t> your compassionate qualities?</a:t>
            </a:r>
            <a:endParaRPr sz="5400" spc="-80" dirty="0"/>
          </a:p>
        </p:txBody>
      </p:sp>
      <p:sp>
        <p:nvSpPr>
          <p:cNvPr id="50" name="object 3"/>
          <p:cNvSpPr/>
          <p:nvPr/>
        </p:nvSpPr>
        <p:spPr>
          <a:xfrm>
            <a:off x="5981700"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940" y="3421618"/>
            <a:ext cx="3297419" cy="19311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44556"/>
            <a:ext cx="2474988" cy="1720353"/>
          </a:xfrm>
          <a:prstGeom prst="rect">
            <a:avLst/>
          </a:prstGeom>
        </p:spPr>
      </p:pic>
      <p:sp>
        <p:nvSpPr>
          <p:cNvPr id="8" name="TextBox 7">
            <a:extLst>
              <a:ext uri="{FF2B5EF4-FFF2-40B4-BE49-F238E27FC236}">
                <a16:creationId xmlns:a16="http://schemas.microsoft.com/office/drawing/2014/main" id="{CF780A5A-0458-4A53-B5E4-212145021EDD}"/>
              </a:ext>
            </a:extLst>
          </p:cNvPr>
          <p:cNvSpPr txBox="1"/>
          <p:nvPr/>
        </p:nvSpPr>
        <p:spPr>
          <a:xfrm>
            <a:off x="359698" y="3391138"/>
            <a:ext cx="5503382" cy="3231654"/>
          </a:xfrm>
          <a:prstGeom prst="rect">
            <a:avLst/>
          </a:prstGeom>
          <a:noFill/>
        </p:spPr>
        <p:txBody>
          <a:bodyPr wrap="square" rtlCol="0">
            <a:spAutoFit/>
          </a:bodyPr>
          <a:lstStyle/>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Care for Well-Being</a:t>
            </a: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Sensitivity</a:t>
            </a: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Sympathy</a:t>
            </a: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Distress Tolerance</a:t>
            </a:r>
            <a:endParaRPr lang="en-US" sz="2000" dirty="0">
              <a:solidFill>
                <a:schemeClr val="bg1"/>
              </a:solidFill>
              <a:latin typeface="Century Gothic" panose="020B0502020202020204" pitchFamily="34" charset="0"/>
              <a:cs typeface="Constantia"/>
            </a:endParaRP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Empathy</a:t>
            </a: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Non-Judgement</a:t>
            </a:r>
          </a:p>
        </p:txBody>
      </p:sp>
    </p:spTree>
    <p:extLst>
      <p:ext uri="{BB962C8B-B14F-4D97-AF65-F5344CB8AC3E}">
        <p14:creationId xmlns:p14="http://schemas.microsoft.com/office/powerpoint/2010/main" val="2237937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0"/>
            <a:ext cx="98298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4" name="object 4"/>
          <p:cNvSpPr txBox="1">
            <a:spLocks noGrp="1"/>
          </p:cNvSpPr>
          <p:nvPr>
            <p:ph type="title"/>
          </p:nvPr>
        </p:nvSpPr>
        <p:spPr>
          <a:xfrm>
            <a:off x="76200" y="497263"/>
            <a:ext cx="5786879" cy="2587311"/>
          </a:xfrm>
          <a:prstGeom prst="rect">
            <a:avLst/>
          </a:prstGeom>
        </p:spPr>
        <p:txBody>
          <a:bodyPr vert="horz" wrap="square" lIns="0" tIns="0" rIns="0" bIns="0" rtlCol="0">
            <a:spAutoFit/>
          </a:bodyPr>
          <a:lstStyle/>
          <a:p>
            <a:pPr marL="12700" marR="5080">
              <a:lnSpc>
                <a:spcPts val="5000"/>
              </a:lnSpc>
            </a:pPr>
            <a:r>
              <a:rPr lang="en-US" sz="5400" spc="-55" dirty="0"/>
              <a:t>What can </a:t>
            </a:r>
            <a:r>
              <a:rPr lang="en-US" sz="5400" u="sng" spc="-55" dirty="0"/>
              <a:t>support or facilitate</a:t>
            </a:r>
            <a:r>
              <a:rPr lang="en-US" sz="5400" spc="-55" dirty="0"/>
              <a:t> your compassionate qualities?</a:t>
            </a:r>
            <a:endParaRPr sz="5400" spc="-80" dirty="0"/>
          </a:p>
        </p:txBody>
      </p:sp>
      <p:sp>
        <p:nvSpPr>
          <p:cNvPr id="50" name="object 3"/>
          <p:cNvSpPr/>
          <p:nvPr/>
        </p:nvSpPr>
        <p:spPr>
          <a:xfrm>
            <a:off x="5981700"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940" y="3421618"/>
            <a:ext cx="3297419" cy="19311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44556"/>
            <a:ext cx="2474988" cy="1720353"/>
          </a:xfrm>
          <a:prstGeom prst="rect">
            <a:avLst/>
          </a:prstGeom>
        </p:spPr>
      </p:pic>
      <p:sp>
        <p:nvSpPr>
          <p:cNvPr id="8" name="TextBox 7">
            <a:extLst>
              <a:ext uri="{FF2B5EF4-FFF2-40B4-BE49-F238E27FC236}">
                <a16:creationId xmlns:a16="http://schemas.microsoft.com/office/drawing/2014/main" id="{CF780A5A-0458-4A53-B5E4-212145021EDD}"/>
              </a:ext>
            </a:extLst>
          </p:cNvPr>
          <p:cNvSpPr txBox="1"/>
          <p:nvPr/>
        </p:nvSpPr>
        <p:spPr>
          <a:xfrm>
            <a:off x="359697" y="3505637"/>
            <a:ext cx="5503382" cy="3231654"/>
          </a:xfrm>
          <a:prstGeom prst="rect">
            <a:avLst/>
          </a:prstGeom>
          <a:noFill/>
        </p:spPr>
        <p:txBody>
          <a:bodyPr wrap="square" rtlCol="0">
            <a:spAutoFit/>
          </a:bodyPr>
          <a:lstStyle/>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Care for Well-Being</a:t>
            </a: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Sensitivity</a:t>
            </a: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Sympathy</a:t>
            </a: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Distress Tolerance</a:t>
            </a:r>
            <a:endParaRPr lang="en-US" sz="2000" dirty="0">
              <a:solidFill>
                <a:schemeClr val="bg1"/>
              </a:solidFill>
              <a:latin typeface="Century Gothic" panose="020B0502020202020204" pitchFamily="34" charset="0"/>
              <a:cs typeface="Constantia"/>
            </a:endParaRP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Empathy</a:t>
            </a:r>
          </a:p>
          <a:p>
            <a:pPr marL="469900" indent="-457200">
              <a:lnSpc>
                <a:spcPct val="100000"/>
              </a:lnSpc>
              <a:buFont typeface="Arial" panose="020B0604020202020204" pitchFamily="34" charset="0"/>
              <a:buChar char="•"/>
            </a:pPr>
            <a:r>
              <a:rPr lang="en-US" sz="3400" dirty="0">
                <a:solidFill>
                  <a:schemeClr val="bg1"/>
                </a:solidFill>
                <a:latin typeface="Century Gothic" panose="020B0502020202020204" pitchFamily="34" charset="0"/>
                <a:cs typeface="Constantia"/>
              </a:rPr>
              <a:t>Non-Judgement</a:t>
            </a:r>
          </a:p>
        </p:txBody>
      </p:sp>
    </p:spTree>
    <p:extLst>
      <p:ext uri="{BB962C8B-B14F-4D97-AF65-F5344CB8AC3E}">
        <p14:creationId xmlns:p14="http://schemas.microsoft.com/office/powerpoint/2010/main" val="407815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3E53"/>
        </a:solidFill>
        <a:effectLst/>
      </p:bgPr>
    </p:bg>
    <p:spTree>
      <p:nvGrpSpPr>
        <p:cNvPr id="1" name=""/>
        <p:cNvGrpSpPr/>
        <p:nvPr/>
      </p:nvGrpSpPr>
      <p:grpSpPr>
        <a:xfrm>
          <a:off x="0" y="0"/>
          <a:ext cx="0" cy="0"/>
          <a:chOff x="0" y="0"/>
          <a:chExt cx="0" cy="0"/>
        </a:xfrm>
      </p:grpSpPr>
      <p:sp>
        <p:nvSpPr>
          <p:cNvPr id="13" name="object 7"/>
          <p:cNvSpPr txBox="1"/>
          <p:nvPr/>
        </p:nvSpPr>
        <p:spPr>
          <a:xfrm>
            <a:off x="1122046" y="851754"/>
            <a:ext cx="249554" cy="443230"/>
          </a:xfrm>
          <a:prstGeom prst="rect">
            <a:avLst/>
          </a:prstGeom>
        </p:spPr>
        <p:txBody>
          <a:bodyPr vert="horz" wrap="square" lIns="0" tIns="17145" rIns="0" bIns="0" rtlCol="0">
            <a:spAutoFit/>
          </a:bodyPr>
          <a:lstStyle/>
          <a:p>
            <a:pPr marL="12700">
              <a:lnSpc>
                <a:spcPct val="100000"/>
              </a:lnSpc>
              <a:spcBef>
                <a:spcPts val="135"/>
              </a:spcBef>
            </a:pPr>
            <a:r>
              <a:rPr lang="en-US" sz="2700" spc="240" dirty="0">
                <a:solidFill>
                  <a:srgbClr val="99D1D9"/>
                </a:solidFill>
                <a:latin typeface="Century Gothic" panose="020B0502020202020204" pitchFamily="34" charset="0"/>
                <a:cs typeface="Tahoma"/>
              </a:rPr>
              <a:t>C</a:t>
            </a:r>
            <a:endParaRPr sz="2700" dirty="0">
              <a:solidFill>
                <a:srgbClr val="99D1D9"/>
              </a:solidFill>
              <a:latin typeface="Century Gothic" panose="020B0502020202020204" pitchFamily="34" charset="0"/>
              <a:cs typeface="Tahoma"/>
            </a:endParaRPr>
          </a:p>
        </p:txBody>
      </p:sp>
      <p:sp>
        <p:nvSpPr>
          <p:cNvPr id="14" name="object 8"/>
          <p:cNvSpPr txBox="1"/>
          <p:nvPr/>
        </p:nvSpPr>
        <p:spPr>
          <a:xfrm>
            <a:off x="1848436" y="805667"/>
            <a:ext cx="4171364" cy="579005"/>
          </a:xfrm>
          <a:prstGeom prst="rect">
            <a:avLst/>
          </a:prstGeom>
        </p:spPr>
        <p:txBody>
          <a:bodyPr vert="horz" wrap="square" lIns="0" tIns="12065" rIns="0" bIns="0" rtlCol="0">
            <a:spAutoFit/>
          </a:bodyPr>
          <a:lstStyle/>
          <a:p>
            <a:pPr marL="12700" marR="5080">
              <a:spcBef>
                <a:spcPts val="95"/>
              </a:spcBef>
            </a:pPr>
            <a:r>
              <a:rPr lang="en-US" spc="409" dirty="0">
                <a:solidFill>
                  <a:srgbClr val="99D1D9"/>
                </a:solidFill>
                <a:latin typeface="Century Gothic" panose="020B0502020202020204" pitchFamily="34" charset="0"/>
                <a:cs typeface="Akzidenz-Grotesk Pro Light"/>
              </a:rPr>
              <a:t>Cultivating </a:t>
            </a:r>
          </a:p>
          <a:p>
            <a:pPr marL="12700" marR="5080">
              <a:spcBef>
                <a:spcPts val="95"/>
              </a:spcBef>
            </a:pPr>
            <a:r>
              <a:rPr lang="en-US" spc="409" dirty="0">
                <a:solidFill>
                  <a:srgbClr val="99D1D9"/>
                </a:solidFill>
                <a:latin typeface="Century Gothic" panose="020B0502020202020204" pitchFamily="34" charset="0"/>
                <a:cs typeface="Akzidenz-Grotesk Pro Light"/>
              </a:rPr>
              <a:t>Compassion</a:t>
            </a:r>
            <a:endParaRPr spc="409" dirty="0">
              <a:solidFill>
                <a:srgbClr val="99D1D9"/>
              </a:solidFill>
              <a:latin typeface="Century Gothic" panose="020B0502020202020204" pitchFamily="34" charset="0"/>
              <a:cs typeface="Akzidenz-Grotesk Pro Light"/>
            </a:endParaRPr>
          </a:p>
        </p:txBody>
      </p:sp>
      <p:sp>
        <p:nvSpPr>
          <p:cNvPr id="15" name="object 9"/>
          <p:cNvSpPr txBox="1"/>
          <p:nvPr/>
        </p:nvSpPr>
        <p:spPr>
          <a:xfrm>
            <a:off x="304800" y="2575446"/>
            <a:ext cx="9296400" cy="1779974"/>
          </a:xfrm>
          <a:prstGeom prst="rect">
            <a:avLst/>
          </a:prstGeom>
        </p:spPr>
        <p:txBody>
          <a:bodyPr vert="horz" wrap="square" lIns="0" tIns="12700" rIns="0" bIns="0" rtlCol="0">
            <a:spAutoFit/>
          </a:bodyPr>
          <a:lstStyle/>
          <a:p>
            <a:pPr marL="12700">
              <a:lnSpc>
                <a:spcPct val="100000"/>
              </a:lnSpc>
              <a:spcBef>
                <a:spcPts val="100"/>
              </a:spcBef>
              <a:tabLst>
                <a:tab pos="5460365" algn="l"/>
              </a:tabLst>
            </a:pPr>
            <a:r>
              <a:rPr lang="en-US" sz="5700" b="1" spc="-200" dirty="0">
                <a:solidFill>
                  <a:srgbClr val="99D1D9"/>
                </a:solidFill>
                <a:latin typeface="Constantia" panose="02030602050306030303" pitchFamily="18" charset="0"/>
                <a:cs typeface="Arial"/>
              </a:rPr>
              <a:t>Understanding compassion:</a:t>
            </a:r>
          </a:p>
          <a:p>
            <a:pPr marL="12700">
              <a:lnSpc>
                <a:spcPct val="100000"/>
              </a:lnSpc>
              <a:spcBef>
                <a:spcPts val="100"/>
              </a:spcBef>
              <a:tabLst>
                <a:tab pos="5460365" algn="l"/>
              </a:tabLst>
            </a:pPr>
            <a:r>
              <a:rPr lang="en-US" sz="5700" b="1" spc="-200" dirty="0">
                <a:solidFill>
                  <a:srgbClr val="99D1D9"/>
                </a:solidFill>
                <a:latin typeface="Constantia" panose="02030602050306030303" pitchFamily="18" charset="0"/>
                <a:cs typeface="Arial"/>
              </a:rPr>
              <a:t>What is compassion?</a:t>
            </a:r>
            <a:endParaRPr sz="5700" b="1" spc="-200" dirty="0">
              <a:solidFill>
                <a:srgbClr val="99D1D9"/>
              </a:solidFill>
              <a:latin typeface="Constantia" panose="02030602050306030303" pitchFamily="18" charset="0"/>
              <a:cs typeface="Arial"/>
            </a:endParaRPr>
          </a:p>
        </p:txBody>
      </p:sp>
      <p:sp>
        <p:nvSpPr>
          <p:cNvPr id="16" name="object 10"/>
          <p:cNvSpPr txBox="1"/>
          <p:nvPr/>
        </p:nvSpPr>
        <p:spPr>
          <a:xfrm>
            <a:off x="857249" y="5867400"/>
            <a:ext cx="3257551" cy="856388"/>
          </a:xfrm>
          <a:prstGeom prst="rect">
            <a:avLst/>
          </a:prstGeom>
          <a:solidFill>
            <a:srgbClr val="393E53"/>
          </a:solidFill>
          <a:ln w="19050">
            <a:solidFill>
              <a:srgbClr val="FBFBF4"/>
            </a:solidFill>
          </a:ln>
        </p:spPr>
        <p:txBody>
          <a:bodyPr vert="horz" wrap="square" lIns="0" tIns="0" rIns="0" bIns="0" rtlCol="0">
            <a:spAutoFit/>
          </a:bodyPr>
          <a:lstStyle/>
          <a:p>
            <a:pPr marL="340360" marR="473709">
              <a:lnSpc>
                <a:spcPct val="159100"/>
              </a:lnSpc>
              <a:tabLst>
                <a:tab pos="1492250" algn="l"/>
                <a:tab pos="1853564" algn="l"/>
                <a:tab pos="2117725" algn="l"/>
                <a:tab pos="2280285" algn="l"/>
                <a:tab pos="3128645" algn="l"/>
                <a:tab pos="3465829" algn="l"/>
                <a:tab pos="3879850" algn="l"/>
              </a:tabLst>
            </a:pPr>
            <a:endParaRPr lang="en-US" sz="2400" spc="225" dirty="0">
              <a:solidFill>
                <a:srgbClr val="99D1D9"/>
              </a:solidFill>
              <a:latin typeface="Century Gothic" panose="020B0502020202020204" pitchFamily="34" charset="0"/>
              <a:cs typeface="Arial"/>
            </a:endParaRPr>
          </a:p>
          <a:p>
            <a:pPr marL="340360" marR="473709">
              <a:lnSpc>
                <a:spcPct val="159100"/>
              </a:lnSpc>
              <a:tabLst>
                <a:tab pos="1492250" algn="l"/>
                <a:tab pos="1853564" algn="l"/>
                <a:tab pos="2117725" algn="l"/>
                <a:tab pos="2280285" algn="l"/>
                <a:tab pos="3128645" algn="l"/>
                <a:tab pos="3465829" algn="l"/>
                <a:tab pos="3879850" algn="l"/>
              </a:tabLst>
            </a:pPr>
            <a:endParaRPr sz="1100" dirty="0">
              <a:latin typeface="Akzidenz-Grotesk Pro Light" panose="02000506040000020003" pitchFamily="50" charset="0"/>
              <a:cs typeface="Arial"/>
            </a:endParaRPr>
          </a:p>
        </p:txBody>
      </p:sp>
      <p:sp>
        <p:nvSpPr>
          <p:cNvPr id="2" name="TextBox 1"/>
          <p:cNvSpPr txBox="1"/>
          <p:nvPr/>
        </p:nvSpPr>
        <p:spPr>
          <a:xfrm>
            <a:off x="1096646" y="6064761"/>
            <a:ext cx="5455189" cy="461665"/>
          </a:xfrm>
          <a:prstGeom prst="rect">
            <a:avLst/>
          </a:prstGeom>
          <a:noFill/>
        </p:spPr>
        <p:txBody>
          <a:bodyPr wrap="square" rtlCol="0">
            <a:spAutoFit/>
          </a:bodyPr>
          <a:lstStyle/>
          <a:p>
            <a:r>
              <a:rPr lang="en-US" sz="2400" dirty="0">
                <a:solidFill>
                  <a:srgbClr val="99D1D9"/>
                </a:solidFill>
                <a:latin typeface="Century Gothic" panose="020B0502020202020204" pitchFamily="34" charset="0"/>
              </a:rPr>
              <a:t>Chapter 5 - Part 1</a:t>
            </a:r>
          </a:p>
        </p:txBody>
      </p:sp>
      <p:sp>
        <p:nvSpPr>
          <p:cNvPr id="4" name="Hexagon 3"/>
          <p:cNvSpPr/>
          <p:nvPr/>
        </p:nvSpPr>
        <p:spPr>
          <a:xfrm rot="5400000">
            <a:off x="818582" y="730867"/>
            <a:ext cx="854268" cy="728604"/>
          </a:xfrm>
          <a:prstGeom prst="hexagon">
            <a:avLst/>
          </a:prstGeom>
          <a:noFill/>
          <a:ln w="6350">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99D1D9"/>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47529714"/>
              </p:ext>
            </p:extLst>
          </p:nvPr>
        </p:nvGraphicFramePr>
        <p:xfrm>
          <a:off x="0" y="0"/>
          <a:ext cx="9753600" cy="7315200"/>
        </p:xfrm>
        <a:graphic>
          <a:graphicData uri="http://schemas.openxmlformats.org/presentationml/2006/ole">
            <mc:AlternateContent xmlns:mc="http://schemas.openxmlformats.org/markup-compatibility/2006">
              <mc:Choice xmlns:v="urn:schemas-microsoft-com:vml" Requires="v">
                <p:oleObj spid="_x0000_s1165" name="Acrobat Document" r:id="rId4" imgW="9524904" imgH="9524839" progId="AcroExch.Document.DC">
                  <p:embed/>
                </p:oleObj>
              </mc:Choice>
              <mc:Fallback>
                <p:oleObj name="Acrobat Document" r:id="rId4" imgW="9524904" imgH="9524839" progId="AcroExch.Document.DC">
                  <p:embed/>
                  <p:pic>
                    <p:nvPicPr>
                      <p:cNvPr id="0" name=""/>
                      <p:cNvPicPr/>
                      <p:nvPr/>
                    </p:nvPicPr>
                    <p:blipFill>
                      <a:blip r:embed="rId5"/>
                      <a:stretch>
                        <a:fillRect/>
                      </a:stretch>
                    </p:blipFill>
                    <p:spPr>
                      <a:xfrm>
                        <a:off x="0" y="0"/>
                        <a:ext cx="9753600" cy="7315200"/>
                      </a:xfrm>
                      <a:prstGeom prst="rect">
                        <a:avLst/>
                      </a:prstGeom>
                    </p:spPr>
                  </p:pic>
                </p:oleObj>
              </mc:Fallback>
            </mc:AlternateContent>
          </a:graphicData>
        </a:graphic>
      </p:graphicFrame>
      <p:sp>
        <p:nvSpPr>
          <p:cNvPr id="415" name="TextBox 414"/>
          <p:cNvSpPr txBox="1"/>
          <p:nvPr/>
        </p:nvSpPr>
        <p:spPr>
          <a:xfrm>
            <a:off x="3020167" y="2203101"/>
            <a:ext cx="4404360" cy="387478"/>
          </a:xfrm>
          <a:prstGeom prst="rect">
            <a:avLst/>
          </a:prstGeom>
          <a:noFill/>
        </p:spPr>
        <p:txBody>
          <a:bodyPr wrap="square" rtlCol="0">
            <a:spAutoFit/>
          </a:bodyPr>
          <a:lstStyle/>
          <a:p>
            <a:pPr>
              <a:lnSpc>
                <a:spcPts val="2300"/>
              </a:lnSpc>
            </a:pPr>
            <a:r>
              <a:rPr lang="en-US" sz="2600" spc="-200" dirty="0">
                <a:solidFill>
                  <a:srgbClr val="393E53"/>
                </a:solidFill>
                <a:latin typeface="Century Gothic" panose="020B0502020202020204" pitchFamily="34" charset="0"/>
                <a:cs typeface="Arial"/>
              </a:rPr>
              <a:t>Belly breathing practice</a:t>
            </a:r>
          </a:p>
        </p:txBody>
      </p:sp>
      <p:sp>
        <p:nvSpPr>
          <p:cNvPr id="416" name="TextBox 415"/>
          <p:cNvSpPr txBox="1"/>
          <p:nvPr/>
        </p:nvSpPr>
        <p:spPr>
          <a:xfrm>
            <a:off x="3025141" y="2682736"/>
            <a:ext cx="4137660" cy="492443"/>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Related concepts</a:t>
            </a:r>
          </a:p>
        </p:txBody>
      </p:sp>
      <p:sp>
        <p:nvSpPr>
          <p:cNvPr id="417" name="TextBox 416"/>
          <p:cNvSpPr txBox="1"/>
          <p:nvPr/>
        </p:nvSpPr>
        <p:spPr>
          <a:xfrm>
            <a:off x="3025140" y="3267336"/>
            <a:ext cx="4137661" cy="892552"/>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Qualities of the first  psychology of compassion</a:t>
            </a:r>
          </a:p>
        </p:txBody>
      </p:sp>
      <p:sp>
        <p:nvSpPr>
          <p:cNvPr id="418" name="TextBox 417"/>
          <p:cNvSpPr txBox="1"/>
          <p:nvPr/>
        </p:nvSpPr>
        <p:spPr>
          <a:xfrm>
            <a:off x="3025140" y="4310791"/>
            <a:ext cx="4594860" cy="707886"/>
          </a:xfrm>
          <a:prstGeom prst="rect">
            <a:avLst/>
          </a:prstGeom>
          <a:noFill/>
        </p:spPr>
        <p:txBody>
          <a:bodyPr wrap="square" rtlCol="0">
            <a:spAutoFit/>
          </a:bodyPr>
          <a:lstStyle/>
          <a:p>
            <a:pPr marL="22225" marR="309880">
              <a:lnSpc>
                <a:spcPts val="2400"/>
              </a:lnSpc>
              <a:spcBef>
                <a:spcPts val="1200"/>
              </a:spcBef>
            </a:pPr>
            <a:r>
              <a:rPr lang="en-US" sz="2500" spc="-200" dirty="0">
                <a:solidFill>
                  <a:srgbClr val="393E53"/>
                </a:solidFill>
                <a:latin typeface="Century Gothic" panose="020B0502020202020204" pitchFamily="34" charset="0"/>
                <a:cs typeface="Arial"/>
              </a:rPr>
              <a:t>What can </a:t>
            </a:r>
            <a:r>
              <a:rPr lang="en-US" sz="2500" u="sng" spc="-200" dirty="0">
                <a:solidFill>
                  <a:srgbClr val="393E53"/>
                </a:solidFill>
                <a:latin typeface="Century Gothic" panose="020B0502020202020204" pitchFamily="34" charset="0"/>
                <a:cs typeface="Arial"/>
              </a:rPr>
              <a:t>block</a:t>
            </a:r>
            <a:r>
              <a:rPr lang="en-US" sz="2500" spc="-200" dirty="0">
                <a:solidFill>
                  <a:srgbClr val="393E53"/>
                </a:solidFill>
                <a:latin typeface="Century Gothic" panose="020B0502020202020204" pitchFamily="34" charset="0"/>
                <a:cs typeface="Arial"/>
              </a:rPr>
              <a:t> your compassion qualities?</a:t>
            </a:r>
          </a:p>
        </p:txBody>
      </p:sp>
      <p:sp>
        <p:nvSpPr>
          <p:cNvPr id="10" name="object 2"/>
          <p:cNvSpPr txBox="1"/>
          <p:nvPr/>
        </p:nvSpPr>
        <p:spPr>
          <a:xfrm>
            <a:off x="1905000" y="165520"/>
            <a:ext cx="5715000" cy="923330"/>
          </a:xfrm>
          <a:prstGeom prst="rect">
            <a:avLst/>
          </a:prstGeom>
        </p:spPr>
        <p:txBody>
          <a:bodyPr vert="horz" wrap="square" lIns="0" tIns="0" rIns="0" bIns="0" rtlCol="0">
            <a:spAutoFit/>
          </a:bodyPr>
          <a:lstStyle/>
          <a:p>
            <a:pPr marL="12700" algn="ctr">
              <a:lnSpc>
                <a:spcPct val="100000"/>
              </a:lnSpc>
            </a:pPr>
            <a:r>
              <a:rPr lang="en-US" sz="6000" b="1" spc="-100" dirty="0">
                <a:solidFill>
                  <a:srgbClr val="393E53"/>
                </a:solidFill>
                <a:latin typeface="Constantia" panose="02030602050306030303" pitchFamily="18" charset="0"/>
                <a:cs typeface="Constantia"/>
              </a:rPr>
              <a:t>Today’s Agenda</a:t>
            </a:r>
            <a:endParaRPr sz="6000" b="1" dirty="0">
              <a:solidFill>
                <a:srgbClr val="393E53"/>
              </a:solidFill>
              <a:latin typeface="Constantia" panose="02030602050306030303" pitchFamily="18" charset="0"/>
              <a:cs typeface="Constantia"/>
            </a:endParaRPr>
          </a:p>
        </p:txBody>
      </p:sp>
      <p:sp>
        <p:nvSpPr>
          <p:cNvPr id="11" name="TextBox 10">
            <a:extLst>
              <a:ext uri="{FF2B5EF4-FFF2-40B4-BE49-F238E27FC236}">
                <a16:creationId xmlns:a16="http://schemas.microsoft.com/office/drawing/2014/main" id="{4F2B5317-3CF7-4AEE-9127-13F7839737A5}"/>
              </a:ext>
            </a:extLst>
          </p:cNvPr>
          <p:cNvSpPr txBox="1"/>
          <p:nvPr/>
        </p:nvSpPr>
        <p:spPr>
          <a:xfrm>
            <a:off x="2984412" y="5156072"/>
            <a:ext cx="4379483" cy="682238"/>
          </a:xfrm>
          <a:prstGeom prst="rect">
            <a:avLst/>
          </a:prstGeom>
          <a:noFill/>
        </p:spPr>
        <p:txBody>
          <a:bodyPr wrap="square" rtlCol="0">
            <a:spAutoFit/>
          </a:bodyPr>
          <a:lstStyle/>
          <a:p>
            <a:pPr marL="22225">
              <a:lnSpc>
                <a:spcPts val="2300"/>
              </a:lnSpc>
              <a:spcBef>
                <a:spcPts val="1200"/>
              </a:spcBef>
            </a:pPr>
            <a:r>
              <a:rPr lang="en-US" sz="2500" spc="-200" dirty="0">
                <a:solidFill>
                  <a:srgbClr val="393E53"/>
                </a:solidFill>
                <a:latin typeface="Century Gothic" panose="020B0502020202020204" pitchFamily="34" charset="0"/>
                <a:cs typeface="Arial"/>
              </a:rPr>
              <a:t>What can </a:t>
            </a:r>
            <a:r>
              <a:rPr lang="en-US" sz="2500" u="sng" spc="-200" dirty="0">
                <a:solidFill>
                  <a:srgbClr val="393E53"/>
                </a:solidFill>
                <a:latin typeface="Century Gothic" panose="020B0502020202020204" pitchFamily="34" charset="0"/>
                <a:cs typeface="Arial"/>
              </a:rPr>
              <a:t>facilitate</a:t>
            </a:r>
            <a:r>
              <a:rPr lang="en-US" sz="2500" spc="-200" dirty="0">
                <a:solidFill>
                  <a:srgbClr val="393E53"/>
                </a:solidFill>
                <a:latin typeface="Century Gothic" panose="020B0502020202020204" pitchFamily="34" charset="0"/>
                <a:cs typeface="Arial"/>
              </a:rPr>
              <a:t> your compassion qualities?</a:t>
            </a:r>
          </a:p>
        </p:txBody>
      </p:sp>
      <p:sp>
        <p:nvSpPr>
          <p:cNvPr id="9" name="TextBox 8"/>
          <p:cNvSpPr txBox="1"/>
          <p:nvPr/>
        </p:nvSpPr>
        <p:spPr>
          <a:xfrm>
            <a:off x="2984412" y="1670984"/>
            <a:ext cx="4404360" cy="436658"/>
          </a:xfrm>
          <a:prstGeom prst="rect">
            <a:avLst/>
          </a:prstGeom>
          <a:noFill/>
        </p:spPr>
        <p:txBody>
          <a:bodyPr wrap="square" rtlCol="0">
            <a:spAutoFit/>
          </a:bodyPr>
          <a:lstStyle/>
          <a:p>
            <a:pPr>
              <a:lnSpc>
                <a:spcPts val="2300"/>
              </a:lnSpc>
            </a:pPr>
            <a:r>
              <a:rPr lang="en-US" sz="2600" spc="-200" dirty="0">
                <a:solidFill>
                  <a:srgbClr val="393E53"/>
                </a:solidFill>
                <a:latin typeface="Century Gothic" panose="020B0502020202020204" pitchFamily="34" charset="0"/>
                <a:cs typeface="Arial"/>
              </a:rPr>
              <a:t>Things to </a:t>
            </a:r>
            <a:r>
              <a:rPr lang="en-US" sz="3200" spc="-200" dirty="0">
                <a:solidFill>
                  <a:srgbClr val="393E53"/>
                </a:solidFill>
                <a:latin typeface="Monotype Corsiva" panose="03010101010201010101" pitchFamily="66" charset="0"/>
                <a:cs typeface="Arial"/>
              </a:rPr>
              <a:t>be Thankful  </a:t>
            </a:r>
            <a:r>
              <a:rPr lang="en-US" sz="2600" spc="-200" dirty="0">
                <a:solidFill>
                  <a:srgbClr val="393E53"/>
                </a:solidFill>
                <a:latin typeface="Century Gothic" panose="020B0502020202020204" pitchFamily="34" charset="0"/>
                <a:cs typeface="Arial"/>
              </a:rPr>
              <a:t>for Today</a:t>
            </a:r>
          </a:p>
        </p:txBody>
      </p:sp>
    </p:spTree>
    <p:extLst>
      <p:ext uri="{BB962C8B-B14F-4D97-AF65-F5344CB8AC3E}">
        <p14:creationId xmlns:p14="http://schemas.microsoft.com/office/powerpoint/2010/main" val="111997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E45B-95D3-496B-A1C9-D254BA4926A2}"/>
              </a:ext>
            </a:extLst>
          </p:cNvPr>
          <p:cNvSpPr>
            <a:spLocks noGrp="1"/>
          </p:cNvSpPr>
          <p:nvPr>
            <p:ph type="title"/>
          </p:nvPr>
        </p:nvSpPr>
        <p:spPr>
          <a:xfrm>
            <a:off x="2042795" y="428498"/>
            <a:ext cx="5668009" cy="923330"/>
          </a:xfrm>
        </p:spPr>
        <p:txBody>
          <a:bodyPr/>
          <a:lstStyle/>
          <a:p>
            <a:r>
              <a:rPr lang="en-US" sz="6000" dirty="0"/>
              <a:t>Belly Breathing</a:t>
            </a:r>
          </a:p>
        </p:txBody>
      </p:sp>
      <p:pic>
        <p:nvPicPr>
          <p:cNvPr id="5" name="Picture 4">
            <a:extLst>
              <a:ext uri="{FF2B5EF4-FFF2-40B4-BE49-F238E27FC236}">
                <a16:creationId xmlns:a16="http://schemas.microsoft.com/office/drawing/2014/main" id="{4FC74901-3E60-499E-B763-E67D929B4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283" y="1447800"/>
            <a:ext cx="3987031" cy="5334000"/>
          </a:xfrm>
          <a:prstGeom prst="rect">
            <a:avLst/>
          </a:prstGeom>
        </p:spPr>
      </p:pic>
    </p:spTree>
    <p:extLst>
      <p:ext uri="{BB962C8B-B14F-4D97-AF65-F5344CB8AC3E}">
        <p14:creationId xmlns:p14="http://schemas.microsoft.com/office/powerpoint/2010/main" val="17797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397625" cy="7315200"/>
          </a:xfrm>
          <a:custGeom>
            <a:avLst/>
            <a:gdLst/>
            <a:ahLst/>
            <a:cxnLst/>
            <a:rect l="l" t="t" r="r" b="b"/>
            <a:pathLst>
              <a:path w="5972175" h="7315200">
                <a:moveTo>
                  <a:pt x="0" y="0"/>
                </a:moveTo>
                <a:lnTo>
                  <a:pt x="5972175" y="0"/>
                </a:lnTo>
                <a:lnTo>
                  <a:pt x="5972175" y="7315199"/>
                </a:lnTo>
                <a:lnTo>
                  <a:pt x="0" y="7315199"/>
                </a:lnTo>
                <a:lnTo>
                  <a:pt x="0" y="0"/>
                </a:lnTo>
                <a:close/>
              </a:path>
            </a:pathLst>
          </a:custGeom>
          <a:solidFill>
            <a:srgbClr val="393E53"/>
          </a:solidFill>
        </p:spPr>
        <p:txBody>
          <a:bodyPr wrap="square" lIns="0" tIns="0" rIns="0" bIns="0" rtlCol="0"/>
          <a:lstStyle/>
          <a:p>
            <a:endParaRPr/>
          </a:p>
        </p:txBody>
      </p:sp>
      <p:sp>
        <p:nvSpPr>
          <p:cNvPr id="3" name="object 3"/>
          <p:cNvSpPr/>
          <p:nvPr/>
        </p:nvSpPr>
        <p:spPr>
          <a:xfrm>
            <a:off x="6397625" y="0"/>
            <a:ext cx="3355975" cy="7315200"/>
          </a:xfrm>
          <a:custGeom>
            <a:avLst/>
            <a:gdLst/>
            <a:ahLst/>
            <a:cxnLst/>
            <a:rect l="l" t="t" r="r" b="b"/>
            <a:pathLst>
              <a:path w="3781425" h="7315200">
                <a:moveTo>
                  <a:pt x="0" y="0"/>
                </a:moveTo>
                <a:lnTo>
                  <a:pt x="0" y="7315199"/>
                </a:lnTo>
                <a:lnTo>
                  <a:pt x="3781425" y="7315199"/>
                </a:lnTo>
                <a:lnTo>
                  <a:pt x="3781425" y="0"/>
                </a:lnTo>
                <a:lnTo>
                  <a:pt x="0" y="0"/>
                </a:lnTo>
                <a:close/>
              </a:path>
            </a:pathLst>
          </a:custGeom>
          <a:solidFill>
            <a:srgbClr val="FBFBF4"/>
          </a:solidFill>
        </p:spPr>
        <p:txBody>
          <a:bodyPr wrap="square" lIns="0" tIns="0" rIns="0" bIns="0" rtlCol="0"/>
          <a:lstStyle/>
          <a:p>
            <a:endParaRPr/>
          </a:p>
        </p:txBody>
      </p:sp>
      <p:sp>
        <p:nvSpPr>
          <p:cNvPr id="4" name="object 4"/>
          <p:cNvSpPr txBox="1">
            <a:spLocks noGrp="1"/>
          </p:cNvSpPr>
          <p:nvPr>
            <p:ph type="title"/>
          </p:nvPr>
        </p:nvSpPr>
        <p:spPr>
          <a:xfrm>
            <a:off x="425450" y="361823"/>
            <a:ext cx="5289550" cy="1549655"/>
          </a:xfrm>
          <a:prstGeom prst="rect">
            <a:avLst/>
          </a:prstGeom>
        </p:spPr>
        <p:txBody>
          <a:bodyPr vert="horz" wrap="square" lIns="0" tIns="0" rIns="0" bIns="0" rtlCol="0">
            <a:spAutoFit/>
          </a:bodyPr>
          <a:lstStyle/>
          <a:p>
            <a:pPr marL="12700" marR="5080">
              <a:lnSpc>
                <a:spcPts val="6000"/>
              </a:lnSpc>
            </a:pPr>
            <a:r>
              <a:rPr lang="en-US" sz="6000" spc="-100" dirty="0"/>
              <a:t>Compassion Defined</a:t>
            </a:r>
            <a:endParaRPr sz="6000" spc="-100" dirty="0"/>
          </a:p>
        </p:txBody>
      </p:sp>
      <p:sp>
        <p:nvSpPr>
          <p:cNvPr id="5" name="object 5"/>
          <p:cNvSpPr txBox="1"/>
          <p:nvPr/>
        </p:nvSpPr>
        <p:spPr>
          <a:xfrm>
            <a:off x="425450" y="2971800"/>
            <a:ext cx="5670550" cy="2051844"/>
          </a:xfrm>
          <a:prstGeom prst="rect">
            <a:avLst/>
          </a:prstGeom>
        </p:spPr>
        <p:txBody>
          <a:bodyPr vert="horz" wrap="square" lIns="0" tIns="0" rIns="0" bIns="0" rtlCol="0">
            <a:spAutoFit/>
          </a:bodyPr>
          <a:lstStyle/>
          <a:p>
            <a:pPr marL="12700" marR="5080">
              <a:lnSpc>
                <a:spcPts val="3200"/>
              </a:lnSpc>
            </a:pPr>
            <a:r>
              <a:rPr sz="3400" spc="-100" dirty="0">
                <a:solidFill>
                  <a:srgbClr val="FFFFFF"/>
                </a:solidFill>
                <a:latin typeface="Century Gothic" panose="020B0502020202020204" pitchFamily="34" charset="0"/>
                <a:cs typeface="Constantia"/>
              </a:rPr>
              <a:t>Compassion is a</a:t>
            </a:r>
            <a:r>
              <a:rPr lang="en-US" sz="3400" spc="-100" dirty="0">
                <a:solidFill>
                  <a:srgbClr val="FFFFFF"/>
                </a:solidFill>
                <a:latin typeface="Century Gothic" panose="020B0502020202020204" pitchFamily="34" charset="0"/>
                <a:cs typeface="Constantia"/>
              </a:rPr>
              <a:t> </a:t>
            </a:r>
            <a:r>
              <a:rPr sz="3400" spc="-100" dirty="0">
                <a:solidFill>
                  <a:srgbClr val="FFFFFF"/>
                </a:solidFill>
                <a:latin typeface="Century Gothic" panose="020B0502020202020204" pitchFamily="34" charset="0"/>
                <a:cs typeface="Constantia"/>
              </a:rPr>
              <a:t>sensitivity to suffering </a:t>
            </a:r>
            <a:r>
              <a:rPr lang="en-US" sz="3400" spc="-100" dirty="0">
                <a:solidFill>
                  <a:srgbClr val="FFFFFF"/>
                </a:solidFill>
                <a:latin typeface="Century Gothic" panose="020B0502020202020204" pitchFamily="34" charset="0"/>
                <a:cs typeface="Constantia"/>
              </a:rPr>
              <a:t>of</a:t>
            </a:r>
            <a:r>
              <a:rPr sz="3400" spc="-100" dirty="0">
                <a:solidFill>
                  <a:srgbClr val="FFFFFF"/>
                </a:solidFill>
                <a:latin typeface="Century Gothic" panose="020B0502020202020204" pitchFamily="34" charset="0"/>
                <a:cs typeface="Constantia"/>
              </a:rPr>
              <a:t> self and others,</a:t>
            </a:r>
            <a:endParaRPr lang="en-US" sz="3400" spc="-100" dirty="0">
              <a:solidFill>
                <a:srgbClr val="FFFFFF"/>
              </a:solidFill>
              <a:latin typeface="Century Gothic" panose="020B0502020202020204" pitchFamily="34" charset="0"/>
              <a:cs typeface="Constantia"/>
            </a:endParaRPr>
          </a:p>
          <a:p>
            <a:pPr marL="12700" marR="5080">
              <a:lnSpc>
                <a:spcPts val="3200"/>
              </a:lnSpc>
            </a:pPr>
            <a:endParaRPr lang="en-US" sz="3400" spc="-100" dirty="0">
              <a:solidFill>
                <a:srgbClr val="FFFFFF"/>
              </a:solidFill>
              <a:latin typeface="Century Gothic" panose="020B0502020202020204" pitchFamily="34" charset="0"/>
              <a:cs typeface="Constantia"/>
            </a:endParaRPr>
          </a:p>
          <a:p>
            <a:pPr marL="12700" marR="5080">
              <a:lnSpc>
                <a:spcPts val="3200"/>
              </a:lnSpc>
            </a:pPr>
            <a:r>
              <a:rPr sz="3400" spc="-100" dirty="0">
                <a:solidFill>
                  <a:srgbClr val="FFFFFF"/>
                </a:solidFill>
                <a:latin typeface="Century Gothic" panose="020B0502020202020204" pitchFamily="34" charset="0"/>
                <a:cs typeface="Constantia"/>
              </a:rPr>
              <a:t>with a</a:t>
            </a:r>
            <a:r>
              <a:rPr lang="en-US" sz="3400" spc="-100" dirty="0">
                <a:solidFill>
                  <a:srgbClr val="FFFFFF"/>
                </a:solidFill>
                <a:latin typeface="Century Gothic" panose="020B0502020202020204" pitchFamily="34" charset="0"/>
                <a:cs typeface="Constantia"/>
              </a:rPr>
              <a:t> </a:t>
            </a:r>
            <a:r>
              <a:rPr sz="3400" spc="-100" dirty="0">
                <a:solidFill>
                  <a:srgbClr val="FFFFFF"/>
                </a:solidFill>
                <a:latin typeface="Century Gothic" panose="020B0502020202020204" pitchFamily="34" charset="0"/>
                <a:cs typeface="Constantia"/>
              </a:rPr>
              <a:t>commitment to</a:t>
            </a:r>
            <a:r>
              <a:rPr lang="en-US" sz="3400" spc="-100" dirty="0">
                <a:solidFill>
                  <a:srgbClr val="FFFFFF"/>
                </a:solidFill>
                <a:latin typeface="Century Gothic" panose="020B0502020202020204" pitchFamily="34" charset="0"/>
                <a:cs typeface="Constantia"/>
              </a:rPr>
              <a:t> </a:t>
            </a:r>
            <a:r>
              <a:rPr sz="3400" spc="-100" dirty="0">
                <a:solidFill>
                  <a:srgbClr val="FFFFFF"/>
                </a:solidFill>
                <a:latin typeface="Century Gothic" panose="020B0502020202020204" pitchFamily="34" charset="0"/>
                <a:cs typeface="Constantia"/>
              </a:rPr>
              <a:t>alleviate and prevent it.</a:t>
            </a:r>
            <a:endParaRPr sz="3400" spc="-100" dirty="0">
              <a:latin typeface="Century Gothic" panose="020B0502020202020204" pitchFamily="34" charset="0"/>
              <a:cs typeface="Constantia"/>
            </a:endParaRPr>
          </a:p>
        </p:txBody>
      </p:sp>
      <p:sp>
        <p:nvSpPr>
          <p:cNvPr id="6" name="object 6"/>
          <p:cNvSpPr/>
          <p:nvPr/>
        </p:nvSpPr>
        <p:spPr>
          <a:xfrm>
            <a:off x="6705600" y="2514600"/>
            <a:ext cx="2971800" cy="23431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533400"/>
            <a:ext cx="9296400" cy="780214"/>
          </a:xfrm>
          <a:prstGeom prst="rect">
            <a:avLst/>
          </a:prstGeom>
        </p:spPr>
        <p:txBody>
          <a:bodyPr vert="horz" wrap="square" lIns="0" tIns="0" rIns="0" bIns="0" rtlCol="0">
            <a:spAutoFit/>
          </a:bodyPr>
          <a:lstStyle/>
          <a:p>
            <a:pPr marL="12700" marR="5080" algn="l">
              <a:lnSpc>
                <a:spcPts val="6000"/>
              </a:lnSpc>
            </a:pPr>
            <a:r>
              <a:rPr lang="en-US" sz="6000" spc="5" dirty="0"/>
              <a:t>Related Concepts</a:t>
            </a:r>
            <a:endParaRPr sz="6000" spc="5" dirty="0"/>
          </a:p>
        </p:txBody>
      </p:sp>
      <p:sp>
        <p:nvSpPr>
          <p:cNvPr id="5" name="object 2"/>
          <p:cNvSpPr txBox="1">
            <a:spLocks/>
          </p:cNvSpPr>
          <p:nvPr/>
        </p:nvSpPr>
        <p:spPr>
          <a:xfrm>
            <a:off x="457200" y="1752600"/>
            <a:ext cx="9144000" cy="5355312"/>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Sympathy</a:t>
            </a:r>
          </a:p>
          <a:p>
            <a:pPr marL="742950" lvl="1" indent="-285750">
              <a:buFont typeface="Arial" panose="020B0604020202020204" pitchFamily="34" charset="0"/>
              <a:buChar char="•"/>
            </a:pPr>
            <a:r>
              <a:rPr lang="en-US" sz="3200" dirty="0">
                <a:solidFill>
                  <a:srgbClr val="99D1D9"/>
                </a:solidFill>
                <a:latin typeface="Century Gothic" panose="020B0502020202020204" pitchFamily="34" charset="0"/>
              </a:rPr>
              <a:t>emotionally moved by someone in distress</a:t>
            </a:r>
          </a:p>
          <a:p>
            <a:pPr marL="457200" indent="-457200">
              <a:buFont typeface="Arial" panose="020B0604020202020204" pitchFamily="34" charset="0"/>
              <a:buChar char="•"/>
            </a:pPr>
            <a:endParaRPr lang="en-US" sz="2400"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Pity</a:t>
            </a:r>
          </a:p>
          <a:p>
            <a:pPr marL="914400" lvl="1" indent="-457200">
              <a:buFont typeface="Arial" panose="020B0604020202020204" pitchFamily="34" charset="0"/>
              <a:buChar char="•"/>
            </a:pPr>
            <a:r>
              <a:rPr lang="en-US" sz="3200" dirty="0">
                <a:solidFill>
                  <a:srgbClr val="99D1D9"/>
                </a:solidFill>
                <a:latin typeface="Century Gothic" panose="020B0502020202020204" pitchFamily="34" charset="0"/>
              </a:rPr>
              <a:t>feeling sorry for someone</a:t>
            </a:r>
          </a:p>
          <a:p>
            <a:pPr marL="914400" lvl="1" indent="-457200">
              <a:buFont typeface="Arial" panose="020B0604020202020204" pitchFamily="34" charset="0"/>
              <a:buChar char="•"/>
            </a:pPr>
            <a:endParaRPr lang="en-US" sz="2400" dirty="0">
              <a:solidFill>
                <a:srgbClr val="99D1D9"/>
              </a:solidFill>
              <a:latin typeface="Century Gothic" panose="020B0502020202020204" pitchFamily="34" charset="0"/>
            </a:endParaRPr>
          </a:p>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Empathy</a:t>
            </a:r>
          </a:p>
          <a:p>
            <a:pPr marL="742950" lvl="1" indent="-285750">
              <a:buFont typeface="Arial" panose="020B0604020202020204" pitchFamily="34" charset="0"/>
              <a:buChar char="•"/>
            </a:pPr>
            <a:r>
              <a:rPr lang="en-US" sz="3200" dirty="0">
                <a:solidFill>
                  <a:srgbClr val="99D1D9"/>
                </a:solidFill>
                <a:latin typeface="Century Gothic" panose="020B0502020202020204" pitchFamily="34" charset="0"/>
              </a:rPr>
              <a:t>emotionally in tune with someone</a:t>
            </a:r>
          </a:p>
          <a:p>
            <a:pPr marL="742950" lvl="1" indent="-285750">
              <a:buFont typeface="Arial" panose="020B0604020202020204" pitchFamily="34" charset="0"/>
              <a:buChar char="•"/>
            </a:pPr>
            <a:r>
              <a:rPr lang="en-US" sz="3200" dirty="0">
                <a:solidFill>
                  <a:srgbClr val="99D1D9"/>
                </a:solidFill>
                <a:latin typeface="Century Gothic" panose="020B0502020202020204" pitchFamily="34" charset="0"/>
              </a:rPr>
              <a:t>put yourself in someone else’s shoes</a:t>
            </a:r>
          </a:p>
          <a:p>
            <a:pPr marL="1200150" lvl="2" indent="-285750">
              <a:buFont typeface="Arial" panose="020B0604020202020204" pitchFamily="34" charset="0"/>
              <a:buChar char="•"/>
            </a:pPr>
            <a:r>
              <a:rPr lang="en-US" sz="3200" dirty="0">
                <a:solidFill>
                  <a:srgbClr val="99D1D9"/>
                </a:solidFill>
                <a:latin typeface="Century Gothic" panose="020B0502020202020204" pitchFamily="34" charset="0"/>
              </a:rPr>
              <a:t>feeling, thinking, behaving</a:t>
            </a:r>
          </a:p>
          <a:p>
            <a:pPr marL="742950" lvl="1" indent="-285750">
              <a:buFont typeface="Arial" panose="020B0604020202020204" pitchFamily="34" charset="0"/>
              <a:buChar char="•"/>
            </a:pPr>
            <a:r>
              <a:rPr lang="en-US" sz="3200" dirty="0">
                <a:solidFill>
                  <a:srgbClr val="99D1D9"/>
                </a:solidFill>
                <a:latin typeface="Century Gothic" panose="020B0502020202020204" pitchFamily="34" charset="0"/>
              </a:rPr>
              <a:t>both positive &amp; negative emotions </a:t>
            </a:r>
            <a:endParaRPr lang="en-US" sz="2400" dirty="0">
              <a:solidFill>
                <a:srgbClr val="99D1D9"/>
              </a:solidFill>
              <a:latin typeface="Century Gothic" panose="020B0502020202020204" pitchFamily="34" charset="0"/>
            </a:endParaRPr>
          </a:p>
        </p:txBody>
      </p:sp>
    </p:spTree>
    <p:extLst>
      <p:ext uri="{BB962C8B-B14F-4D97-AF65-F5344CB8AC3E}">
        <p14:creationId xmlns:p14="http://schemas.microsoft.com/office/powerpoint/2010/main" val="424305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09600"/>
            <a:ext cx="9296400" cy="780214"/>
          </a:xfrm>
          <a:prstGeom prst="rect">
            <a:avLst/>
          </a:prstGeom>
        </p:spPr>
        <p:txBody>
          <a:bodyPr vert="horz" wrap="square" lIns="0" tIns="0" rIns="0" bIns="0" rtlCol="0">
            <a:spAutoFit/>
          </a:bodyPr>
          <a:lstStyle/>
          <a:p>
            <a:pPr marL="12700" marR="5080" algn="l">
              <a:lnSpc>
                <a:spcPts val="6000"/>
              </a:lnSpc>
            </a:pPr>
            <a:r>
              <a:rPr lang="en-US" sz="6000" spc="5" dirty="0"/>
              <a:t>Related Concepts</a:t>
            </a:r>
            <a:endParaRPr sz="6000" spc="5" dirty="0"/>
          </a:p>
        </p:txBody>
      </p:sp>
      <p:sp>
        <p:nvSpPr>
          <p:cNvPr id="5" name="object 2"/>
          <p:cNvSpPr txBox="1">
            <a:spLocks/>
          </p:cNvSpPr>
          <p:nvPr/>
        </p:nvSpPr>
        <p:spPr>
          <a:xfrm>
            <a:off x="457200" y="2088952"/>
            <a:ext cx="9144000" cy="4616648"/>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Kindness</a:t>
            </a:r>
          </a:p>
          <a:p>
            <a:pPr marL="742950" lvl="1" indent="-285750">
              <a:buFont typeface="Arial" panose="020B0604020202020204" pitchFamily="34" charset="0"/>
              <a:buChar char="•"/>
            </a:pPr>
            <a:r>
              <a:rPr lang="en-US" sz="3200" dirty="0">
                <a:solidFill>
                  <a:srgbClr val="99D1D9"/>
                </a:solidFill>
                <a:latin typeface="Century Gothic" panose="020B0502020202020204" pitchFamily="34" charset="0"/>
              </a:rPr>
              <a:t>having or showing a tender, considerate, helpful nature</a:t>
            </a:r>
          </a:p>
          <a:p>
            <a:pPr marL="742950" lvl="1" indent="-285750">
              <a:buFont typeface="Arial" panose="020B0604020202020204" pitchFamily="34" charset="0"/>
              <a:buChar char="•"/>
            </a:pPr>
            <a:r>
              <a:rPr lang="en-US" sz="3200" dirty="0">
                <a:solidFill>
                  <a:srgbClr val="99D1D9"/>
                </a:solidFill>
                <a:latin typeface="Century Gothic" panose="020B0502020202020204" pitchFamily="34" charset="0"/>
              </a:rPr>
              <a:t>distress/suffering is not necessarily present </a:t>
            </a:r>
          </a:p>
          <a:p>
            <a:pPr marL="457200" indent="-457200">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Altruism</a:t>
            </a:r>
          </a:p>
          <a:p>
            <a:pPr marL="742950" lvl="1" indent="-285750">
              <a:buFont typeface="Arial" panose="020B0604020202020204" pitchFamily="34" charset="0"/>
              <a:buChar char="•"/>
            </a:pPr>
            <a:r>
              <a:rPr lang="en-US" sz="3200" dirty="0">
                <a:solidFill>
                  <a:srgbClr val="99D1D9"/>
                </a:solidFill>
                <a:latin typeface="Century Gothic" panose="020B0502020202020204" pitchFamily="34" charset="0"/>
              </a:rPr>
              <a:t>act to promote someone else’s welfare, even at a risk or cost to ourselves</a:t>
            </a:r>
          </a:p>
          <a:p>
            <a:pPr marL="742950" lvl="1" indent="-285750">
              <a:buFont typeface="Arial" panose="020B0604020202020204" pitchFamily="34" charset="0"/>
              <a:buChar char="•"/>
            </a:pPr>
            <a:endParaRPr lang="en-US" sz="3200" dirty="0">
              <a:solidFill>
                <a:srgbClr val="99D1D9"/>
              </a:solidFill>
              <a:latin typeface="Century Gothic" panose="020B0502020202020204" pitchFamily="34" charset="0"/>
            </a:endParaRPr>
          </a:p>
        </p:txBody>
      </p:sp>
    </p:spTree>
    <p:extLst>
      <p:ext uri="{BB962C8B-B14F-4D97-AF65-F5344CB8AC3E}">
        <p14:creationId xmlns:p14="http://schemas.microsoft.com/office/powerpoint/2010/main" val="309606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09600"/>
            <a:ext cx="9296400" cy="1549655"/>
          </a:xfrm>
          <a:prstGeom prst="rect">
            <a:avLst/>
          </a:prstGeom>
        </p:spPr>
        <p:txBody>
          <a:bodyPr vert="horz" wrap="square" lIns="0" tIns="0" rIns="0" bIns="0" rtlCol="0">
            <a:spAutoFit/>
          </a:bodyPr>
          <a:lstStyle/>
          <a:p>
            <a:pPr marL="12700" marR="5080" algn="l">
              <a:lnSpc>
                <a:spcPts val="6000"/>
              </a:lnSpc>
            </a:pPr>
            <a:r>
              <a:rPr lang="en-US" sz="6000" spc="5" dirty="0"/>
              <a:t>First Psychology of Compassion</a:t>
            </a:r>
            <a:endParaRPr sz="6000" spc="5" dirty="0"/>
          </a:p>
        </p:txBody>
      </p:sp>
      <p:sp>
        <p:nvSpPr>
          <p:cNvPr id="5" name="object 2"/>
          <p:cNvSpPr txBox="1">
            <a:spLocks/>
          </p:cNvSpPr>
          <p:nvPr/>
        </p:nvSpPr>
        <p:spPr>
          <a:xfrm>
            <a:off x="304800" y="2665844"/>
            <a:ext cx="9296400" cy="258532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Engagement with Distress</a:t>
            </a:r>
          </a:p>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‘sensitivity to suffering of self and others’</a:t>
            </a:r>
          </a:p>
          <a:p>
            <a:pPr marL="914400" lvl="1" indent="-457200">
              <a:buFont typeface="Arial" panose="020B0604020202020204" pitchFamily="34" charset="0"/>
              <a:buChar char="•"/>
            </a:pPr>
            <a:r>
              <a:rPr lang="en-US" sz="3200" b="0" dirty="0">
                <a:solidFill>
                  <a:srgbClr val="99D1D9"/>
                </a:solidFill>
                <a:latin typeface="Century Gothic" panose="020B0502020202020204" pitchFamily="34" charset="0"/>
              </a:rPr>
              <a:t>Paying attention to/noticing suffering</a:t>
            </a:r>
          </a:p>
          <a:p>
            <a:pPr marL="914400" lvl="1" indent="-457200">
              <a:buFont typeface="Arial" panose="020B0604020202020204" pitchFamily="34" charset="0"/>
              <a:buChar char="•"/>
            </a:pPr>
            <a:r>
              <a:rPr lang="en-US" sz="3200" b="0" dirty="0">
                <a:solidFill>
                  <a:srgbClr val="99D1D9"/>
                </a:solidFill>
                <a:latin typeface="Century Gothic" panose="020B0502020202020204" pitchFamily="34" charset="0"/>
              </a:rPr>
              <a:t>Turning towards distress</a:t>
            </a:r>
          </a:p>
          <a:p>
            <a:pPr marL="742950" lvl="1" indent="-285750">
              <a:buFont typeface="Arial" panose="020B0604020202020204" pitchFamily="34" charset="0"/>
              <a:buChar char="•"/>
            </a:pPr>
            <a:endParaRPr lang="en-US" sz="3200" dirty="0">
              <a:solidFill>
                <a:srgbClr val="99D1D9"/>
              </a:solidFill>
              <a:latin typeface="Century Gothic" panose="020B0502020202020204" pitchFamily="34" charset="0"/>
            </a:endParaRPr>
          </a:p>
        </p:txBody>
      </p:sp>
    </p:spTree>
    <p:extLst>
      <p:ext uri="{BB962C8B-B14F-4D97-AF65-F5344CB8AC3E}">
        <p14:creationId xmlns:p14="http://schemas.microsoft.com/office/powerpoint/2010/main" val="257710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E45B-95D3-496B-A1C9-D254BA4926A2}"/>
              </a:ext>
            </a:extLst>
          </p:cNvPr>
          <p:cNvSpPr>
            <a:spLocks noGrp="1"/>
          </p:cNvSpPr>
          <p:nvPr>
            <p:ph type="title"/>
          </p:nvPr>
        </p:nvSpPr>
        <p:spPr>
          <a:xfrm>
            <a:off x="190502" y="135039"/>
            <a:ext cx="9372600" cy="1946110"/>
          </a:xfrm>
        </p:spPr>
        <p:txBody>
          <a:bodyPr/>
          <a:lstStyle/>
          <a:p>
            <a:pPr algn="ctr">
              <a:lnSpc>
                <a:spcPts val="5000"/>
              </a:lnSpc>
            </a:pPr>
            <a:r>
              <a:rPr lang="en-US" sz="5400" spc="-100" dirty="0"/>
              <a:t>Qualities of the First Psychology of Compassion</a:t>
            </a:r>
          </a:p>
        </p:txBody>
      </p:sp>
      <p:sp>
        <p:nvSpPr>
          <p:cNvPr id="3" name="Oval 2"/>
          <p:cNvSpPr/>
          <p:nvPr/>
        </p:nvSpPr>
        <p:spPr>
          <a:xfrm>
            <a:off x="1200148" y="1517796"/>
            <a:ext cx="7353302" cy="5651208"/>
          </a:xfrm>
          <a:prstGeom prst="ellipse">
            <a:avLst/>
          </a:prstGeom>
          <a:solidFill>
            <a:srgbClr val="FCFC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00400" y="3200400"/>
            <a:ext cx="3352799" cy="2286000"/>
          </a:xfrm>
          <a:prstGeom prst="ellipse">
            <a:avLst/>
          </a:prstGeom>
          <a:noFill/>
          <a:ln w="57150">
            <a:solidFill>
              <a:srgbClr val="99D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393E53"/>
                </a:solidFill>
                <a:latin typeface="Constantia" panose="02030602050306030303" pitchFamily="18" charset="0"/>
              </a:rPr>
              <a:t>Compassion</a:t>
            </a:r>
          </a:p>
        </p:txBody>
      </p:sp>
      <p:sp>
        <p:nvSpPr>
          <p:cNvPr id="4" name="TextBox 3"/>
          <p:cNvSpPr txBox="1"/>
          <p:nvPr/>
        </p:nvSpPr>
        <p:spPr>
          <a:xfrm>
            <a:off x="2552696" y="2284857"/>
            <a:ext cx="1828800" cy="523220"/>
          </a:xfrm>
          <a:prstGeom prst="rect">
            <a:avLst/>
          </a:prstGeom>
          <a:noFill/>
        </p:spPr>
        <p:txBody>
          <a:bodyPr wrap="square" rtlCol="0">
            <a:spAutoFit/>
          </a:bodyPr>
          <a:lstStyle/>
          <a:p>
            <a:r>
              <a:rPr lang="en-US" sz="2800" dirty="0">
                <a:solidFill>
                  <a:srgbClr val="393E53"/>
                </a:solidFill>
                <a:latin typeface="Century Gothic" panose="020B0502020202020204" pitchFamily="34" charset="0"/>
              </a:rPr>
              <a:t>Sensitivity </a:t>
            </a:r>
          </a:p>
        </p:txBody>
      </p:sp>
      <p:sp>
        <p:nvSpPr>
          <p:cNvPr id="7" name="TextBox 6"/>
          <p:cNvSpPr txBox="1"/>
          <p:nvPr/>
        </p:nvSpPr>
        <p:spPr>
          <a:xfrm>
            <a:off x="5591168" y="2416178"/>
            <a:ext cx="2038355" cy="523220"/>
          </a:xfrm>
          <a:prstGeom prst="rect">
            <a:avLst/>
          </a:prstGeom>
          <a:noFill/>
        </p:spPr>
        <p:txBody>
          <a:bodyPr wrap="square" rtlCol="0">
            <a:spAutoFit/>
          </a:bodyPr>
          <a:lstStyle/>
          <a:p>
            <a:r>
              <a:rPr lang="en-US" sz="2800" dirty="0">
                <a:solidFill>
                  <a:srgbClr val="393E53"/>
                </a:solidFill>
                <a:latin typeface="Century Gothic" panose="020B0502020202020204" pitchFamily="34" charset="0"/>
              </a:rPr>
              <a:t>Sympathy</a:t>
            </a:r>
          </a:p>
        </p:txBody>
      </p:sp>
      <p:sp>
        <p:nvSpPr>
          <p:cNvPr id="8" name="TextBox 7"/>
          <p:cNvSpPr txBox="1"/>
          <p:nvPr/>
        </p:nvSpPr>
        <p:spPr>
          <a:xfrm>
            <a:off x="6561220" y="3840246"/>
            <a:ext cx="2038355" cy="954107"/>
          </a:xfrm>
          <a:prstGeom prst="rect">
            <a:avLst/>
          </a:prstGeom>
          <a:noFill/>
        </p:spPr>
        <p:txBody>
          <a:bodyPr wrap="square" rtlCol="0">
            <a:spAutoFit/>
          </a:bodyPr>
          <a:lstStyle/>
          <a:p>
            <a:r>
              <a:rPr lang="en-US" sz="2800" dirty="0">
                <a:solidFill>
                  <a:srgbClr val="393E53"/>
                </a:solidFill>
                <a:latin typeface="Century Gothic" panose="020B0502020202020204" pitchFamily="34" charset="0"/>
              </a:rPr>
              <a:t>Distress Tolerance</a:t>
            </a:r>
          </a:p>
        </p:txBody>
      </p:sp>
      <p:sp>
        <p:nvSpPr>
          <p:cNvPr id="9" name="TextBox 8"/>
          <p:cNvSpPr txBox="1"/>
          <p:nvPr/>
        </p:nvSpPr>
        <p:spPr>
          <a:xfrm>
            <a:off x="5938837" y="5433591"/>
            <a:ext cx="2038355" cy="523220"/>
          </a:xfrm>
          <a:prstGeom prst="rect">
            <a:avLst/>
          </a:prstGeom>
          <a:noFill/>
        </p:spPr>
        <p:txBody>
          <a:bodyPr wrap="square" rtlCol="0">
            <a:spAutoFit/>
          </a:bodyPr>
          <a:lstStyle/>
          <a:p>
            <a:r>
              <a:rPr lang="en-US" sz="2800" dirty="0">
                <a:solidFill>
                  <a:srgbClr val="393E53"/>
                </a:solidFill>
                <a:latin typeface="Century Gothic" panose="020B0502020202020204" pitchFamily="34" charset="0"/>
              </a:rPr>
              <a:t>Empathy</a:t>
            </a:r>
          </a:p>
        </p:txBody>
      </p:sp>
      <p:sp>
        <p:nvSpPr>
          <p:cNvPr id="10" name="TextBox 9"/>
          <p:cNvSpPr txBox="1"/>
          <p:nvPr/>
        </p:nvSpPr>
        <p:spPr>
          <a:xfrm>
            <a:off x="2971800" y="5504175"/>
            <a:ext cx="2390779" cy="954107"/>
          </a:xfrm>
          <a:prstGeom prst="rect">
            <a:avLst/>
          </a:prstGeom>
          <a:noFill/>
        </p:spPr>
        <p:txBody>
          <a:bodyPr wrap="square" rtlCol="0">
            <a:spAutoFit/>
          </a:bodyPr>
          <a:lstStyle/>
          <a:p>
            <a:r>
              <a:rPr lang="en-US" sz="2800" dirty="0">
                <a:solidFill>
                  <a:srgbClr val="393E53"/>
                </a:solidFill>
                <a:latin typeface="Century Gothic" panose="020B0502020202020204" pitchFamily="34" charset="0"/>
              </a:rPr>
              <a:t>Non-judgement</a:t>
            </a:r>
          </a:p>
        </p:txBody>
      </p:sp>
      <p:sp>
        <p:nvSpPr>
          <p:cNvPr id="11" name="TextBox 10"/>
          <p:cNvSpPr txBox="1"/>
          <p:nvPr/>
        </p:nvSpPr>
        <p:spPr>
          <a:xfrm>
            <a:off x="1290630" y="3840245"/>
            <a:ext cx="2390779" cy="954107"/>
          </a:xfrm>
          <a:prstGeom prst="rect">
            <a:avLst/>
          </a:prstGeom>
          <a:noFill/>
        </p:spPr>
        <p:txBody>
          <a:bodyPr wrap="square" rtlCol="0">
            <a:spAutoFit/>
          </a:bodyPr>
          <a:lstStyle/>
          <a:p>
            <a:r>
              <a:rPr lang="en-US" sz="2800" dirty="0">
                <a:solidFill>
                  <a:srgbClr val="393E53"/>
                </a:solidFill>
                <a:latin typeface="Century Gothic" panose="020B0502020202020204" pitchFamily="34" charset="0"/>
              </a:rPr>
              <a:t>Care for Wellbeing</a:t>
            </a:r>
          </a:p>
        </p:txBody>
      </p:sp>
    </p:spTree>
    <p:extLst>
      <p:ext uri="{BB962C8B-B14F-4D97-AF65-F5344CB8AC3E}">
        <p14:creationId xmlns:p14="http://schemas.microsoft.com/office/powerpoint/2010/main" val="4075309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4488</TotalTime>
  <Words>524</Words>
  <Application>Microsoft Office PowerPoint</Application>
  <PresentationFormat>Custom</PresentationFormat>
  <Paragraphs>125</Paragraphs>
  <Slides>15</Slides>
  <Notes>15</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Akzidenz-Grotesk Pro Light</vt:lpstr>
      <vt:lpstr>Arial</vt:lpstr>
      <vt:lpstr>Arial Narrow</vt:lpstr>
      <vt:lpstr>Calibri</vt:lpstr>
      <vt:lpstr>Century Gothic</vt:lpstr>
      <vt:lpstr>Constantia</vt:lpstr>
      <vt:lpstr>Monotype Corsiva</vt:lpstr>
      <vt:lpstr>Office Theme</vt:lpstr>
      <vt:lpstr>Acrobat Document</vt:lpstr>
      <vt:lpstr>PowerPoint Presentation</vt:lpstr>
      <vt:lpstr>PowerPoint Presentation</vt:lpstr>
      <vt:lpstr>PowerPoint Presentation</vt:lpstr>
      <vt:lpstr>Belly Breathing</vt:lpstr>
      <vt:lpstr>Compassion Defined</vt:lpstr>
      <vt:lpstr>Related Concepts</vt:lpstr>
      <vt:lpstr>Related Concepts</vt:lpstr>
      <vt:lpstr>First Psychology of Compassion</vt:lpstr>
      <vt:lpstr>Qualities of the First Psychology of Compassion</vt:lpstr>
      <vt:lpstr>Qualities of Compassion</vt:lpstr>
      <vt:lpstr>PowerPoint Presentation</vt:lpstr>
      <vt:lpstr>Qualities of Compassion</vt:lpstr>
      <vt:lpstr>At one high school,      no one eats alone</vt:lpstr>
      <vt:lpstr>What can block or inhibit your compassionate qualities?</vt:lpstr>
      <vt:lpstr>What can support or facilitate your compassionate qualities?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Compassion_Week 1_PPT</dc:title>
  <dc:creator>Cory Gassner</dc:creator>
  <cp:keywords>DADAWxQLAO8</cp:keywords>
  <cp:lastModifiedBy>Amy Reesing</cp:lastModifiedBy>
  <cp:revision>188</cp:revision>
  <cp:lastPrinted>2019-01-24T20:05:50Z</cp:lastPrinted>
  <dcterms:created xsi:type="dcterms:W3CDTF">2018-08-14T14:48:58Z</dcterms:created>
  <dcterms:modified xsi:type="dcterms:W3CDTF">2019-10-28T00:29:22Z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2018-08-14T00:00:00Z</vt:filetime>
  </property>
  <property fmtid="{D5CDD505-2E9C-101B-9397-08002B2CF9AE}" pid="3" name="Creator">
    <vt:lpwstr>Canva</vt:lpwstr>
  </property>
  <property fmtid="{D5CDD505-2E9C-101B-9397-08002B2CF9AE}" pid="4" name="LastSaved">
    <vt:filetime>2018-08-14T00:00:00Z</vt:filetime>
  </property>
</Properties>
</file>