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0" r:id="rId3"/>
    <p:sldId id="277" r:id="rId4"/>
    <p:sldId id="322" r:id="rId5"/>
    <p:sldId id="303" r:id="rId6"/>
    <p:sldId id="281" r:id="rId7"/>
    <p:sldId id="315" r:id="rId8"/>
    <p:sldId id="320" r:id="rId9"/>
    <p:sldId id="310" r:id="rId10"/>
    <p:sldId id="316" r:id="rId11"/>
    <p:sldId id="311" r:id="rId12"/>
    <p:sldId id="317" r:id="rId13"/>
    <p:sldId id="272" r:id="rId14"/>
    <p:sldId id="312" r:id="rId15"/>
    <p:sldId id="318" r:id="rId16"/>
    <p:sldId id="313" r:id="rId17"/>
    <p:sldId id="323" r:id="rId18"/>
    <p:sldId id="314" r:id="rId19"/>
  </p:sldIdLst>
  <p:sldSz cx="9753600" cy="73152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4"/>
    <a:srgbClr val="FFFFFF"/>
    <a:srgbClr val="BFBFBF"/>
    <a:srgbClr val="99D1D9"/>
    <a:srgbClr val="393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098" autoAdjust="0"/>
    <p:restoredTop sz="65830" autoAdjust="0"/>
  </p:normalViewPr>
  <p:slideViewPr>
    <p:cSldViewPr>
      <p:cViewPr varScale="1">
        <p:scale>
          <a:sx n="53" d="100"/>
          <a:sy n="53" d="100"/>
        </p:scale>
        <p:origin x="1560" y="4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247" cy="463007"/>
          </a:xfrm>
          <a:prstGeom prst="rect">
            <a:avLst/>
          </a:prstGeom>
        </p:spPr>
        <p:txBody>
          <a:bodyPr vert="horz" lIns="86703" tIns="43352" rIns="86703" bIns="43352" rtlCol="0"/>
          <a:lstStyle>
            <a:lvl1pPr algn="l">
              <a:defRPr sz="1100"/>
            </a:lvl1pPr>
          </a:lstStyle>
          <a:p>
            <a:endParaRPr lang="en-US"/>
          </a:p>
        </p:txBody>
      </p:sp>
      <p:sp>
        <p:nvSpPr>
          <p:cNvPr id="3" name="Date Placeholder 2"/>
          <p:cNvSpPr>
            <a:spLocks noGrp="1"/>
          </p:cNvSpPr>
          <p:nvPr>
            <p:ph type="dt" idx="1"/>
          </p:nvPr>
        </p:nvSpPr>
        <p:spPr>
          <a:xfrm>
            <a:off x="3936567" y="2"/>
            <a:ext cx="3012378" cy="463007"/>
          </a:xfrm>
          <a:prstGeom prst="rect">
            <a:avLst/>
          </a:prstGeom>
        </p:spPr>
        <p:txBody>
          <a:bodyPr vert="horz" lIns="86703" tIns="43352" rIns="86703" bIns="43352" rtlCol="0"/>
          <a:lstStyle>
            <a:lvl1pPr algn="r">
              <a:defRPr sz="1100"/>
            </a:lvl1pPr>
          </a:lstStyle>
          <a:p>
            <a:fld id="{88FDBED7-CF50-4D25-BE92-FE7E9FE293DA}" type="datetimeFigureOut">
              <a:rPr lang="en-US" smtClean="0"/>
              <a:t>10/27/2019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86703" tIns="43352" rIns="86703" bIns="43352" rtlCol="0" anchor="ctr"/>
          <a:lstStyle/>
          <a:p>
            <a:endParaRPr lang="en-US"/>
          </a:p>
        </p:txBody>
      </p:sp>
      <p:sp>
        <p:nvSpPr>
          <p:cNvPr id="5" name="Notes Placeholder 4"/>
          <p:cNvSpPr>
            <a:spLocks noGrp="1"/>
          </p:cNvSpPr>
          <p:nvPr>
            <p:ph type="body" sz="quarter" idx="3"/>
          </p:nvPr>
        </p:nvSpPr>
        <p:spPr>
          <a:xfrm>
            <a:off x="694556" y="4445665"/>
            <a:ext cx="5560965" cy="3635902"/>
          </a:xfrm>
          <a:prstGeom prst="rect">
            <a:avLst/>
          </a:prstGeom>
        </p:spPr>
        <p:txBody>
          <a:bodyPr vert="horz" lIns="86703" tIns="43352" rIns="86703" bIns="43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70"/>
            <a:ext cx="3011247" cy="463005"/>
          </a:xfrm>
          <a:prstGeom prst="rect">
            <a:avLst/>
          </a:prstGeom>
        </p:spPr>
        <p:txBody>
          <a:bodyPr vert="horz" lIns="86703" tIns="43352" rIns="86703" bIns="43352" rtlCol="0" anchor="b"/>
          <a:lstStyle>
            <a:lvl1pPr algn="l">
              <a:defRPr sz="1100"/>
            </a:lvl1pPr>
          </a:lstStyle>
          <a:p>
            <a:endParaRPr lang="en-US"/>
          </a:p>
        </p:txBody>
      </p:sp>
      <p:sp>
        <p:nvSpPr>
          <p:cNvPr id="7" name="Slide Number Placeholder 6"/>
          <p:cNvSpPr>
            <a:spLocks noGrp="1"/>
          </p:cNvSpPr>
          <p:nvPr>
            <p:ph type="sldNum" sz="quarter" idx="5"/>
          </p:nvPr>
        </p:nvSpPr>
        <p:spPr>
          <a:xfrm>
            <a:off x="3936567" y="8773070"/>
            <a:ext cx="3012378" cy="463005"/>
          </a:xfrm>
          <a:prstGeom prst="rect">
            <a:avLst/>
          </a:prstGeom>
        </p:spPr>
        <p:txBody>
          <a:bodyPr vert="horz" lIns="86703" tIns="43352" rIns="86703" bIns="43352" rtlCol="0" anchor="b"/>
          <a:lstStyle>
            <a:lvl1pPr algn="r">
              <a:defRPr sz="1100"/>
            </a:lvl1pPr>
          </a:lstStyle>
          <a:p>
            <a:fld id="{567FC350-E118-45B2-A544-EA22BE1E6784}" type="slidenum">
              <a:rPr lang="en-US" smtClean="0"/>
              <a:t>‹#›</a:t>
            </a:fld>
            <a:endParaRPr lang="en-US"/>
          </a:p>
        </p:txBody>
      </p:sp>
    </p:spTree>
    <p:extLst>
      <p:ext uri="{BB962C8B-B14F-4D97-AF65-F5344CB8AC3E}">
        <p14:creationId xmlns:p14="http://schemas.microsoft.com/office/powerpoint/2010/main" val="39446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a:t>
            </a:fld>
            <a:endParaRPr lang="en-US"/>
          </a:p>
        </p:txBody>
      </p:sp>
    </p:spTree>
    <p:extLst>
      <p:ext uri="{BB962C8B-B14F-4D97-AF65-F5344CB8AC3E}">
        <p14:creationId xmlns:p14="http://schemas.microsoft.com/office/powerpoint/2010/main" val="174380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10</a:t>
            </a:fld>
            <a:endParaRPr lang="en-US"/>
          </a:p>
        </p:txBody>
      </p:sp>
    </p:spTree>
    <p:extLst>
      <p:ext uri="{BB962C8B-B14F-4D97-AF65-F5344CB8AC3E}">
        <p14:creationId xmlns:p14="http://schemas.microsoft.com/office/powerpoint/2010/main" val="172322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sym typeface="Wingdings" pitchFamily="2" charset="2"/>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11</a:t>
            </a:fld>
            <a:endParaRPr lang="en-US"/>
          </a:p>
        </p:txBody>
      </p:sp>
    </p:spTree>
    <p:extLst>
      <p:ext uri="{BB962C8B-B14F-4D97-AF65-F5344CB8AC3E}">
        <p14:creationId xmlns:p14="http://schemas.microsoft.com/office/powerpoint/2010/main" val="173474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sym typeface="Wingdings" pitchFamily="2" charset="2"/>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12</a:t>
            </a:fld>
            <a:endParaRPr lang="en-US"/>
          </a:p>
        </p:txBody>
      </p:sp>
    </p:spTree>
    <p:extLst>
      <p:ext uri="{BB962C8B-B14F-4D97-AF65-F5344CB8AC3E}">
        <p14:creationId xmlns:p14="http://schemas.microsoft.com/office/powerpoint/2010/main" val="311422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sym typeface="Wingdings" pitchFamily="2" charset="2"/>
              </a:rPr>
              <a:t>What things (situations, experiences, thoughts, memories) tend to trigger your soothing-affiliative system?</a:t>
            </a:r>
          </a:p>
          <a:p>
            <a:r>
              <a:rPr lang="en-US" sz="1200" b="1" i="0" kern="1200" dirty="0">
                <a:solidFill>
                  <a:schemeClr val="tx1"/>
                </a:solidFill>
                <a:effectLst/>
                <a:latin typeface="+mn-lt"/>
                <a:ea typeface="+mn-ea"/>
                <a:cs typeface="+mn-cs"/>
                <a:sym typeface="Wingdings" pitchFamily="2" charset="2"/>
              </a:rPr>
              <a:t>What emotions (e.g., calm, contentment) do  you experience in these situations?</a:t>
            </a:r>
          </a:p>
          <a:p>
            <a:r>
              <a:rPr lang="en-US" sz="1200" b="1" i="0" kern="1200" dirty="0">
                <a:solidFill>
                  <a:schemeClr val="tx1"/>
                </a:solidFill>
                <a:effectLst/>
                <a:latin typeface="+mn-lt"/>
                <a:ea typeface="+mn-ea"/>
                <a:cs typeface="+mn-cs"/>
                <a:sym typeface="Wingdings" pitchFamily="2" charset="2"/>
              </a:rPr>
              <a:t>What type of behaviors do you want to engage in when this system is triggered (e.g., relaxation, care-giving, care-receiving, etc.)?</a:t>
            </a:r>
            <a:endParaRPr lang="en-US" sz="1200" b="1" kern="1200" dirty="0">
              <a:solidFill>
                <a:schemeClr val="tx1"/>
              </a:solidFill>
              <a:effectLst/>
              <a:latin typeface="+mn-lt"/>
              <a:ea typeface="+mn-ea"/>
              <a:cs typeface="+mn-cs"/>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13</a:t>
            </a:fld>
            <a:endParaRPr lang="en-US"/>
          </a:p>
        </p:txBody>
      </p:sp>
    </p:spTree>
    <p:extLst>
      <p:ext uri="{BB962C8B-B14F-4D97-AF65-F5344CB8AC3E}">
        <p14:creationId xmlns:p14="http://schemas.microsoft.com/office/powerpoint/2010/main" val="56810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14</a:t>
            </a:fld>
            <a:endParaRPr lang="en-US"/>
          </a:p>
        </p:txBody>
      </p:sp>
    </p:spTree>
    <p:extLst>
      <p:ext uri="{BB962C8B-B14F-4D97-AF65-F5344CB8AC3E}">
        <p14:creationId xmlns:p14="http://schemas.microsoft.com/office/powerpoint/2010/main" val="215174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15</a:t>
            </a:fld>
            <a:endParaRPr lang="en-US"/>
          </a:p>
        </p:txBody>
      </p:sp>
    </p:spTree>
    <p:extLst>
      <p:ext uri="{BB962C8B-B14F-4D97-AF65-F5344CB8AC3E}">
        <p14:creationId xmlns:p14="http://schemas.microsoft.com/office/powerpoint/2010/main" val="3359033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sympathetic and parasympathetic nervous systems by Dr. Russ Harris (3:32)</a:t>
            </a:r>
          </a:p>
          <a:p>
            <a:r>
              <a:rPr lang="en-US" dirty="0"/>
              <a:t>https://youtu.be/R2825kDSo4M </a:t>
            </a:r>
          </a:p>
        </p:txBody>
      </p:sp>
      <p:sp>
        <p:nvSpPr>
          <p:cNvPr id="4" name="Slide Number Placeholder 3"/>
          <p:cNvSpPr>
            <a:spLocks noGrp="1"/>
          </p:cNvSpPr>
          <p:nvPr>
            <p:ph type="sldNum" sz="quarter" idx="10"/>
          </p:nvPr>
        </p:nvSpPr>
        <p:spPr/>
        <p:txBody>
          <a:bodyPr/>
          <a:lstStyle/>
          <a:p>
            <a:fld id="{567FC350-E118-45B2-A544-EA22BE1E6784}" type="slidenum">
              <a:rPr lang="en-US" smtClean="0"/>
              <a:t>16</a:t>
            </a:fld>
            <a:endParaRPr lang="en-US"/>
          </a:p>
        </p:txBody>
      </p:sp>
    </p:spTree>
    <p:extLst>
      <p:ext uri="{BB962C8B-B14F-4D97-AF65-F5344CB8AC3E}">
        <p14:creationId xmlns:p14="http://schemas.microsoft.com/office/powerpoint/2010/main" val="193417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17</a:t>
            </a:fld>
            <a:endParaRPr lang="en-US"/>
          </a:p>
        </p:txBody>
      </p:sp>
    </p:spTree>
    <p:extLst>
      <p:ext uri="{BB962C8B-B14F-4D97-AF65-F5344CB8AC3E}">
        <p14:creationId xmlns:p14="http://schemas.microsoft.com/office/powerpoint/2010/main" val="154756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Belly breathing practice</a:t>
            </a:r>
            <a:endParaRPr lang="en-US" u="sng" dirty="0"/>
          </a:p>
          <a:p>
            <a:endParaRPr lang="en-US" u="none" dirty="0"/>
          </a:p>
        </p:txBody>
      </p:sp>
      <p:sp>
        <p:nvSpPr>
          <p:cNvPr id="4" name="Slide Number Placeholder 3"/>
          <p:cNvSpPr>
            <a:spLocks noGrp="1"/>
          </p:cNvSpPr>
          <p:nvPr>
            <p:ph type="sldNum" sz="quarter" idx="10"/>
          </p:nvPr>
        </p:nvSpPr>
        <p:spPr/>
        <p:txBody>
          <a:bodyPr/>
          <a:lstStyle/>
          <a:p>
            <a:fld id="{567FC350-E118-45B2-A544-EA22BE1E6784}" type="slidenum">
              <a:rPr lang="en-US" smtClean="0"/>
              <a:t>18</a:t>
            </a:fld>
            <a:endParaRPr lang="en-US"/>
          </a:p>
        </p:txBody>
      </p:sp>
    </p:spTree>
    <p:extLst>
      <p:ext uri="{BB962C8B-B14F-4D97-AF65-F5344CB8AC3E}">
        <p14:creationId xmlns:p14="http://schemas.microsoft.com/office/powerpoint/2010/main" val="141497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p>
        </p:txBody>
      </p:sp>
      <p:sp>
        <p:nvSpPr>
          <p:cNvPr id="4" name="Slide Number Placeholder 3"/>
          <p:cNvSpPr>
            <a:spLocks noGrp="1"/>
          </p:cNvSpPr>
          <p:nvPr>
            <p:ph type="sldNum" sz="quarter" idx="10"/>
          </p:nvPr>
        </p:nvSpPr>
        <p:spPr/>
        <p:txBody>
          <a:bodyPr/>
          <a:lstStyle/>
          <a:p>
            <a:fld id="{567FC350-E118-45B2-A544-EA22BE1E6784}" type="slidenum">
              <a:rPr lang="en-US" smtClean="0"/>
              <a:t>2</a:t>
            </a:fld>
            <a:endParaRPr lang="en-US"/>
          </a:p>
        </p:txBody>
      </p:sp>
    </p:spTree>
    <p:extLst>
      <p:ext uri="{BB962C8B-B14F-4D97-AF65-F5344CB8AC3E}">
        <p14:creationId xmlns:p14="http://schemas.microsoft.com/office/powerpoint/2010/main" val="3818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567FC350-E118-45B2-A544-EA22BE1E6784}" type="slidenum">
              <a:rPr lang="en-US" smtClean="0"/>
              <a:t>3</a:t>
            </a:fld>
            <a:endParaRPr lang="en-US"/>
          </a:p>
        </p:txBody>
      </p:sp>
    </p:spTree>
    <p:extLst>
      <p:ext uri="{BB962C8B-B14F-4D97-AF65-F5344CB8AC3E}">
        <p14:creationId xmlns:p14="http://schemas.microsoft.com/office/powerpoint/2010/main" val="298126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4</a:t>
            </a:fld>
            <a:endParaRPr lang="en-US"/>
          </a:p>
        </p:txBody>
      </p:sp>
    </p:spTree>
    <p:extLst>
      <p:ext uri="{BB962C8B-B14F-4D97-AF65-F5344CB8AC3E}">
        <p14:creationId xmlns:p14="http://schemas.microsoft.com/office/powerpoint/2010/main" val="136989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C350-E118-45B2-A544-EA22BE1E6784}" type="slidenum">
              <a:rPr lang="en-US" smtClean="0"/>
              <a:t>5</a:t>
            </a:fld>
            <a:endParaRPr lang="en-US"/>
          </a:p>
        </p:txBody>
      </p:sp>
    </p:spTree>
    <p:extLst>
      <p:ext uri="{BB962C8B-B14F-4D97-AF65-F5344CB8AC3E}">
        <p14:creationId xmlns:p14="http://schemas.microsoft.com/office/powerpoint/2010/main" val="122289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6</a:t>
            </a:fld>
            <a:endParaRPr lang="en-US"/>
          </a:p>
        </p:txBody>
      </p:sp>
    </p:spTree>
    <p:extLst>
      <p:ext uri="{BB962C8B-B14F-4D97-AF65-F5344CB8AC3E}">
        <p14:creationId xmlns:p14="http://schemas.microsoft.com/office/powerpoint/2010/main" val="406557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7</a:t>
            </a:fld>
            <a:endParaRPr lang="en-US"/>
          </a:p>
        </p:txBody>
      </p:sp>
    </p:spTree>
    <p:extLst>
      <p:ext uri="{BB962C8B-B14F-4D97-AF65-F5344CB8AC3E}">
        <p14:creationId xmlns:p14="http://schemas.microsoft.com/office/powerpoint/2010/main" val="272140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Under threat conditions, our attention and awareness is (further) biased to notice and pay disproportionate attention to threat cues over positive cues </a:t>
            </a:r>
          </a:p>
          <a:p>
            <a:endParaRPr lang="en-US" b="0" dirty="0"/>
          </a:p>
          <a:p>
            <a:r>
              <a:rPr lang="en-US" b="0" dirty="0"/>
              <a:t>explain the Negativity</a:t>
            </a:r>
            <a:r>
              <a:rPr lang="en-US" b="0" baseline="0" dirty="0"/>
              <a:t> bias tying it into the ‘better safe than sorry’ wording of the 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From an evolutionary standpoint, it’s important that we have ways of paying attention to and prioritizing threats in our world (our brains and bodies have evolved to take the ‘better safe than sorry’ approach to potential threats); therefore, we prioritize these at the expense of positive experiences </a:t>
            </a:r>
            <a:endParaRPr lang="en-US" b="0" dirty="0"/>
          </a:p>
          <a:p>
            <a:endParaRPr lang="en-US" b="0" baseline="0" dirty="0"/>
          </a:p>
          <a:p>
            <a:r>
              <a:rPr lang="en-US" b="0" baseline="0" dirty="0"/>
              <a:t>This approach also influences our ‘new’ brain competencies, so when our threat systems are triggered, we are more likely to engage in worry, rumination, conjure up negative outcomes or interpretations (we may catastrophize) than if our threat systems weren’t activated </a:t>
            </a:r>
          </a:p>
          <a:p>
            <a:endParaRPr lang="en-US" b="0" baseline="0" dirty="0"/>
          </a:p>
          <a:p>
            <a:r>
              <a:rPr lang="en-US" b="0" baseline="0" dirty="0"/>
              <a:t>Give some other examples</a:t>
            </a:r>
          </a:p>
          <a:p>
            <a:endParaRPr lang="en-US" b="0" baseline="0" dirty="0"/>
          </a:p>
          <a:p>
            <a:r>
              <a:rPr lang="en-US" baseline="0" dirty="0"/>
              <a:t>Examples: </a:t>
            </a:r>
          </a:p>
          <a:p>
            <a:r>
              <a:rPr lang="en-US" baseline="0" dirty="0"/>
              <a:t>-I asked them something like “Tonight when you talk to your friend, romantic partner or family member, will you talk to them about the 1 bad thing that happened today or the several good things that happened today?”   (this one worked well—students could relate and all seemed to agree)</a:t>
            </a:r>
          </a:p>
          <a:p>
            <a:r>
              <a:rPr lang="en-US" baseline="0" dirty="0"/>
              <a:t>-Faculty course evaluations: how we focus and ruminate on the few negative comments rather than the larger percentage of positive comments</a:t>
            </a:r>
          </a:p>
          <a:p>
            <a:r>
              <a:rPr lang="en-US" baseline="0" dirty="0"/>
              <a:t>(all seemed interested)</a:t>
            </a:r>
          </a:p>
          <a:p>
            <a:endParaRPr lang="en-US" b="0" baseline="0" dirty="0"/>
          </a:p>
          <a:p>
            <a:endParaRPr lang="en-US" b="0" baseline="0" dirty="0"/>
          </a:p>
          <a:p>
            <a:r>
              <a:rPr lang="en-US" b="0" baseline="0" dirty="0"/>
              <a:t>Remember that we/our brains are very responsive to our environments and experiences; if we experience certain threat-based environments (e.g., bullying, criticism, rejection) </a:t>
            </a:r>
            <a:r>
              <a:rPr lang="en-US" b="0" baseline="0" dirty="0">
                <a:sym typeface="Wingdings" pitchFamily="2" charset="2"/>
              </a:rPr>
              <a:t> lead to common patterns or loops in the mind (recall from </a:t>
            </a:r>
            <a:r>
              <a:rPr lang="en-US" b="0" baseline="0" dirty="0" err="1">
                <a:sym typeface="Wingdings" pitchFamily="2" charset="2"/>
              </a:rPr>
              <a:t>Chp</a:t>
            </a:r>
            <a:r>
              <a:rPr lang="en-US" b="0" baseline="0" dirty="0">
                <a:sym typeface="Wingdings" pitchFamily="2" charset="2"/>
              </a:rPr>
              <a:t> 1) that contributes to ongoing difficulties </a:t>
            </a:r>
          </a:p>
          <a:p>
            <a:r>
              <a:rPr lang="en-US" b="0" baseline="0" dirty="0">
                <a:sym typeface="Wingdings" pitchFamily="2" charset="2"/>
              </a:rPr>
              <a:t>(‘fire together, wire together’)</a:t>
            </a:r>
          </a:p>
          <a:p>
            <a:r>
              <a:rPr lang="en-US" b="0" baseline="0" dirty="0">
                <a:sym typeface="Wingdings" pitchFamily="2" charset="2"/>
              </a:rPr>
              <a:t>Undergoing these (mental) threat-directed loops, these patterns become easily activated  ongoing source of distress and suffering that is distinct from (although related) to threats we experience in the external world (e.g., people harming, criticizing or rejecting us)</a:t>
            </a:r>
          </a:p>
          <a:p>
            <a:r>
              <a:rPr lang="en-US" b="0" baseline="0" dirty="0">
                <a:sym typeface="Wingdings" pitchFamily="2" charset="2"/>
              </a:rPr>
              <a:t>Can make it challenging to live our lives in a balanced, helpful, and healthy way</a:t>
            </a:r>
          </a:p>
          <a:p>
            <a:endParaRPr lang="en-US" b="0" baseline="0" dirty="0">
              <a:sym typeface="Wingdings" pitchFamily="2" charset="2"/>
            </a:endParaRPr>
          </a:p>
          <a:p>
            <a:r>
              <a:rPr lang="en-US" b="1" baseline="0" dirty="0">
                <a:sym typeface="Wingdings" pitchFamily="2" charset="2"/>
              </a:rPr>
              <a:t>Take a moment to think about your threat system – how often and what things (situations, experiences, thoughts, memories) tend to trigger it?</a:t>
            </a:r>
            <a:r>
              <a:rPr lang="en-US" b="0" baseline="0" dirty="0">
                <a:sym typeface="Wingdings" pitchFamily="2" charset="2"/>
              </a:rPr>
              <a:t> (we won’t share this aloud)</a:t>
            </a:r>
            <a:endParaRPr lang="en-US" b="1" baseline="0" dirty="0"/>
          </a:p>
        </p:txBody>
      </p:sp>
      <p:sp>
        <p:nvSpPr>
          <p:cNvPr id="4" name="Slide Number Placeholder 3"/>
          <p:cNvSpPr>
            <a:spLocks noGrp="1"/>
          </p:cNvSpPr>
          <p:nvPr>
            <p:ph type="sldNum" sz="quarter" idx="10"/>
          </p:nvPr>
        </p:nvSpPr>
        <p:spPr/>
        <p:txBody>
          <a:bodyPr/>
          <a:lstStyle/>
          <a:p>
            <a:fld id="{567FC350-E118-45B2-A544-EA22BE1E6784}" type="slidenum">
              <a:rPr lang="en-US" smtClean="0"/>
              <a:t>8</a:t>
            </a:fld>
            <a:endParaRPr lang="en-US"/>
          </a:p>
        </p:txBody>
      </p:sp>
    </p:spTree>
    <p:extLst>
      <p:ext uri="{BB962C8B-B14F-4D97-AF65-F5344CB8AC3E}">
        <p14:creationId xmlns:p14="http://schemas.microsoft.com/office/powerpoint/2010/main" val="2256785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FC350-E118-45B2-A544-EA22BE1E6784}" type="slidenum">
              <a:rPr lang="en-US" smtClean="0"/>
              <a:t>9</a:t>
            </a:fld>
            <a:endParaRPr lang="en-US"/>
          </a:p>
        </p:txBody>
      </p:sp>
    </p:spTree>
    <p:extLst>
      <p:ext uri="{BB962C8B-B14F-4D97-AF65-F5344CB8AC3E}">
        <p14:creationId xmlns:p14="http://schemas.microsoft.com/office/powerpoint/2010/main" val="4049105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 y="0"/>
            <a:ext cx="9753600" cy="7315200"/>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ctrTitle"/>
          </p:nvPr>
        </p:nvSpPr>
        <p:spPr>
          <a:xfrm>
            <a:off x="1130409" y="2997396"/>
            <a:ext cx="7492781" cy="1104900"/>
          </a:xfrm>
          <a:prstGeom prst="rect">
            <a:avLst/>
          </a:prstGeom>
        </p:spPr>
        <p:txBody>
          <a:bodyPr wrap="square" lIns="0" tIns="0" rIns="0" bIns="0">
            <a:spAutoFit/>
          </a:bodyPr>
          <a:lstStyle>
            <a:lvl1pPr>
              <a:defRPr sz="7250" b="0" i="0">
                <a:solidFill>
                  <a:srgbClr val="FBFBF4"/>
                </a:solidFill>
                <a:latin typeface="Arial Narrow"/>
                <a:cs typeface="Arial Narrow"/>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99D1D0"/>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2795" y="428498"/>
            <a:ext cx="5668009" cy="835025"/>
          </a:xfrm>
          <a:prstGeom prst="rect">
            <a:avLst/>
          </a:prstGeom>
        </p:spPr>
        <p:txBody>
          <a:bodyPr wrap="square" lIns="0" tIns="0" rIns="0" bIns="0">
            <a:spAutoFit/>
          </a:bodyPr>
          <a:lstStyle>
            <a:lvl1pPr>
              <a:defRPr sz="3200" b="1" i="0">
                <a:solidFill>
                  <a:srgbClr val="99D1D0"/>
                </a:solidFill>
                <a:latin typeface="Constantia"/>
                <a:cs typeface="Constantia"/>
              </a:defRPr>
            </a:lvl1pPr>
          </a:lstStyle>
          <a:p>
            <a:endParaRPr/>
          </a:p>
        </p:txBody>
      </p:sp>
      <p:sp>
        <p:nvSpPr>
          <p:cNvPr id="3" name="Holder 3"/>
          <p:cNvSpPr>
            <a:spLocks noGrp="1"/>
          </p:cNvSpPr>
          <p:nvPr>
            <p:ph type="body" idx="1"/>
          </p:nvPr>
        </p:nvSpPr>
        <p:spPr>
          <a:xfrm>
            <a:off x="330834" y="1818541"/>
            <a:ext cx="9091930" cy="4632960"/>
          </a:xfrm>
          <a:prstGeom prst="rect">
            <a:avLst/>
          </a:prstGeom>
        </p:spPr>
        <p:txBody>
          <a:bodyPr wrap="square" lIns="0" tIns="0" rIns="0" bIns="0">
            <a:spAutoFit/>
          </a:bodyPr>
          <a:lstStyle>
            <a:lvl1pPr>
              <a:defRPr sz="2400" b="0" i="0">
                <a:solidFill>
                  <a:schemeClr val="bg1"/>
                </a:solidFill>
                <a:latin typeface="Constantia"/>
                <a:cs typeface="Constantia"/>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R2825kDSo4M"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4010"/>
            <a:ext cx="9753601" cy="7319210"/>
          </a:xfrm>
          <a:prstGeom prst="rect">
            <a:avLst/>
          </a:prstGeom>
        </p:spPr>
      </p:pic>
      <p:sp>
        <p:nvSpPr>
          <p:cNvPr id="13" name="object 3"/>
          <p:cNvSpPr/>
          <p:nvPr/>
        </p:nvSpPr>
        <p:spPr>
          <a:xfrm>
            <a:off x="0" y="0"/>
            <a:ext cx="9753598" cy="7325751"/>
          </a:xfrm>
          <a:custGeom>
            <a:avLst/>
            <a:gdLst/>
            <a:ahLst/>
            <a:cxnLst/>
            <a:rect l="l" t="t" r="r" b="b"/>
            <a:pathLst>
              <a:path w="9753600" h="7315200">
                <a:moveTo>
                  <a:pt x="0" y="0"/>
                </a:moveTo>
                <a:lnTo>
                  <a:pt x="9753520" y="0"/>
                </a:lnTo>
                <a:lnTo>
                  <a:pt x="9753520" y="7315199"/>
                </a:lnTo>
                <a:lnTo>
                  <a:pt x="0" y="7315199"/>
                </a:lnTo>
                <a:lnTo>
                  <a:pt x="0" y="0"/>
                </a:lnTo>
                <a:close/>
              </a:path>
            </a:pathLst>
          </a:custGeom>
          <a:solidFill>
            <a:srgbClr val="393E53">
              <a:alpha val="47843"/>
            </a:srgbClr>
          </a:solidFill>
        </p:spPr>
        <p:txBody>
          <a:bodyPr wrap="square" lIns="0" tIns="0" rIns="0" bIns="0" rtlCol="0"/>
          <a:lstStyle/>
          <a:p>
            <a:endParaRPr/>
          </a:p>
        </p:txBody>
      </p:sp>
      <p:sp>
        <p:nvSpPr>
          <p:cNvPr id="2" name="object 2"/>
          <p:cNvSpPr txBox="1"/>
          <p:nvPr/>
        </p:nvSpPr>
        <p:spPr>
          <a:xfrm>
            <a:off x="-2" y="1194227"/>
            <a:ext cx="9753601" cy="1015663"/>
          </a:xfrm>
          <a:prstGeom prst="rect">
            <a:avLst/>
          </a:prstGeom>
        </p:spPr>
        <p:txBody>
          <a:bodyPr vert="horz" wrap="square" lIns="0" tIns="0" rIns="0" bIns="0" rtlCol="0">
            <a:spAutoFit/>
          </a:bodyPr>
          <a:lstStyle/>
          <a:p>
            <a:pPr marL="12700" algn="ctr">
              <a:lnSpc>
                <a:spcPct val="100000"/>
              </a:lnSpc>
            </a:pPr>
            <a:r>
              <a:rPr sz="6600" spc="-100" dirty="0">
                <a:solidFill>
                  <a:srgbClr val="FCFCF4"/>
                </a:solidFill>
                <a:latin typeface="Century Gothic" panose="020B0502020202020204" pitchFamily="34" charset="0"/>
                <a:cs typeface="Constantia"/>
              </a:rPr>
              <a:t>Things</a:t>
            </a:r>
            <a:r>
              <a:rPr sz="6600" spc="-320" dirty="0">
                <a:solidFill>
                  <a:srgbClr val="FCFCF4"/>
                </a:solidFill>
                <a:latin typeface="Century Gothic" panose="020B0502020202020204" pitchFamily="34" charset="0"/>
                <a:cs typeface="Constantia"/>
              </a:rPr>
              <a:t> </a:t>
            </a:r>
            <a:r>
              <a:rPr sz="6600" spc="-55" dirty="0">
                <a:solidFill>
                  <a:srgbClr val="FCFCF4"/>
                </a:solidFill>
                <a:latin typeface="Century Gothic" panose="020B0502020202020204" pitchFamily="34" charset="0"/>
                <a:cs typeface="Constantia"/>
              </a:rPr>
              <a:t>to</a:t>
            </a:r>
            <a:endParaRPr sz="6600" dirty="0">
              <a:solidFill>
                <a:srgbClr val="FCFCF4"/>
              </a:solidFill>
              <a:latin typeface="Century Gothic" panose="020B0502020202020204" pitchFamily="34" charset="0"/>
              <a:cs typeface="Constantia"/>
            </a:endParaRPr>
          </a:p>
        </p:txBody>
      </p:sp>
      <p:sp>
        <p:nvSpPr>
          <p:cNvPr id="4" name="object 4"/>
          <p:cNvSpPr txBox="1"/>
          <p:nvPr/>
        </p:nvSpPr>
        <p:spPr>
          <a:xfrm>
            <a:off x="-2" y="4764435"/>
            <a:ext cx="9753601" cy="1015663"/>
          </a:xfrm>
          <a:prstGeom prst="rect">
            <a:avLst/>
          </a:prstGeom>
        </p:spPr>
        <p:txBody>
          <a:bodyPr vert="horz" wrap="square" lIns="0" tIns="0" rIns="0" bIns="0" rtlCol="0">
            <a:spAutoFit/>
          </a:bodyPr>
          <a:lstStyle/>
          <a:p>
            <a:pPr marL="12700" algn="ctr"/>
            <a:r>
              <a:rPr sz="6600" spc="-100" dirty="0">
                <a:solidFill>
                  <a:srgbClr val="FBFBF4"/>
                </a:solidFill>
                <a:latin typeface="Century Gothic" panose="020B0502020202020204" pitchFamily="34" charset="0"/>
                <a:cs typeface="Constantia"/>
              </a:rPr>
              <a:t>for Today</a:t>
            </a:r>
          </a:p>
        </p:txBody>
      </p:sp>
      <p:sp>
        <p:nvSpPr>
          <p:cNvPr id="7" name="object 2"/>
          <p:cNvSpPr txBox="1"/>
          <p:nvPr/>
        </p:nvSpPr>
        <p:spPr>
          <a:xfrm>
            <a:off x="-2" y="2413146"/>
            <a:ext cx="9753602" cy="2123658"/>
          </a:xfrm>
          <a:prstGeom prst="rect">
            <a:avLst/>
          </a:prstGeom>
        </p:spPr>
        <p:txBody>
          <a:bodyPr vert="horz" wrap="square" lIns="0" tIns="0" rIns="0" bIns="0" rtlCol="0">
            <a:spAutoFit/>
          </a:bodyPr>
          <a:lstStyle/>
          <a:p>
            <a:pPr marL="12700" algn="ctr">
              <a:lnSpc>
                <a:spcPct val="100000"/>
              </a:lnSpc>
            </a:pPr>
            <a:r>
              <a:rPr lang="en-US" sz="13800" dirty="0">
                <a:solidFill>
                  <a:srgbClr val="FBFBF4"/>
                </a:solidFill>
                <a:latin typeface="Monotype Corsiva" panose="03010101010201010101" pitchFamily="66" charset="0"/>
                <a:cs typeface="Constantia"/>
              </a:rPr>
              <a:t>be Thankful</a:t>
            </a:r>
            <a:endParaRPr sz="13800" dirty="0">
              <a:latin typeface="Monotype Corsiva" panose="03010101010201010101" pitchFamily="66" charset="0"/>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4800"/>
            <a:ext cx="9296400" cy="780214"/>
          </a:xfrm>
          <a:prstGeom prst="rect">
            <a:avLst/>
          </a:prstGeom>
        </p:spPr>
        <p:txBody>
          <a:bodyPr vert="horz" wrap="square" lIns="0" tIns="0" rIns="0" bIns="0" rtlCol="0">
            <a:spAutoFit/>
          </a:bodyPr>
          <a:lstStyle/>
          <a:p>
            <a:pPr marL="12700" marR="5080" algn="l">
              <a:lnSpc>
                <a:spcPts val="6000"/>
              </a:lnSpc>
            </a:pPr>
            <a:r>
              <a:rPr lang="en-US" sz="6000" spc="5" dirty="0"/>
              <a:t>Drive System</a:t>
            </a:r>
            <a:endParaRPr sz="6000" spc="5" dirty="0"/>
          </a:p>
        </p:txBody>
      </p:sp>
      <p:sp>
        <p:nvSpPr>
          <p:cNvPr id="5" name="object 2"/>
          <p:cNvSpPr txBox="1">
            <a:spLocks/>
          </p:cNvSpPr>
          <p:nvPr/>
        </p:nvSpPr>
        <p:spPr>
          <a:xfrm>
            <a:off x="212634" y="2819400"/>
            <a:ext cx="5648373" cy="2400657"/>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a:lnSpc>
                <a:spcPts val="3600"/>
              </a:lnSpc>
            </a:pPr>
            <a:endParaRPr lang="en-US" sz="3600" b="0" dirty="0">
              <a:solidFill>
                <a:schemeClr val="bg1"/>
              </a:solidFill>
              <a:latin typeface="Century Gothic" panose="020B0502020202020204" pitchFamily="34" charset="0"/>
            </a:endParaRPr>
          </a:p>
          <a:p>
            <a:pPr marL="457200" indent="-457200">
              <a:lnSpc>
                <a:spcPts val="3600"/>
              </a:lnSpc>
              <a:buFont typeface="Arial" panose="020B0604020202020204" pitchFamily="34" charset="0"/>
              <a:buChar char="•"/>
            </a:pPr>
            <a:r>
              <a:rPr lang="en-US" sz="3600" b="0" dirty="0">
                <a:solidFill>
                  <a:schemeClr val="bg1"/>
                </a:solidFill>
                <a:latin typeface="Century Gothic" panose="020B0502020202020204" pitchFamily="34" charset="0"/>
              </a:rPr>
              <a:t>Emotions = excitement, joy, anticipation</a:t>
            </a:r>
          </a:p>
          <a:p>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endParaRPr lang="en-US" sz="3000"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29000"/>
            <a:ext cx="2054152" cy="1517891"/>
          </a:xfrm>
          <a:prstGeom prst="rect">
            <a:avLst/>
          </a:prstGeom>
        </p:spPr>
      </p:pic>
      <p:sp>
        <p:nvSpPr>
          <p:cNvPr id="6" name="object 3"/>
          <p:cNvSpPr/>
          <p:nvPr/>
        </p:nvSpPr>
        <p:spPr>
          <a:xfrm>
            <a:off x="5995348"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8" name="Picture 7">
            <a:extLst>
              <a:ext uri="{FF2B5EF4-FFF2-40B4-BE49-F238E27FC236}">
                <a16:creationId xmlns:a16="http://schemas.microsoft.com/office/drawing/2014/main" id="{29C033C6-5751-4D81-863E-EF312B853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630" y="1801392"/>
            <a:ext cx="3319336" cy="3712415"/>
          </a:xfrm>
          <a:prstGeom prst="rect">
            <a:avLst/>
          </a:prstGeom>
        </p:spPr>
      </p:pic>
    </p:spTree>
    <p:extLst>
      <p:ext uri="{BB962C8B-B14F-4D97-AF65-F5344CB8AC3E}">
        <p14:creationId xmlns:p14="http://schemas.microsoft.com/office/powerpoint/2010/main" val="13713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0500" y="232621"/>
            <a:ext cx="5524500" cy="1291379"/>
          </a:xfrm>
          <a:prstGeom prst="rect">
            <a:avLst/>
          </a:prstGeom>
        </p:spPr>
        <p:txBody>
          <a:bodyPr vert="horz" wrap="square" lIns="0" tIns="0" rIns="0" bIns="0" rtlCol="0">
            <a:spAutoFit/>
          </a:bodyPr>
          <a:lstStyle/>
          <a:p>
            <a:pPr marL="12700" marR="5080" algn="l">
              <a:lnSpc>
                <a:spcPts val="5000"/>
              </a:lnSpc>
            </a:pPr>
            <a:r>
              <a:rPr lang="en-US" sz="5000" spc="5" dirty="0"/>
              <a:t>Soothing-Affiliative System</a:t>
            </a:r>
            <a:endParaRPr sz="5000" spc="5" dirty="0"/>
          </a:p>
        </p:txBody>
      </p:sp>
      <p:sp>
        <p:nvSpPr>
          <p:cNvPr id="5" name="object 2"/>
          <p:cNvSpPr txBox="1">
            <a:spLocks/>
          </p:cNvSpPr>
          <p:nvPr/>
        </p:nvSpPr>
        <p:spPr>
          <a:xfrm>
            <a:off x="4000500" y="2590800"/>
            <a:ext cx="5521088" cy="4001095"/>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Affiliative-focused</a:t>
            </a:r>
          </a:p>
          <a:p>
            <a:pPr marL="457200" indent="-457200">
              <a:lnSpc>
                <a:spcPts val="3600"/>
              </a:lnSpc>
              <a:spcAft>
                <a:spcPts val="1200"/>
              </a:spcAft>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lnSpc>
                <a:spcPts val="3600"/>
              </a:lnSpc>
              <a:buFont typeface="Arial" panose="020B0604020202020204" pitchFamily="34" charset="0"/>
              <a:buChar char="•"/>
            </a:pPr>
            <a:r>
              <a:rPr lang="en-US" sz="3600" b="0" dirty="0">
                <a:solidFill>
                  <a:schemeClr val="bg1"/>
                </a:solidFill>
                <a:latin typeface="Century Gothic" panose="020B0502020202020204" pitchFamily="34" charset="0"/>
              </a:rPr>
              <a:t>Soothing and Calming</a:t>
            </a:r>
          </a:p>
          <a:p>
            <a:pPr marL="457200" indent="-457200">
              <a:lnSpc>
                <a:spcPts val="3600"/>
              </a:lnSpc>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lnSpc>
                <a:spcPts val="3600"/>
              </a:lnSpc>
              <a:buFont typeface="Arial" panose="020B0604020202020204" pitchFamily="34" charset="0"/>
              <a:buChar char="•"/>
            </a:pPr>
            <a:r>
              <a:rPr lang="en-US" sz="3600" b="0" dirty="0">
                <a:solidFill>
                  <a:schemeClr val="bg1"/>
                </a:solidFill>
                <a:latin typeface="Century Gothic" panose="020B0502020202020204" pitchFamily="34" charset="0"/>
              </a:rPr>
              <a:t>Emotions/Feelings = </a:t>
            </a:r>
            <a:r>
              <a:rPr lang="en-US" b="0" spc="-100" dirty="0">
                <a:solidFill>
                  <a:schemeClr val="bg1"/>
                </a:solidFill>
                <a:latin typeface="Century Gothic" panose="020B0502020202020204" pitchFamily="34" charset="0"/>
              </a:rPr>
              <a:t>caring, kindness, calmness, safety</a:t>
            </a:r>
          </a:p>
          <a:p>
            <a:pPr marL="457200" indent="-457200">
              <a:lnSpc>
                <a:spcPts val="3600"/>
              </a:lnSpc>
              <a:buFont typeface="Arial" panose="020B0604020202020204" pitchFamily="34" charset="0"/>
              <a:buChar char="•"/>
            </a:pPr>
            <a:endParaRPr lang="en-US" sz="3600" b="0" dirty="0">
              <a:solidFill>
                <a:schemeClr val="bg1"/>
              </a:solidFill>
              <a:latin typeface="Century Gothic" panose="020B0502020202020204" pitchFamily="34" charset="0"/>
            </a:endParaRPr>
          </a:p>
        </p:txBody>
      </p:sp>
      <p:sp>
        <p:nvSpPr>
          <p:cNvPr id="6" name="object 3"/>
          <p:cNvSpPr/>
          <p:nvPr/>
        </p:nvSpPr>
        <p:spPr>
          <a:xfrm>
            <a:off x="0" y="2275"/>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30" y="1941038"/>
            <a:ext cx="3009240" cy="3437674"/>
          </a:xfrm>
          <a:prstGeom prst="rect">
            <a:avLst/>
          </a:prstGeom>
        </p:spPr>
      </p:pic>
    </p:spTree>
    <p:extLst>
      <p:ext uri="{BB962C8B-B14F-4D97-AF65-F5344CB8AC3E}">
        <p14:creationId xmlns:p14="http://schemas.microsoft.com/office/powerpoint/2010/main" val="312579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6200" y="237622"/>
            <a:ext cx="5715000" cy="1291379"/>
          </a:xfrm>
          <a:prstGeom prst="rect">
            <a:avLst/>
          </a:prstGeom>
        </p:spPr>
        <p:txBody>
          <a:bodyPr vert="horz" wrap="square" lIns="0" tIns="0" rIns="0" bIns="0" rtlCol="0">
            <a:spAutoFit/>
          </a:bodyPr>
          <a:lstStyle/>
          <a:p>
            <a:pPr marL="12700" marR="5080" algn="l">
              <a:lnSpc>
                <a:spcPts val="5000"/>
              </a:lnSpc>
            </a:pPr>
            <a:r>
              <a:rPr lang="en-US" sz="5000" spc="5" dirty="0"/>
              <a:t>Soothing-Affiliative System</a:t>
            </a:r>
            <a:endParaRPr sz="5000" spc="5" dirty="0"/>
          </a:p>
        </p:txBody>
      </p:sp>
      <p:sp>
        <p:nvSpPr>
          <p:cNvPr id="5" name="object 2"/>
          <p:cNvSpPr txBox="1">
            <a:spLocks/>
          </p:cNvSpPr>
          <p:nvPr/>
        </p:nvSpPr>
        <p:spPr>
          <a:xfrm>
            <a:off x="4038600" y="2362200"/>
            <a:ext cx="5562600" cy="2785378"/>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lnSpc>
                <a:spcPts val="3600"/>
              </a:lnSpc>
              <a:spcAft>
                <a:spcPts val="600"/>
              </a:spcAft>
              <a:buFont typeface="Arial" panose="020B0604020202020204" pitchFamily="34" charset="0"/>
              <a:buChar char="•"/>
            </a:pPr>
            <a:r>
              <a:rPr lang="en-US" sz="3600" b="0" dirty="0">
                <a:solidFill>
                  <a:schemeClr val="bg1"/>
                </a:solidFill>
                <a:latin typeface="Century Gothic" panose="020B0502020202020204" pitchFamily="34" charset="0"/>
              </a:rPr>
              <a:t>Parasympathetic nervous system</a:t>
            </a:r>
          </a:p>
          <a:p>
            <a:pPr marL="914400" lvl="1" indent="-457200">
              <a:lnSpc>
                <a:spcPts val="3200"/>
              </a:lnSpc>
              <a:buFont typeface="Arial" panose="020B0604020202020204" pitchFamily="34" charset="0"/>
              <a:buChar char="•"/>
            </a:pPr>
            <a:r>
              <a:rPr lang="en-US" sz="3200" spc="-100" dirty="0">
                <a:solidFill>
                  <a:schemeClr val="bg1"/>
                </a:solidFill>
                <a:latin typeface="Century Gothic" panose="020B0502020202020204" pitchFamily="34" charset="0"/>
              </a:rPr>
              <a:t>‘rest and digest’; ‘tend and befriend’</a:t>
            </a:r>
          </a:p>
          <a:p>
            <a:pPr marL="914400" lvl="1" indent="-457200">
              <a:lnSpc>
                <a:spcPts val="3200"/>
              </a:lnSpc>
              <a:buFont typeface="Arial" panose="020B0604020202020204" pitchFamily="34" charset="0"/>
              <a:buChar char="•"/>
            </a:pPr>
            <a:r>
              <a:rPr lang="en-US" sz="3200" spc="-100" dirty="0">
                <a:solidFill>
                  <a:schemeClr val="bg1"/>
                </a:solidFill>
                <a:latin typeface="Century Gothic" panose="020B0502020202020204" pitchFamily="34" charset="0"/>
              </a:rPr>
              <a:t>vasopressin, oxytocin</a:t>
            </a:r>
          </a:p>
        </p:txBody>
      </p:sp>
      <p:sp>
        <p:nvSpPr>
          <p:cNvPr id="4" name="object 3"/>
          <p:cNvSpPr/>
          <p:nvPr/>
        </p:nvSpPr>
        <p:spPr>
          <a:xfrm>
            <a:off x="0" y="2275"/>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30" y="1941038"/>
            <a:ext cx="3009240" cy="3437674"/>
          </a:xfrm>
          <a:prstGeom prst="rect">
            <a:avLst/>
          </a:prstGeom>
        </p:spPr>
      </p:pic>
    </p:spTree>
    <p:extLst>
      <p:ext uri="{BB962C8B-B14F-4D97-AF65-F5344CB8AC3E}">
        <p14:creationId xmlns:p14="http://schemas.microsoft.com/office/powerpoint/2010/main" val="38975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3429000" y="333613"/>
            <a:ext cx="6172199" cy="1477328"/>
          </a:xfrm>
          <a:prstGeom prst="rect">
            <a:avLst/>
          </a:prstGeom>
        </p:spPr>
        <p:txBody>
          <a:bodyPr vert="horz" wrap="square" lIns="0" tIns="0" rIns="0" bIns="0" rtlCol="0">
            <a:spAutoFit/>
          </a:bodyPr>
          <a:lstStyle/>
          <a:p>
            <a:pPr marL="12700" marR="5080"/>
            <a:r>
              <a:rPr lang="en-US" sz="4800" spc="-80" dirty="0"/>
              <a:t>What shapes how our   3 systems function?</a:t>
            </a:r>
            <a:endParaRPr sz="4800" spc="-80" dirty="0"/>
          </a:p>
        </p:txBody>
      </p:sp>
      <p:sp>
        <p:nvSpPr>
          <p:cNvPr id="50" name="object 3"/>
          <p:cNvSpPr/>
          <p:nvPr/>
        </p:nvSpPr>
        <p:spPr>
          <a:xfrm>
            <a:off x="-89211"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2960006" cy="2851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05" y="1259800"/>
            <a:ext cx="2210367" cy="1536417"/>
          </a:xfrm>
          <a:prstGeom prst="rect">
            <a:avLst/>
          </a:prstGeom>
        </p:spPr>
      </p:pic>
      <p:sp>
        <p:nvSpPr>
          <p:cNvPr id="7" name="object 2">
            <a:extLst>
              <a:ext uri="{FF2B5EF4-FFF2-40B4-BE49-F238E27FC236}">
                <a16:creationId xmlns:a16="http://schemas.microsoft.com/office/drawing/2014/main" id="{80140F36-0677-44B6-8BF4-C689700A1E29}"/>
              </a:ext>
            </a:extLst>
          </p:cNvPr>
          <p:cNvSpPr txBox="1">
            <a:spLocks/>
          </p:cNvSpPr>
          <p:nvPr/>
        </p:nvSpPr>
        <p:spPr>
          <a:xfrm>
            <a:off x="3428999" y="2144554"/>
            <a:ext cx="6172200" cy="4924425"/>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lnSpc>
                <a:spcPts val="3600"/>
              </a:lnSpc>
              <a:spcAft>
                <a:spcPts val="600"/>
              </a:spcAft>
              <a:buFont typeface="Arial" panose="020B0604020202020204" pitchFamily="34" charset="0"/>
              <a:buChar char="•"/>
            </a:pPr>
            <a:r>
              <a:rPr lang="en-US" sz="3600" b="0" dirty="0">
                <a:solidFill>
                  <a:schemeClr val="bg1"/>
                </a:solidFill>
                <a:latin typeface="Century Gothic" panose="020B0502020202020204" pitchFamily="34" charset="0"/>
              </a:rPr>
              <a:t>What things tend to trigger each system?</a:t>
            </a:r>
          </a:p>
          <a:p>
            <a:pPr>
              <a:spcAft>
                <a:spcPts val="600"/>
              </a:spcAft>
            </a:pPr>
            <a:endParaRPr lang="en-US" sz="1500" b="0" dirty="0">
              <a:solidFill>
                <a:schemeClr val="bg1"/>
              </a:solidFill>
              <a:latin typeface="Century Gothic" panose="020B0502020202020204" pitchFamily="34" charset="0"/>
            </a:endParaRPr>
          </a:p>
          <a:p>
            <a:pPr marL="457200" indent="-457200">
              <a:lnSpc>
                <a:spcPts val="3600"/>
              </a:lnSpc>
              <a:spcAft>
                <a:spcPts val="600"/>
              </a:spcAft>
              <a:buFont typeface="Arial" panose="020B0604020202020204" pitchFamily="34" charset="0"/>
              <a:buChar char="•"/>
            </a:pPr>
            <a:r>
              <a:rPr lang="en-US" sz="3600" b="0" spc="-100" dirty="0">
                <a:solidFill>
                  <a:schemeClr val="bg1"/>
                </a:solidFill>
                <a:latin typeface="Century Gothic" panose="020B0502020202020204" pitchFamily="34" charset="0"/>
              </a:rPr>
              <a:t>What emotions do you experience in these situations?</a:t>
            </a:r>
          </a:p>
          <a:p>
            <a:pPr marL="457200" indent="-457200">
              <a:spcAft>
                <a:spcPts val="600"/>
              </a:spcAft>
              <a:buFont typeface="Arial" panose="020B0604020202020204" pitchFamily="34" charset="0"/>
              <a:buChar char="•"/>
            </a:pPr>
            <a:endParaRPr lang="en-US" sz="1500" b="0" spc="-100" dirty="0">
              <a:solidFill>
                <a:schemeClr val="bg1"/>
              </a:solidFill>
              <a:latin typeface="Century Gothic" panose="020B0502020202020204" pitchFamily="34" charset="0"/>
            </a:endParaRPr>
          </a:p>
          <a:p>
            <a:pPr marL="457200" indent="-457200">
              <a:lnSpc>
                <a:spcPts val="3600"/>
              </a:lnSpc>
              <a:spcAft>
                <a:spcPts val="600"/>
              </a:spcAft>
              <a:buFont typeface="Arial" panose="020B0604020202020204" pitchFamily="34" charset="0"/>
              <a:buChar char="•"/>
            </a:pPr>
            <a:r>
              <a:rPr lang="en-US" sz="3600" b="0" spc="-100" dirty="0">
                <a:solidFill>
                  <a:schemeClr val="bg1"/>
                </a:solidFill>
                <a:latin typeface="Century Gothic" panose="020B0502020202020204" pitchFamily="34" charset="0"/>
              </a:rPr>
              <a:t>What types of behaviors do you want to engage in when each system is triggered?</a:t>
            </a:r>
            <a:endParaRPr lang="en-US" sz="3200" spc="-1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394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228600"/>
            <a:ext cx="8915400" cy="1549655"/>
          </a:xfrm>
          <a:prstGeom prst="rect">
            <a:avLst/>
          </a:prstGeom>
        </p:spPr>
        <p:txBody>
          <a:bodyPr vert="horz" wrap="square" lIns="0" tIns="0" rIns="0" bIns="0" rtlCol="0">
            <a:spAutoFit/>
          </a:bodyPr>
          <a:lstStyle/>
          <a:p>
            <a:pPr marL="12700" marR="5080" algn="l">
              <a:lnSpc>
                <a:spcPts val="6000"/>
              </a:lnSpc>
            </a:pPr>
            <a:r>
              <a:rPr lang="en-US" sz="6000" spc="5" dirty="0"/>
              <a:t>These Systems </a:t>
            </a:r>
            <a:br>
              <a:rPr lang="en-US" sz="6000" spc="5" dirty="0"/>
            </a:br>
            <a:r>
              <a:rPr lang="en-US" sz="6000" spc="5" dirty="0"/>
              <a:t>Organize our Mind</a:t>
            </a:r>
            <a:endParaRPr sz="6000" spc="5" dirty="0"/>
          </a:p>
        </p:txBody>
      </p:sp>
      <p:sp>
        <p:nvSpPr>
          <p:cNvPr id="5" name="object 2"/>
          <p:cNvSpPr txBox="1">
            <a:spLocks/>
          </p:cNvSpPr>
          <p:nvPr/>
        </p:nvSpPr>
        <p:spPr>
          <a:xfrm>
            <a:off x="6847259" y="4603476"/>
            <a:ext cx="3048000" cy="61555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4000" b="0" dirty="0">
                <a:solidFill>
                  <a:srgbClr val="FCFCF4"/>
                </a:solidFill>
                <a:latin typeface="Century Gothic" panose="020B0502020202020204" pitchFamily="34" charset="0"/>
              </a:rPr>
              <a:t>Motivation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949214"/>
            <a:ext cx="1613379" cy="158619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337514"/>
            <a:ext cx="897826" cy="9714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022" y="5671787"/>
            <a:ext cx="978356" cy="1054790"/>
          </a:xfrm>
          <a:prstGeom prst="rect">
            <a:avLst/>
          </a:prstGeom>
        </p:spPr>
      </p:pic>
      <p:sp>
        <p:nvSpPr>
          <p:cNvPr id="9" name="Rectangle 8"/>
          <p:cNvSpPr/>
          <p:nvPr/>
        </p:nvSpPr>
        <p:spPr>
          <a:xfrm>
            <a:off x="3365979" y="2024003"/>
            <a:ext cx="5121435" cy="1900520"/>
          </a:xfrm>
          <a:prstGeom prst="rect">
            <a:avLst/>
          </a:prstGeom>
        </p:spPr>
        <p:txBody>
          <a:bodyPr wrap="square">
            <a:spAutoFit/>
          </a:bodyPr>
          <a:lstStyle/>
          <a:p>
            <a:r>
              <a:rPr lang="en-US" sz="4000" dirty="0">
                <a:solidFill>
                  <a:srgbClr val="FCFCF4"/>
                </a:solidFill>
                <a:latin typeface="Century Gothic" panose="020B0502020202020204" pitchFamily="34" charset="0"/>
              </a:rPr>
              <a:t>Cognition</a:t>
            </a:r>
          </a:p>
          <a:p>
            <a:pPr lvl="1">
              <a:lnSpc>
                <a:spcPts val="3100"/>
              </a:lnSpc>
            </a:pPr>
            <a:r>
              <a:rPr lang="en-US" sz="2800" spc="-100" dirty="0">
                <a:solidFill>
                  <a:srgbClr val="FCFCF4"/>
                </a:solidFill>
                <a:latin typeface="Century Gothic" panose="020B0502020202020204" pitchFamily="34" charset="0"/>
              </a:rPr>
              <a:t>Imagery/Fantasy</a:t>
            </a:r>
          </a:p>
          <a:p>
            <a:pPr lvl="1">
              <a:lnSpc>
                <a:spcPts val="3100"/>
              </a:lnSpc>
            </a:pPr>
            <a:r>
              <a:rPr lang="en-US" sz="2800" spc="-100" dirty="0">
                <a:solidFill>
                  <a:srgbClr val="FCFCF4"/>
                </a:solidFill>
                <a:latin typeface="Century Gothic" panose="020B0502020202020204" pitchFamily="34" charset="0"/>
              </a:rPr>
              <a:t>Attention</a:t>
            </a:r>
          </a:p>
          <a:p>
            <a:pPr lvl="1">
              <a:lnSpc>
                <a:spcPts val="3100"/>
              </a:lnSpc>
            </a:pPr>
            <a:r>
              <a:rPr lang="en-US" sz="2800" spc="-100" dirty="0">
                <a:solidFill>
                  <a:srgbClr val="FCFCF4"/>
                </a:solidFill>
                <a:latin typeface="Century Gothic" panose="020B0502020202020204" pitchFamily="34" charset="0"/>
              </a:rPr>
              <a:t>Thinking/Reasoning</a:t>
            </a:r>
          </a:p>
        </p:txBody>
      </p:sp>
      <p:sp>
        <p:nvSpPr>
          <p:cNvPr id="10" name="Rectangle 9"/>
          <p:cNvSpPr/>
          <p:nvPr/>
        </p:nvSpPr>
        <p:spPr>
          <a:xfrm>
            <a:off x="1611592" y="4469281"/>
            <a:ext cx="2353529" cy="707886"/>
          </a:xfrm>
          <a:prstGeom prst="rect">
            <a:avLst/>
          </a:prstGeom>
        </p:spPr>
        <p:txBody>
          <a:bodyPr wrap="none">
            <a:spAutoFit/>
          </a:bodyPr>
          <a:lstStyle/>
          <a:p>
            <a:r>
              <a:rPr lang="en-US" sz="4000" dirty="0">
                <a:solidFill>
                  <a:srgbClr val="FCFCF4"/>
                </a:solidFill>
                <a:latin typeface="Century Gothic" panose="020B0502020202020204" pitchFamily="34" charset="0"/>
              </a:rPr>
              <a:t>Behavior</a:t>
            </a:r>
          </a:p>
        </p:txBody>
      </p:sp>
      <p:sp>
        <p:nvSpPr>
          <p:cNvPr id="11" name="Rectangle 10"/>
          <p:cNvSpPr/>
          <p:nvPr/>
        </p:nvSpPr>
        <p:spPr>
          <a:xfrm>
            <a:off x="4023736" y="5845239"/>
            <a:ext cx="2401619" cy="707886"/>
          </a:xfrm>
          <a:prstGeom prst="rect">
            <a:avLst/>
          </a:prstGeom>
        </p:spPr>
        <p:txBody>
          <a:bodyPr wrap="none">
            <a:spAutoFit/>
          </a:bodyPr>
          <a:lstStyle/>
          <a:p>
            <a:r>
              <a:rPr lang="en-US" sz="4000" dirty="0">
                <a:solidFill>
                  <a:srgbClr val="FCFCF4"/>
                </a:solidFill>
                <a:latin typeface="Century Gothic" panose="020B0502020202020204" pitchFamily="34" charset="0"/>
              </a:rPr>
              <a:t>Emotions</a:t>
            </a:r>
          </a:p>
        </p:txBody>
      </p:sp>
      <p:pic>
        <p:nvPicPr>
          <p:cNvPr id="12" name="Picture 11">
            <a:extLst>
              <a:ext uri="{FF2B5EF4-FFF2-40B4-BE49-F238E27FC236}">
                <a16:creationId xmlns:a16="http://schemas.microsoft.com/office/drawing/2014/main" id="{79D052AE-3768-414E-8789-F6E9EAACBF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4149600"/>
            <a:ext cx="1132259" cy="1347245"/>
          </a:xfrm>
          <a:prstGeom prst="rect">
            <a:avLst/>
          </a:prstGeom>
        </p:spPr>
      </p:pic>
    </p:spTree>
    <p:extLst>
      <p:ext uri="{BB962C8B-B14F-4D97-AF65-F5344CB8AC3E}">
        <p14:creationId xmlns:p14="http://schemas.microsoft.com/office/powerpoint/2010/main" val="192743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81000"/>
            <a:ext cx="5410200" cy="1538883"/>
          </a:xfrm>
          <a:prstGeom prst="rect">
            <a:avLst/>
          </a:prstGeom>
        </p:spPr>
        <p:txBody>
          <a:bodyPr vert="horz" wrap="square" lIns="0" tIns="0" rIns="0" bIns="0" rtlCol="0">
            <a:spAutoFit/>
          </a:bodyPr>
          <a:lstStyle/>
          <a:p>
            <a:pPr marL="12700" marR="5080" algn="l">
              <a:lnSpc>
                <a:spcPts val="6000"/>
              </a:lnSpc>
            </a:pPr>
            <a:r>
              <a:rPr lang="en-US" sz="6000" spc="5" dirty="0"/>
              <a:t>Systems out </a:t>
            </a:r>
            <a:br>
              <a:rPr lang="en-US" sz="6000" spc="5" dirty="0"/>
            </a:br>
            <a:r>
              <a:rPr lang="en-US" sz="6000" spc="5" dirty="0"/>
              <a:t>of Balance</a:t>
            </a:r>
            <a:endParaRPr sz="6000" spc="5" dirty="0"/>
          </a:p>
        </p:txBody>
      </p:sp>
      <p:sp>
        <p:nvSpPr>
          <p:cNvPr id="5" name="object 2"/>
          <p:cNvSpPr txBox="1">
            <a:spLocks/>
          </p:cNvSpPr>
          <p:nvPr/>
        </p:nvSpPr>
        <p:spPr>
          <a:xfrm>
            <a:off x="381000" y="2971800"/>
            <a:ext cx="5549094" cy="2051844"/>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a:lnSpc>
                <a:spcPts val="4000"/>
              </a:lnSpc>
            </a:pPr>
            <a:r>
              <a:rPr lang="en-US" sz="4000" b="0" dirty="0">
                <a:solidFill>
                  <a:srgbClr val="FCFCF4"/>
                </a:solidFill>
                <a:latin typeface="Century Gothic" panose="020B0502020202020204" pitchFamily="34" charset="0"/>
              </a:rPr>
              <a:t>skewed emotions, thoughts, attention, and behavior</a:t>
            </a:r>
          </a:p>
          <a:p>
            <a:pPr>
              <a:lnSpc>
                <a:spcPts val="4000"/>
              </a:lnSpc>
            </a:pPr>
            <a:endParaRPr lang="en-US" sz="4000" b="0" dirty="0">
              <a:solidFill>
                <a:srgbClr val="FCFCF4"/>
              </a:solidFill>
              <a:latin typeface="Century Gothic" panose="020B0502020202020204" pitchFamily="34" charset="0"/>
            </a:endParaRPr>
          </a:p>
        </p:txBody>
      </p:sp>
      <p:sp>
        <p:nvSpPr>
          <p:cNvPr id="6" name="object 3"/>
          <p:cNvSpPr/>
          <p:nvPr/>
        </p:nvSpPr>
        <p:spPr>
          <a:xfrm>
            <a:off x="598170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560" y="1943546"/>
            <a:ext cx="3480180" cy="3428108"/>
          </a:xfrm>
          <a:prstGeom prst="rect">
            <a:avLst/>
          </a:prstGeom>
        </p:spPr>
      </p:pic>
    </p:spTree>
    <p:extLst>
      <p:ext uri="{BB962C8B-B14F-4D97-AF65-F5344CB8AC3E}">
        <p14:creationId xmlns:p14="http://schemas.microsoft.com/office/powerpoint/2010/main" val="119531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195737"/>
            <a:ext cx="8915400" cy="1495474"/>
          </a:xfrm>
          <a:prstGeom prst="rect">
            <a:avLst/>
          </a:prstGeom>
        </p:spPr>
        <p:txBody>
          <a:bodyPr vert="horz" wrap="square" lIns="0" tIns="0" rIns="0" bIns="0" rtlCol="0">
            <a:spAutoFit/>
          </a:bodyPr>
          <a:lstStyle/>
          <a:p>
            <a:pPr marL="12700" marR="5080" algn="l">
              <a:lnSpc>
                <a:spcPts val="6000"/>
              </a:lnSpc>
            </a:pPr>
            <a:r>
              <a:rPr lang="en-US" sz="4400" spc="5" dirty="0"/>
              <a:t>Sympathetic &amp; Parasympathetic</a:t>
            </a:r>
            <a:br>
              <a:rPr lang="en-US" sz="4400" spc="5" dirty="0"/>
            </a:br>
            <a:r>
              <a:rPr lang="en-US" sz="4400" spc="5"/>
              <a:t>Nervous Systems</a:t>
            </a:r>
            <a:endParaRPr sz="4400" spc="5" dirty="0"/>
          </a:p>
        </p:txBody>
      </p:sp>
      <p:pic>
        <p:nvPicPr>
          <p:cNvPr id="3" name="Online Media 2">
            <a:hlinkClick r:id="" action="ppaction://media"/>
            <a:extLst>
              <a:ext uri="{FF2B5EF4-FFF2-40B4-BE49-F238E27FC236}">
                <a16:creationId xmlns:a16="http://schemas.microsoft.com/office/drawing/2014/main" id="{1BAA2EF2-5AB1-428D-B4CD-D2F8675CA4A9}"/>
              </a:ext>
            </a:extLst>
          </p:cNvPr>
          <p:cNvPicPr>
            <a:picLocks noRot="1" noChangeAspect="1"/>
          </p:cNvPicPr>
          <p:nvPr>
            <a:videoFile r:link="rId1"/>
          </p:nvPr>
        </p:nvPicPr>
        <p:blipFill>
          <a:blip r:embed="rId4"/>
          <a:stretch>
            <a:fillRect/>
          </a:stretch>
        </p:blipFill>
        <p:spPr>
          <a:xfrm>
            <a:off x="292979" y="1905000"/>
            <a:ext cx="9167641" cy="5156798"/>
          </a:xfrm>
          <a:prstGeom prst="rect">
            <a:avLst/>
          </a:prstGeom>
        </p:spPr>
      </p:pic>
    </p:spTree>
    <p:extLst>
      <p:ext uri="{BB962C8B-B14F-4D97-AF65-F5344CB8AC3E}">
        <p14:creationId xmlns:p14="http://schemas.microsoft.com/office/powerpoint/2010/main" val="377086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3774365" y="333613"/>
            <a:ext cx="5316058" cy="5909310"/>
          </a:xfrm>
          <a:prstGeom prst="rect">
            <a:avLst/>
          </a:prstGeom>
        </p:spPr>
        <p:txBody>
          <a:bodyPr vert="horz" wrap="square" lIns="0" tIns="0" rIns="0" bIns="0" rtlCol="0">
            <a:spAutoFit/>
          </a:bodyPr>
          <a:lstStyle/>
          <a:p>
            <a:pPr marL="12700" marR="5080"/>
            <a:r>
              <a:rPr lang="en-US" sz="4800" b="0" spc="-55" dirty="0"/>
              <a:t>Would you be willing to share a time where the presence of a loved one helped you during a potentially threatening/scary situation?</a:t>
            </a:r>
            <a:endParaRPr sz="4800" b="0" spc="-80" dirty="0"/>
          </a:p>
        </p:txBody>
      </p:sp>
      <p:sp>
        <p:nvSpPr>
          <p:cNvPr id="50" name="object 3"/>
          <p:cNvSpPr/>
          <p:nvPr/>
        </p:nvSpPr>
        <p:spPr>
          <a:xfrm>
            <a:off x="-89211"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2960006" cy="2851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05" y="1259800"/>
            <a:ext cx="2210367" cy="1536417"/>
          </a:xfrm>
          <a:prstGeom prst="rect">
            <a:avLst/>
          </a:prstGeom>
        </p:spPr>
      </p:pic>
    </p:spTree>
    <p:extLst>
      <p:ext uri="{BB962C8B-B14F-4D97-AF65-F5344CB8AC3E}">
        <p14:creationId xmlns:p14="http://schemas.microsoft.com/office/powerpoint/2010/main" val="199550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E45B-95D3-496B-A1C9-D254BA4926A2}"/>
              </a:ext>
            </a:extLst>
          </p:cNvPr>
          <p:cNvSpPr>
            <a:spLocks noGrp="1"/>
          </p:cNvSpPr>
          <p:nvPr>
            <p:ph type="title"/>
          </p:nvPr>
        </p:nvSpPr>
        <p:spPr>
          <a:xfrm>
            <a:off x="2042795" y="428498"/>
            <a:ext cx="5668009" cy="923330"/>
          </a:xfrm>
        </p:spPr>
        <p:txBody>
          <a:bodyPr/>
          <a:lstStyle/>
          <a:p>
            <a:r>
              <a:rPr lang="en-US" sz="6000" dirty="0"/>
              <a:t>Belly Breathing</a:t>
            </a:r>
          </a:p>
        </p:txBody>
      </p:sp>
      <p:pic>
        <p:nvPicPr>
          <p:cNvPr id="5" name="Picture 4">
            <a:extLst>
              <a:ext uri="{FF2B5EF4-FFF2-40B4-BE49-F238E27FC236}">
                <a16:creationId xmlns:a16="http://schemas.microsoft.com/office/drawing/2014/main" id="{4FC74901-3E60-499E-B763-E67D929B4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83" y="1447800"/>
            <a:ext cx="3987031" cy="5334000"/>
          </a:xfrm>
          <a:prstGeom prst="rect">
            <a:avLst/>
          </a:prstGeom>
        </p:spPr>
      </p:pic>
    </p:spTree>
    <p:extLst>
      <p:ext uri="{BB962C8B-B14F-4D97-AF65-F5344CB8AC3E}">
        <p14:creationId xmlns:p14="http://schemas.microsoft.com/office/powerpoint/2010/main" val="367942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3E53"/>
        </a:solidFill>
        <a:effectLst/>
      </p:bgPr>
    </p:bg>
    <p:spTree>
      <p:nvGrpSpPr>
        <p:cNvPr id="1" name=""/>
        <p:cNvGrpSpPr/>
        <p:nvPr/>
      </p:nvGrpSpPr>
      <p:grpSpPr>
        <a:xfrm>
          <a:off x="0" y="0"/>
          <a:ext cx="0" cy="0"/>
          <a:chOff x="0" y="0"/>
          <a:chExt cx="0" cy="0"/>
        </a:xfrm>
      </p:grpSpPr>
      <p:sp>
        <p:nvSpPr>
          <p:cNvPr id="13" name="object 7"/>
          <p:cNvSpPr txBox="1"/>
          <p:nvPr/>
        </p:nvSpPr>
        <p:spPr>
          <a:xfrm>
            <a:off x="1122046" y="851754"/>
            <a:ext cx="249554" cy="443230"/>
          </a:xfrm>
          <a:prstGeom prst="rect">
            <a:avLst/>
          </a:prstGeom>
        </p:spPr>
        <p:txBody>
          <a:bodyPr vert="horz" wrap="square" lIns="0" tIns="17145" rIns="0" bIns="0" rtlCol="0">
            <a:spAutoFit/>
          </a:bodyPr>
          <a:lstStyle/>
          <a:p>
            <a:pPr marL="12700">
              <a:lnSpc>
                <a:spcPct val="100000"/>
              </a:lnSpc>
              <a:spcBef>
                <a:spcPts val="135"/>
              </a:spcBef>
            </a:pPr>
            <a:r>
              <a:rPr lang="en-US" sz="2700" spc="240" dirty="0">
                <a:solidFill>
                  <a:srgbClr val="99D1D9"/>
                </a:solidFill>
                <a:latin typeface="Century Gothic" panose="020B0502020202020204" pitchFamily="34" charset="0"/>
                <a:cs typeface="Tahoma"/>
              </a:rPr>
              <a:t>C</a:t>
            </a:r>
            <a:endParaRPr sz="2700" dirty="0">
              <a:solidFill>
                <a:srgbClr val="99D1D9"/>
              </a:solidFill>
              <a:latin typeface="Century Gothic" panose="020B0502020202020204" pitchFamily="34" charset="0"/>
              <a:cs typeface="Tahoma"/>
            </a:endParaRPr>
          </a:p>
        </p:txBody>
      </p:sp>
      <p:sp>
        <p:nvSpPr>
          <p:cNvPr id="14" name="object 8"/>
          <p:cNvSpPr txBox="1"/>
          <p:nvPr/>
        </p:nvSpPr>
        <p:spPr>
          <a:xfrm>
            <a:off x="1848436" y="805667"/>
            <a:ext cx="4171364" cy="579005"/>
          </a:xfrm>
          <a:prstGeom prst="rect">
            <a:avLst/>
          </a:prstGeom>
        </p:spPr>
        <p:txBody>
          <a:bodyPr vert="horz" wrap="square" lIns="0" tIns="12065" rIns="0" bIns="0" rtlCol="0">
            <a:spAutoFit/>
          </a:bodyPr>
          <a:lstStyle/>
          <a:p>
            <a:pPr marL="12700" marR="5080">
              <a:spcBef>
                <a:spcPts val="95"/>
              </a:spcBef>
            </a:pPr>
            <a:r>
              <a:rPr lang="en-US" spc="409" dirty="0">
                <a:solidFill>
                  <a:srgbClr val="99D1D9"/>
                </a:solidFill>
                <a:latin typeface="Century Gothic" panose="020B0502020202020204" pitchFamily="34" charset="0"/>
                <a:cs typeface="Akzidenz-Grotesk Pro Light"/>
              </a:rPr>
              <a:t>Cultivating </a:t>
            </a:r>
          </a:p>
          <a:p>
            <a:pPr marL="12700" marR="5080">
              <a:spcBef>
                <a:spcPts val="95"/>
              </a:spcBef>
            </a:pPr>
            <a:r>
              <a:rPr lang="en-US" spc="409" dirty="0">
                <a:solidFill>
                  <a:srgbClr val="99D1D9"/>
                </a:solidFill>
                <a:latin typeface="Century Gothic" panose="020B0502020202020204" pitchFamily="34" charset="0"/>
                <a:cs typeface="Akzidenz-Grotesk Pro Light"/>
              </a:rPr>
              <a:t>Compassion</a:t>
            </a:r>
            <a:endParaRPr spc="409" dirty="0">
              <a:solidFill>
                <a:srgbClr val="99D1D9"/>
              </a:solidFill>
              <a:latin typeface="Century Gothic" panose="020B0502020202020204" pitchFamily="34" charset="0"/>
              <a:cs typeface="Akzidenz-Grotesk Pro Light"/>
            </a:endParaRPr>
          </a:p>
        </p:txBody>
      </p:sp>
      <p:sp>
        <p:nvSpPr>
          <p:cNvPr id="15" name="object 9"/>
          <p:cNvSpPr txBox="1"/>
          <p:nvPr/>
        </p:nvSpPr>
        <p:spPr>
          <a:xfrm>
            <a:off x="304800" y="2575446"/>
            <a:ext cx="9296400" cy="1779974"/>
          </a:xfrm>
          <a:prstGeom prst="rect">
            <a:avLst/>
          </a:prstGeom>
        </p:spPr>
        <p:txBody>
          <a:bodyPr vert="horz" wrap="square" lIns="0" tIns="12700" rIns="0" bIns="0" rtlCol="0">
            <a:spAutoFit/>
          </a:bodyPr>
          <a:lstStyle/>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Why we need compassion:</a:t>
            </a:r>
          </a:p>
          <a:p>
            <a:pPr marL="12700">
              <a:lnSpc>
                <a:spcPct val="100000"/>
              </a:lnSpc>
              <a:spcBef>
                <a:spcPts val="100"/>
              </a:spcBef>
              <a:tabLst>
                <a:tab pos="5460365" algn="l"/>
              </a:tabLst>
            </a:pPr>
            <a:r>
              <a:rPr lang="en-US" sz="5700" b="1" spc="-200" dirty="0">
                <a:solidFill>
                  <a:srgbClr val="99D1D9"/>
                </a:solidFill>
                <a:latin typeface="Constantia" panose="02030602050306030303" pitchFamily="18" charset="0"/>
                <a:cs typeface="Arial"/>
              </a:rPr>
              <a:t>Understanding our emotions</a:t>
            </a:r>
            <a:endParaRPr sz="5700" b="1" spc="-200" dirty="0">
              <a:solidFill>
                <a:srgbClr val="99D1D9"/>
              </a:solidFill>
              <a:latin typeface="Constantia" panose="02030602050306030303" pitchFamily="18" charset="0"/>
              <a:cs typeface="Arial"/>
            </a:endParaRPr>
          </a:p>
        </p:txBody>
      </p:sp>
      <p:sp>
        <p:nvSpPr>
          <p:cNvPr id="16" name="object 10"/>
          <p:cNvSpPr txBox="1"/>
          <p:nvPr/>
        </p:nvSpPr>
        <p:spPr>
          <a:xfrm>
            <a:off x="857249" y="5867400"/>
            <a:ext cx="1885951" cy="826380"/>
          </a:xfrm>
          <a:prstGeom prst="rect">
            <a:avLst/>
          </a:prstGeom>
          <a:solidFill>
            <a:srgbClr val="393E53"/>
          </a:solidFill>
          <a:ln w="19050">
            <a:solidFill>
              <a:srgbClr val="FBFBF4"/>
            </a:solidFill>
          </a:ln>
        </p:spPr>
        <p:txBody>
          <a:bodyPr vert="horz" wrap="square" lIns="0" tIns="0" rIns="0" bIns="0" rtlCol="0">
            <a:spAutoFit/>
          </a:bodyPr>
          <a:lstStyle/>
          <a:p>
            <a:pPr marL="340360" marR="473709">
              <a:lnSpc>
                <a:spcPct val="159100"/>
              </a:lnSpc>
              <a:tabLst>
                <a:tab pos="1492250" algn="l"/>
                <a:tab pos="1853564" algn="l"/>
                <a:tab pos="2117725" algn="l"/>
                <a:tab pos="2280285" algn="l"/>
                <a:tab pos="3128645" algn="l"/>
                <a:tab pos="3465829" algn="l"/>
                <a:tab pos="3879850" algn="l"/>
              </a:tabLst>
            </a:pPr>
            <a:endParaRPr lang="en-US" sz="2400" spc="225" dirty="0">
              <a:solidFill>
                <a:srgbClr val="99D1D9"/>
              </a:solidFill>
              <a:latin typeface="Century Gothic" panose="020B0502020202020204" pitchFamily="34" charset="0"/>
              <a:cs typeface="Arial"/>
            </a:endParaRPr>
          </a:p>
          <a:p>
            <a:pPr marL="340360" marR="473709">
              <a:lnSpc>
                <a:spcPct val="159100"/>
              </a:lnSpc>
              <a:tabLst>
                <a:tab pos="1492250" algn="l"/>
                <a:tab pos="1853564" algn="l"/>
                <a:tab pos="2117725" algn="l"/>
                <a:tab pos="2280285" algn="l"/>
                <a:tab pos="3128645" algn="l"/>
                <a:tab pos="3465829" algn="l"/>
                <a:tab pos="3879850" algn="l"/>
              </a:tabLst>
            </a:pPr>
            <a:endParaRPr sz="1100" dirty="0">
              <a:latin typeface="Akzidenz-Grotesk Pro Light" panose="02000506040000020003" pitchFamily="50" charset="0"/>
              <a:cs typeface="Arial"/>
            </a:endParaRPr>
          </a:p>
        </p:txBody>
      </p:sp>
      <p:sp>
        <p:nvSpPr>
          <p:cNvPr id="2" name="TextBox 1"/>
          <p:cNvSpPr txBox="1"/>
          <p:nvPr/>
        </p:nvSpPr>
        <p:spPr>
          <a:xfrm>
            <a:off x="945611" y="6019800"/>
            <a:ext cx="2330989" cy="461665"/>
          </a:xfrm>
          <a:prstGeom prst="rect">
            <a:avLst/>
          </a:prstGeom>
          <a:noFill/>
        </p:spPr>
        <p:txBody>
          <a:bodyPr wrap="square" rtlCol="0">
            <a:spAutoFit/>
          </a:bodyPr>
          <a:lstStyle/>
          <a:p>
            <a:r>
              <a:rPr lang="en-US" sz="2400" dirty="0">
                <a:solidFill>
                  <a:srgbClr val="99D1D9"/>
                </a:solidFill>
                <a:latin typeface="Century Gothic" panose="020B0502020202020204" pitchFamily="34" charset="0"/>
              </a:rPr>
              <a:t>Chapter 3</a:t>
            </a:r>
          </a:p>
        </p:txBody>
      </p:sp>
      <p:sp>
        <p:nvSpPr>
          <p:cNvPr id="4" name="Hexagon 3"/>
          <p:cNvSpPr/>
          <p:nvPr/>
        </p:nvSpPr>
        <p:spPr>
          <a:xfrm rot="5400000">
            <a:off x="818582" y="730867"/>
            <a:ext cx="854268" cy="728604"/>
          </a:xfrm>
          <a:prstGeom prst="hexagon">
            <a:avLst/>
          </a:prstGeom>
          <a:noFill/>
          <a:ln w="6350">
            <a:solidFill>
              <a:srgbClr val="FCF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9D1D9"/>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47529714"/>
              </p:ext>
            </p:extLst>
          </p:nvPr>
        </p:nvGraphicFramePr>
        <p:xfrm>
          <a:off x="0" y="0"/>
          <a:ext cx="9753600" cy="7315200"/>
        </p:xfrm>
        <a:graphic>
          <a:graphicData uri="http://schemas.openxmlformats.org/presentationml/2006/ole">
            <mc:AlternateContent xmlns:mc="http://schemas.openxmlformats.org/markup-compatibility/2006">
              <mc:Choice xmlns:v="urn:schemas-microsoft-com:vml" Requires="v">
                <p:oleObj spid="_x0000_s1153" name="Acrobat Document" r:id="rId4" imgW="9524904" imgH="9524839" progId="AcroExch.Document.DC">
                  <p:embed/>
                </p:oleObj>
              </mc:Choice>
              <mc:Fallback>
                <p:oleObj name="Acrobat Document" r:id="rId4" imgW="9524904" imgH="9524839" progId="AcroExch.Document.DC">
                  <p:embed/>
                  <p:pic>
                    <p:nvPicPr>
                      <p:cNvPr id="0" name=""/>
                      <p:cNvPicPr/>
                      <p:nvPr/>
                    </p:nvPicPr>
                    <p:blipFill>
                      <a:blip r:embed="rId5"/>
                      <a:stretch>
                        <a:fillRect/>
                      </a:stretch>
                    </p:blipFill>
                    <p:spPr>
                      <a:xfrm>
                        <a:off x="0" y="0"/>
                        <a:ext cx="9753600" cy="7315200"/>
                      </a:xfrm>
                      <a:prstGeom prst="rect">
                        <a:avLst/>
                      </a:prstGeom>
                    </p:spPr>
                  </p:pic>
                </p:oleObj>
              </mc:Fallback>
            </mc:AlternateContent>
          </a:graphicData>
        </a:graphic>
      </p:graphicFrame>
      <p:sp>
        <p:nvSpPr>
          <p:cNvPr id="415" name="TextBox 414"/>
          <p:cNvSpPr txBox="1"/>
          <p:nvPr/>
        </p:nvSpPr>
        <p:spPr>
          <a:xfrm>
            <a:off x="2984412" y="1545296"/>
            <a:ext cx="4404360" cy="436658"/>
          </a:xfrm>
          <a:prstGeom prst="rect">
            <a:avLst/>
          </a:prstGeom>
          <a:noFill/>
        </p:spPr>
        <p:txBody>
          <a:bodyPr wrap="square" rtlCol="0">
            <a:spAutoFit/>
          </a:bodyPr>
          <a:lstStyle/>
          <a:p>
            <a:pPr>
              <a:lnSpc>
                <a:spcPts val="2300"/>
              </a:lnSpc>
            </a:pPr>
            <a:r>
              <a:rPr lang="en-US" sz="2600" spc="-200" dirty="0">
                <a:solidFill>
                  <a:srgbClr val="393E53"/>
                </a:solidFill>
                <a:latin typeface="Century Gothic" panose="020B0502020202020204" pitchFamily="34" charset="0"/>
                <a:cs typeface="Arial"/>
              </a:rPr>
              <a:t>Things to </a:t>
            </a:r>
            <a:r>
              <a:rPr lang="en-US" sz="3200" spc="-200" dirty="0">
                <a:solidFill>
                  <a:srgbClr val="393E53"/>
                </a:solidFill>
                <a:latin typeface="Monotype Corsiva" panose="03010101010201010101" pitchFamily="66" charset="0"/>
                <a:cs typeface="Arial"/>
              </a:rPr>
              <a:t>be Thankful  </a:t>
            </a:r>
            <a:r>
              <a:rPr lang="en-US" sz="2600" spc="-200" dirty="0">
                <a:solidFill>
                  <a:srgbClr val="393E53"/>
                </a:solidFill>
                <a:latin typeface="Century Gothic" panose="020B0502020202020204" pitchFamily="34" charset="0"/>
                <a:cs typeface="Arial"/>
              </a:rPr>
              <a:t>for Today</a:t>
            </a:r>
          </a:p>
        </p:txBody>
      </p:sp>
      <p:sp>
        <p:nvSpPr>
          <p:cNvPr id="416" name="TextBox 415"/>
          <p:cNvSpPr txBox="1"/>
          <p:nvPr/>
        </p:nvSpPr>
        <p:spPr>
          <a:xfrm>
            <a:off x="2984412" y="2106113"/>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Three major emotion systems</a:t>
            </a:r>
          </a:p>
        </p:txBody>
      </p:sp>
      <p:sp>
        <p:nvSpPr>
          <p:cNvPr id="417" name="TextBox 416"/>
          <p:cNvSpPr txBox="1"/>
          <p:nvPr/>
        </p:nvSpPr>
        <p:spPr>
          <a:xfrm>
            <a:off x="3025140" y="2786631"/>
            <a:ext cx="4137660" cy="492443"/>
          </a:xfrm>
          <a:prstGeom prst="rect">
            <a:avLst/>
          </a:prstGeom>
          <a:noFill/>
        </p:spPr>
        <p:txBody>
          <a:bodyPr wrap="square" rtlCol="0">
            <a:spAutoFit/>
          </a:bodyPr>
          <a:lstStyle/>
          <a:p>
            <a:r>
              <a:rPr lang="en-US" sz="2600" spc="-200" dirty="0">
                <a:solidFill>
                  <a:srgbClr val="393E53"/>
                </a:solidFill>
                <a:latin typeface="Century Gothic" panose="020B0502020202020204" pitchFamily="34" charset="0"/>
                <a:cs typeface="Arial"/>
              </a:rPr>
              <a:t>What these systems organize</a:t>
            </a:r>
          </a:p>
        </p:txBody>
      </p:sp>
      <p:sp>
        <p:nvSpPr>
          <p:cNvPr id="418" name="TextBox 417"/>
          <p:cNvSpPr txBox="1"/>
          <p:nvPr/>
        </p:nvSpPr>
        <p:spPr>
          <a:xfrm>
            <a:off x="3025140" y="3522739"/>
            <a:ext cx="4594860" cy="400110"/>
          </a:xfrm>
          <a:prstGeom prst="rect">
            <a:avLst/>
          </a:prstGeom>
          <a:noFill/>
        </p:spPr>
        <p:txBody>
          <a:bodyPr wrap="square" rtlCol="0">
            <a:spAutoFit/>
          </a:bodyPr>
          <a:lstStyle/>
          <a:p>
            <a:pPr marL="22225" marR="309880">
              <a:lnSpc>
                <a:spcPts val="2400"/>
              </a:lnSpc>
              <a:spcBef>
                <a:spcPts val="1200"/>
              </a:spcBef>
            </a:pPr>
            <a:r>
              <a:rPr lang="en-US" sz="2500" spc="-200" dirty="0">
                <a:solidFill>
                  <a:srgbClr val="393E53"/>
                </a:solidFill>
                <a:latin typeface="Century Gothic" panose="020B0502020202020204" pitchFamily="34" charset="0"/>
                <a:cs typeface="Arial"/>
              </a:rPr>
              <a:t>Describing each system</a:t>
            </a:r>
          </a:p>
        </p:txBody>
      </p:sp>
      <p:sp>
        <p:nvSpPr>
          <p:cNvPr id="419" name="TextBox 418"/>
          <p:cNvSpPr txBox="1"/>
          <p:nvPr/>
        </p:nvSpPr>
        <p:spPr>
          <a:xfrm>
            <a:off x="3025140" y="4166514"/>
            <a:ext cx="4404360" cy="387478"/>
          </a:xfrm>
          <a:prstGeom prst="rect">
            <a:avLst/>
          </a:prstGeom>
          <a:noFill/>
        </p:spPr>
        <p:txBody>
          <a:bodyPr wrap="square" rtlCol="0">
            <a:spAutoFit/>
          </a:bodyPr>
          <a:lstStyle/>
          <a:p>
            <a:pPr marL="22225" marR="309880">
              <a:lnSpc>
                <a:spcPts val="2300"/>
              </a:lnSpc>
              <a:spcBef>
                <a:spcPts val="1200"/>
              </a:spcBef>
            </a:pPr>
            <a:r>
              <a:rPr lang="en-US" sz="2600" spc="-200" dirty="0">
                <a:solidFill>
                  <a:srgbClr val="393E53"/>
                </a:solidFill>
                <a:latin typeface="Century Gothic" panose="020B0502020202020204" pitchFamily="34" charset="0"/>
                <a:cs typeface="Arial"/>
              </a:rPr>
              <a:t>Systems out of balance</a:t>
            </a:r>
          </a:p>
        </p:txBody>
      </p:sp>
      <p:sp>
        <p:nvSpPr>
          <p:cNvPr id="420" name="TextBox 419"/>
          <p:cNvSpPr txBox="1"/>
          <p:nvPr/>
        </p:nvSpPr>
        <p:spPr>
          <a:xfrm>
            <a:off x="3025140" y="5404838"/>
            <a:ext cx="4038600" cy="387478"/>
          </a:xfrm>
          <a:prstGeom prst="rect">
            <a:avLst/>
          </a:prstGeom>
          <a:noFill/>
        </p:spPr>
        <p:txBody>
          <a:bodyPr wrap="square" rtlCol="0">
            <a:spAutoFit/>
          </a:bodyPr>
          <a:lstStyle/>
          <a:p>
            <a:pPr marL="22225">
              <a:lnSpc>
                <a:spcPts val="2300"/>
              </a:lnSpc>
              <a:spcBef>
                <a:spcPts val="1200"/>
              </a:spcBef>
            </a:pPr>
            <a:r>
              <a:rPr lang="en-US" sz="2600" spc="-200" dirty="0">
                <a:solidFill>
                  <a:srgbClr val="393E53"/>
                </a:solidFill>
                <a:latin typeface="Century Gothic" panose="020B0502020202020204" pitchFamily="34" charset="0"/>
                <a:cs typeface="Arial"/>
              </a:rPr>
              <a:t>Belly breathing practice</a:t>
            </a:r>
          </a:p>
        </p:txBody>
      </p:sp>
      <p:sp>
        <p:nvSpPr>
          <p:cNvPr id="10" name="object 2"/>
          <p:cNvSpPr txBox="1"/>
          <p:nvPr/>
        </p:nvSpPr>
        <p:spPr>
          <a:xfrm>
            <a:off x="1905000" y="165520"/>
            <a:ext cx="5715000" cy="923330"/>
          </a:xfrm>
          <a:prstGeom prst="rect">
            <a:avLst/>
          </a:prstGeom>
        </p:spPr>
        <p:txBody>
          <a:bodyPr vert="horz" wrap="square" lIns="0" tIns="0" rIns="0" bIns="0" rtlCol="0">
            <a:spAutoFit/>
          </a:bodyPr>
          <a:lstStyle/>
          <a:p>
            <a:pPr marL="12700" algn="ctr">
              <a:lnSpc>
                <a:spcPct val="100000"/>
              </a:lnSpc>
            </a:pPr>
            <a:r>
              <a:rPr lang="en-US" sz="6000" b="1" spc="-100" dirty="0">
                <a:solidFill>
                  <a:srgbClr val="393E53"/>
                </a:solidFill>
                <a:latin typeface="Constantia" panose="02030602050306030303" pitchFamily="18" charset="0"/>
                <a:cs typeface="Constantia"/>
              </a:rPr>
              <a:t>Today’s Agenda</a:t>
            </a:r>
            <a:endParaRPr sz="6000" b="1" dirty="0">
              <a:solidFill>
                <a:srgbClr val="393E53"/>
              </a:solidFill>
              <a:latin typeface="Constantia" panose="02030602050306030303" pitchFamily="18" charset="0"/>
              <a:cs typeface="Constantia"/>
            </a:endParaRPr>
          </a:p>
        </p:txBody>
      </p:sp>
      <p:sp>
        <p:nvSpPr>
          <p:cNvPr id="11" name="TextBox 10">
            <a:extLst>
              <a:ext uri="{FF2B5EF4-FFF2-40B4-BE49-F238E27FC236}">
                <a16:creationId xmlns:a16="http://schemas.microsoft.com/office/drawing/2014/main" id="{4F2B5317-3CF7-4AEE-9127-13F7839737A5}"/>
              </a:ext>
            </a:extLst>
          </p:cNvPr>
          <p:cNvSpPr txBox="1"/>
          <p:nvPr/>
        </p:nvSpPr>
        <p:spPr>
          <a:xfrm>
            <a:off x="3009288" y="4804040"/>
            <a:ext cx="4379483" cy="387286"/>
          </a:xfrm>
          <a:prstGeom prst="rect">
            <a:avLst/>
          </a:prstGeom>
          <a:noFill/>
        </p:spPr>
        <p:txBody>
          <a:bodyPr wrap="square" rtlCol="0">
            <a:spAutoFit/>
          </a:bodyPr>
          <a:lstStyle/>
          <a:p>
            <a:pPr marL="22225">
              <a:lnSpc>
                <a:spcPts val="2300"/>
              </a:lnSpc>
              <a:spcBef>
                <a:spcPts val="1200"/>
              </a:spcBef>
            </a:pPr>
            <a:r>
              <a:rPr lang="en-US" sz="2500" spc="-200" dirty="0">
                <a:solidFill>
                  <a:srgbClr val="393E53"/>
                </a:solidFill>
                <a:latin typeface="Century Gothic" panose="020B0502020202020204" pitchFamily="34" charset="0"/>
                <a:cs typeface="Arial"/>
              </a:rPr>
              <a:t>Sympathetic/Parasympathetic</a:t>
            </a:r>
          </a:p>
        </p:txBody>
      </p:sp>
    </p:spTree>
    <p:extLst>
      <p:ext uri="{BB962C8B-B14F-4D97-AF65-F5344CB8AC3E}">
        <p14:creationId xmlns:p14="http://schemas.microsoft.com/office/powerpoint/2010/main" val="111997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0"/>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4"/>
          <p:cNvSpPr txBox="1">
            <a:spLocks noGrp="1"/>
          </p:cNvSpPr>
          <p:nvPr>
            <p:ph type="title"/>
          </p:nvPr>
        </p:nvSpPr>
        <p:spPr>
          <a:xfrm>
            <a:off x="3744515" y="2362200"/>
            <a:ext cx="5316058" cy="2954655"/>
          </a:xfrm>
          <a:prstGeom prst="rect">
            <a:avLst/>
          </a:prstGeom>
        </p:spPr>
        <p:txBody>
          <a:bodyPr vert="horz" wrap="square" lIns="0" tIns="0" rIns="0" bIns="0" rtlCol="0">
            <a:spAutoFit/>
          </a:bodyPr>
          <a:lstStyle/>
          <a:p>
            <a:pPr marL="12700" marR="5080"/>
            <a:r>
              <a:rPr lang="en-US" sz="4800" b="0" spc="-55" dirty="0"/>
              <a:t>What emotions have you experienced so far today?</a:t>
            </a:r>
            <a:endParaRPr sz="4800" b="0" spc="-80" dirty="0"/>
          </a:p>
        </p:txBody>
      </p:sp>
      <p:sp>
        <p:nvSpPr>
          <p:cNvPr id="50" name="object 3"/>
          <p:cNvSpPr/>
          <p:nvPr/>
        </p:nvSpPr>
        <p:spPr>
          <a:xfrm>
            <a:off x="-89211" y="0"/>
            <a:ext cx="32004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2960006" cy="28515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05" y="1259800"/>
            <a:ext cx="2210367" cy="1536417"/>
          </a:xfrm>
          <a:prstGeom prst="rect">
            <a:avLst/>
          </a:prstGeom>
        </p:spPr>
      </p:pic>
    </p:spTree>
    <p:extLst>
      <p:ext uri="{BB962C8B-B14F-4D97-AF65-F5344CB8AC3E}">
        <p14:creationId xmlns:p14="http://schemas.microsoft.com/office/powerpoint/2010/main" val="71810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692" y="392067"/>
            <a:ext cx="8915400" cy="1549655"/>
          </a:xfrm>
          <a:prstGeom prst="rect">
            <a:avLst/>
          </a:prstGeom>
        </p:spPr>
        <p:txBody>
          <a:bodyPr vert="horz" wrap="square" lIns="0" tIns="0" rIns="0" bIns="0" rtlCol="0">
            <a:spAutoFit/>
          </a:bodyPr>
          <a:lstStyle/>
          <a:p>
            <a:pPr marL="12700" marR="5080" algn="l">
              <a:lnSpc>
                <a:spcPts val="6000"/>
              </a:lnSpc>
            </a:pPr>
            <a:r>
              <a:rPr lang="en-US" sz="6000" spc="5" dirty="0"/>
              <a:t>Three Major </a:t>
            </a:r>
            <a:br>
              <a:rPr lang="en-US" sz="6000" spc="5" dirty="0"/>
            </a:br>
            <a:r>
              <a:rPr lang="en-US" sz="6000" spc="5" dirty="0"/>
              <a:t>Emotion Systems</a:t>
            </a:r>
            <a:endParaRPr sz="6000" spc="5" dirty="0"/>
          </a:p>
        </p:txBody>
      </p:sp>
      <p:sp>
        <p:nvSpPr>
          <p:cNvPr id="5" name="object 2"/>
          <p:cNvSpPr txBox="1">
            <a:spLocks/>
          </p:cNvSpPr>
          <p:nvPr/>
        </p:nvSpPr>
        <p:spPr>
          <a:xfrm>
            <a:off x="685800" y="2819992"/>
            <a:ext cx="8915400" cy="3693319"/>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r>
              <a:rPr lang="en-US" sz="4000" b="0" dirty="0">
                <a:solidFill>
                  <a:srgbClr val="FCFCF4"/>
                </a:solidFill>
                <a:latin typeface="Century Gothic" panose="020B0502020202020204" pitchFamily="34" charset="0"/>
              </a:rPr>
              <a:t>Threat System</a:t>
            </a:r>
          </a:p>
          <a:p>
            <a:endParaRPr lang="en-US" sz="4000" dirty="0"/>
          </a:p>
          <a:p>
            <a:r>
              <a:rPr lang="en-US" sz="4000" b="0" dirty="0">
                <a:solidFill>
                  <a:srgbClr val="FCFCF4"/>
                </a:solidFill>
                <a:latin typeface="Century Gothic" panose="020B0502020202020204" pitchFamily="34" charset="0"/>
              </a:rPr>
              <a:t>Drive System</a:t>
            </a:r>
          </a:p>
          <a:p>
            <a:endParaRPr lang="en-US" sz="4000" b="0" dirty="0">
              <a:solidFill>
                <a:srgbClr val="FCFCF4"/>
              </a:solidFill>
              <a:latin typeface="Century Gothic" panose="020B0502020202020204" pitchFamily="34" charset="0"/>
            </a:endParaRPr>
          </a:p>
          <a:p>
            <a:r>
              <a:rPr lang="en-US" sz="4000" b="0" dirty="0">
                <a:solidFill>
                  <a:srgbClr val="FCFCF4"/>
                </a:solidFill>
                <a:latin typeface="Century Gothic" panose="020B0502020202020204" pitchFamily="34" charset="0"/>
              </a:rPr>
              <a:t>Soothing System</a:t>
            </a:r>
          </a:p>
          <a:p>
            <a:endParaRPr lang="en-US" sz="4000" b="0" dirty="0">
              <a:solidFill>
                <a:srgbClr val="FCFCF4"/>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665" y="2535898"/>
            <a:ext cx="980870" cy="8812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665" y="5029200"/>
            <a:ext cx="906282" cy="103531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5392" y="3657600"/>
            <a:ext cx="946555" cy="1058647"/>
          </a:xfrm>
          <a:prstGeom prst="rect">
            <a:avLst/>
          </a:prstGeom>
        </p:spPr>
      </p:pic>
    </p:spTree>
    <p:extLst>
      <p:ext uri="{BB962C8B-B14F-4D97-AF65-F5344CB8AC3E}">
        <p14:creationId xmlns:p14="http://schemas.microsoft.com/office/powerpoint/2010/main" val="39104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228600"/>
            <a:ext cx="5562600" cy="1291379"/>
          </a:xfrm>
          <a:prstGeom prst="rect">
            <a:avLst/>
          </a:prstGeom>
        </p:spPr>
        <p:txBody>
          <a:bodyPr vert="horz" wrap="square" lIns="0" tIns="0" rIns="0" bIns="0" rtlCol="0">
            <a:spAutoFit/>
          </a:bodyPr>
          <a:lstStyle/>
          <a:p>
            <a:pPr marL="12700" marR="5080" algn="l">
              <a:lnSpc>
                <a:spcPts val="5000"/>
              </a:lnSpc>
            </a:pPr>
            <a:r>
              <a:rPr lang="en-US" sz="5000" spc="5" dirty="0"/>
              <a:t>Threat &amp; Self-Protection System</a:t>
            </a:r>
            <a:endParaRPr sz="5000" spc="5" dirty="0"/>
          </a:p>
        </p:txBody>
      </p:sp>
      <p:sp>
        <p:nvSpPr>
          <p:cNvPr id="5" name="object 2"/>
          <p:cNvSpPr txBox="1">
            <a:spLocks/>
          </p:cNvSpPr>
          <p:nvPr/>
        </p:nvSpPr>
        <p:spPr>
          <a:xfrm>
            <a:off x="3962400" y="1905000"/>
            <a:ext cx="5632622" cy="5724644"/>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Threat-focused</a:t>
            </a:r>
          </a:p>
          <a:p>
            <a:pPr marL="457200" indent="-457200">
              <a:lnSpc>
                <a:spcPts val="3600"/>
              </a:lnSpc>
              <a:spcAft>
                <a:spcPts val="1200"/>
              </a:spcAft>
              <a:buFont typeface="Arial" panose="020B0604020202020204" pitchFamily="34" charset="0"/>
              <a:buChar char="•"/>
            </a:pPr>
            <a:endParaRPr lang="en-US" sz="2000" b="0" dirty="0">
              <a:solidFill>
                <a:schemeClr val="bg1"/>
              </a:solidFill>
              <a:latin typeface="Century Gothic" panose="020B0502020202020204" pitchFamily="34" charset="0"/>
            </a:endParaRPr>
          </a:p>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Identify and respond to threats</a:t>
            </a:r>
          </a:p>
          <a:p>
            <a:pPr marL="457200" indent="-457200">
              <a:lnSpc>
                <a:spcPts val="3600"/>
              </a:lnSpc>
              <a:spcAft>
                <a:spcPts val="1200"/>
              </a:spcAft>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Protection and safety-seeking</a:t>
            </a:r>
          </a:p>
          <a:p>
            <a:pPr marL="457200" indent="-457200">
              <a:lnSpc>
                <a:spcPts val="3600"/>
              </a:lnSpc>
              <a:spcAft>
                <a:spcPts val="1200"/>
              </a:spcAft>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3600" b="0" dirty="0">
                <a:solidFill>
                  <a:schemeClr val="bg1"/>
                </a:solidFill>
                <a:latin typeface="Century Gothic" panose="020B0502020202020204" pitchFamily="34" charset="0"/>
              </a:rPr>
              <a:t>Activating/Inhibiting</a:t>
            </a:r>
          </a:p>
          <a:p>
            <a:pPr marL="457200" indent="-457200">
              <a:buFont typeface="Arial" panose="020B0604020202020204" pitchFamily="34" charset="0"/>
              <a:buChar char="•"/>
            </a:pPr>
            <a:endParaRPr lang="en-US" sz="3600" b="0" dirty="0">
              <a:solidFill>
                <a:schemeClr val="bg1"/>
              </a:solidFill>
              <a:latin typeface="Century Gothic" panose="020B0502020202020204" pitchFamily="34" charset="0"/>
            </a:endParaRPr>
          </a:p>
        </p:txBody>
      </p:sp>
      <p:sp>
        <p:nvSpPr>
          <p:cNvPr id="4" name="object 3"/>
          <p:cNvSpPr/>
          <p:nvPr/>
        </p:nvSpPr>
        <p:spPr>
          <a:xfrm>
            <a:off x="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24" y="2247900"/>
            <a:ext cx="3138252" cy="2819400"/>
          </a:xfrm>
          <a:prstGeom prst="rect">
            <a:avLst/>
          </a:prstGeom>
        </p:spPr>
      </p:pic>
    </p:spTree>
    <p:extLst>
      <p:ext uri="{BB962C8B-B14F-4D97-AF65-F5344CB8AC3E}">
        <p14:creationId xmlns:p14="http://schemas.microsoft.com/office/powerpoint/2010/main" val="52232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304800"/>
            <a:ext cx="5558543" cy="1291379"/>
          </a:xfrm>
          <a:prstGeom prst="rect">
            <a:avLst/>
          </a:prstGeom>
        </p:spPr>
        <p:txBody>
          <a:bodyPr vert="horz" wrap="square" lIns="0" tIns="0" rIns="0" bIns="0" rtlCol="0">
            <a:spAutoFit/>
          </a:bodyPr>
          <a:lstStyle/>
          <a:p>
            <a:pPr marL="12700" marR="5080" algn="l">
              <a:lnSpc>
                <a:spcPts val="5000"/>
              </a:lnSpc>
            </a:pPr>
            <a:r>
              <a:rPr lang="en-US" sz="5000" spc="5" dirty="0"/>
              <a:t>Threat &amp; Self-Protection System</a:t>
            </a:r>
            <a:endParaRPr sz="5000" spc="5" dirty="0"/>
          </a:p>
        </p:txBody>
      </p:sp>
      <p:sp>
        <p:nvSpPr>
          <p:cNvPr id="5" name="object 2"/>
          <p:cNvSpPr txBox="1">
            <a:spLocks/>
          </p:cNvSpPr>
          <p:nvPr/>
        </p:nvSpPr>
        <p:spPr>
          <a:xfrm>
            <a:off x="3921457" y="2262685"/>
            <a:ext cx="5742787" cy="403187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endParaRPr lang="en-US" sz="3600" b="0" dirty="0">
              <a:solidFill>
                <a:schemeClr val="bg1"/>
              </a:solidFill>
              <a:latin typeface="Century Gothic" panose="020B0502020202020204" pitchFamily="34" charset="0"/>
            </a:endParaRPr>
          </a:p>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Emotions = anger, anxiety, fear, disgust</a:t>
            </a:r>
          </a:p>
          <a:p>
            <a:pPr marL="457200" indent="-457200">
              <a:lnSpc>
                <a:spcPts val="3600"/>
              </a:lnSpc>
              <a:spcAft>
                <a:spcPts val="1200"/>
              </a:spcAft>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lnSpc>
                <a:spcPts val="3600"/>
              </a:lnSpc>
              <a:buFont typeface="Arial" panose="020B0604020202020204" pitchFamily="34" charset="0"/>
              <a:buChar char="•"/>
            </a:pPr>
            <a:r>
              <a:rPr lang="en-US" sz="3600" b="0" dirty="0">
                <a:solidFill>
                  <a:schemeClr val="bg1"/>
                </a:solidFill>
                <a:latin typeface="Century Gothic" panose="020B0502020202020204" pitchFamily="34" charset="0"/>
              </a:rPr>
              <a:t>Sympathetic nervous system</a:t>
            </a:r>
          </a:p>
          <a:p>
            <a:pPr marL="914400" lvl="1" indent="-457200">
              <a:buFont typeface="Arial" panose="020B0604020202020204" pitchFamily="34" charset="0"/>
              <a:buChar char="•"/>
            </a:pPr>
            <a:r>
              <a:rPr lang="en-US" sz="2800" dirty="0">
                <a:solidFill>
                  <a:schemeClr val="bg1"/>
                </a:solidFill>
                <a:latin typeface="Century Gothic" panose="020B0502020202020204" pitchFamily="34" charset="0"/>
              </a:rPr>
              <a:t>‘Fight, flight, freeze’</a:t>
            </a:r>
          </a:p>
          <a:p>
            <a:pPr marL="914400" lvl="1" indent="-457200">
              <a:buFont typeface="Arial" panose="020B0604020202020204" pitchFamily="34" charset="0"/>
              <a:buChar char="•"/>
            </a:pPr>
            <a:r>
              <a:rPr lang="en-US" sz="2800" dirty="0">
                <a:solidFill>
                  <a:schemeClr val="bg1"/>
                </a:solidFill>
                <a:latin typeface="Century Gothic" panose="020B0502020202020204" pitchFamily="34" charset="0"/>
              </a:rPr>
              <a:t>Adrenaline; cortisol</a:t>
            </a:r>
            <a:endParaRPr lang="en-US" sz="3600" dirty="0">
              <a:solidFill>
                <a:schemeClr val="bg1"/>
              </a:solidFill>
              <a:latin typeface="Century Gothic" panose="020B0502020202020204" pitchFamily="34" charset="0"/>
            </a:endParaRPr>
          </a:p>
        </p:txBody>
      </p:sp>
      <p:sp>
        <p:nvSpPr>
          <p:cNvPr id="4" name="object 3"/>
          <p:cNvSpPr/>
          <p:nvPr/>
        </p:nvSpPr>
        <p:spPr>
          <a:xfrm>
            <a:off x="0"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24" y="2247900"/>
            <a:ext cx="3138252" cy="2819400"/>
          </a:xfrm>
          <a:prstGeom prst="rect">
            <a:avLst/>
          </a:prstGeom>
        </p:spPr>
      </p:pic>
    </p:spTree>
    <p:extLst>
      <p:ext uri="{BB962C8B-B14F-4D97-AF65-F5344CB8AC3E}">
        <p14:creationId xmlns:p14="http://schemas.microsoft.com/office/powerpoint/2010/main" val="32232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76" y="14868"/>
            <a:ext cx="98298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93E53"/>
          </a:solidFill>
        </p:spPr>
        <p:txBody>
          <a:bodyPr wrap="square" lIns="0" tIns="0" rIns="0" bIns="0" rtlCol="0"/>
          <a:lstStyle/>
          <a:p>
            <a:endParaRPr/>
          </a:p>
        </p:txBody>
      </p:sp>
      <p:sp>
        <p:nvSpPr>
          <p:cNvPr id="4" name="object 2">
            <a:extLst>
              <a:ext uri="{FF2B5EF4-FFF2-40B4-BE49-F238E27FC236}">
                <a16:creationId xmlns:a16="http://schemas.microsoft.com/office/drawing/2014/main" id="{B358B4C3-7EF6-3947-B678-6936130B9F10}"/>
              </a:ext>
            </a:extLst>
          </p:cNvPr>
          <p:cNvSpPr txBox="1">
            <a:spLocks/>
          </p:cNvSpPr>
          <p:nvPr/>
        </p:nvSpPr>
        <p:spPr>
          <a:xfrm>
            <a:off x="2037930" y="2286000"/>
            <a:ext cx="5742787" cy="1015663"/>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endParaRPr lang="en-US" sz="3600" b="0" dirty="0">
              <a:solidFill>
                <a:schemeClr val="bg1"/>
              </a:solidFill>
              <a:latin typeface="Century Gothic" panose="020B0502020202020204" pitchFamily="34" charset="0"/>
            </a:endParaRPr>
          </a:p>
          <a:p>
            <a:pPr marL="457200" indent="-457200">
              <a:lnSpc>
                <a:spcPts val="3600"/>
              </a:lnSpc>
              <a:spcAft>
                <a:spcPts val="1200"/>
              </a:spcAft>
              <a:buFont typeface="Arial" panose="020B0604020202020204" pitchFamily="34" charset="0"/>
              <a:buChar char="•"/>
            </a:pPr>
            <a:r>
              <a:rPr lang="en-US" sz="3600" b="0" i="1" dirty="0">
                <a:solidFill>
                  <a:schemeClr val="bg1"/>
                </a:solidFill>
                <a:latin typeface="Century Gothic" panose="020B0502020202020204" pitchFamily="34" charset="0"/>
              </a:rPr>
              <a:t>Insert image</a:t>
            </a:r>
            <a:endParaRPr lang="en-US" sz="36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3720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4800"/>
            <a:ext cx="9296400" cy="780214"/>
          </a:xfrm>
          <a:prstGeom prst="rect">
            <a:avLst/>
          </a:prstGeom>
        </p:spPr>
        <p:txBody>
          <a:bodyPr vert="horz" wrap="square" lIns="0" tIns="0" rIns="0" bIns="0" rtlCol="0">
            <a:spAutoFit/>
          </a:bodyPr>
          <a:lstStyle/>
          <a:p>
            <a:pPr marL="12700" marR="5080" algn="l">
              <a:lnSpc>
                <a:spcPts val="6000"/>
              </a:lnSpc>
            </a:pPr>
            <a:r>
              <a:rPr lang="en-US" sz="6000" spc="5" dirty="0"/>
              <a:t>Drive System</a:t>
            </a:r>
            <a:endParaRPr sz="6000" spc="5" dirty="0"/>
          </a:p>
        </p:txBody>
      </p:sp>
      <p:sp>
        <p:nvSpPr>
          <p:cNvPr id="5" name="object 2"/>
          <p:cNvSpPr txBox="1">
            <a:spLocks/>
          </p:cNvSpPr>
          <p:nvPr/>
        </p:nvSpPr>
        <p:spPr>
          <a:xfrm>
            <a:off x="274824" y="1981200"/>
            <a:ext cx="5598994" cy="4770537"/>
          </a:xfrm>
          <a:prstGeom prst="rect">
            <a:avLst/>
          </a:prstGeom>
        </p:spPr>
        <p:txBody>
          <a:bodyPr vert="horz" wrap="square" lIns="0" tIns="0" rIns="0" bIns="0" rtlCol="0">
            <a:spAutoFit/>
          </a:bodyPr>
          <a:lstStyle>
            <a:lvl1pPr>
              <a:defRPr sz="3200" b="1" i="0">
                <a:solidFill>
                  <a:srgbClr val="99D1D0"/>
                </a:solidFill>
                <a:latin typeface="Constantia"/>
                <a:ea typeface="+mj-ea"/>
                <a:cs typeface="Constantia"/>
              </a:defRPr>
            </a:lvl1pPr>
          </a:lstStyle>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Drive and Achievement-focused</a:t>
            </a:r>
          </a:p>
          <a:p>
            <a:pPr marL="457200" indent="-457200">
              <a:lnSpc>
                <a:spcPts val="3600"/>
              </a:lnSpc>
              <a:spcAft>
                <a:spcPts val="1200"/>
              </a:spcAft>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lnSpc>
                <a:spcPts val="3600"/>
              </a:lnSpc>
              <a:spcAft>
                <a:spcPts val="1200"/>
              </a:spcAft>
              <a:buFont typeface="Arial" panose="020B0604020202020204" pitchFamily="34" charset="0"/>
              <a:buChar char="•"/>
            </a:pPr>
            <a:r>
              <a:rPr lang="en-US" sz="3600" b="0" dirty="0">
                <a:solidFill>
                  <a:schemeClr val="bg1"/>
                </a:solidFill>
                <a:latin typeface="Century Gothic" panose="020B0502020202020204" pitchFamily="34" charset="0"/>
              </a:rPr>
              <a:t>Motivates us to move towards helpful resources and goals</a:t>
            </a:r>
          </a:p>
          <a:p>
            <a:pPr marL="457200" indent="-457200">
              <a:lnSpc>
                <a:spcPts val="3600"/>
              </a:lnSpc>
              <a:spcAft>
                <a:spcPts val="1200"/>
              </a:spcAft>
              <a:buFont typeface="Arial" panose="020B0604020202020204" pitchFamily="34" charset="0"/>
              <a:buChar char="•"/>
            </a:pPr>
            <a:endParaRPr lang="en-US" sz="3600" b="0" dirty="0">
              <a:solidFill>
                <a:schemeClr val="bg1"/>
              </a:solidFill>
              <a:latin typeface="Century Gothic" panose="020B0502020202020204" pitchFamily="34" charset="0"/>
            </a:endParaRPr>
          </a:p>
          <a:p>
            <a:pPr marL="457200" indent="-457200">
              <a:lnSpc>
                <a:spcPts val="3600"/>
              </a:lnSpc>
              <a:buFont typeface="Arial" panose="020B0604020202020204" pitchFamily="34" charset="0"/>
              <a:buChar char="•"/>
            </a:pPr>
            <a:r>
              <a:rPr lang="en-US" sz="3600" b="0" dirty="0">
                <a:solidFill>
                  <a:schemeClr val="bg1"/>
                </a:solidFill>
                <a:latin typeface="Century Gothic" panose="020B0502020202020204" pitchFamily="34" charset="0"/>
              </a:rPr>
              <a:t>Activating</a:t>
            </a:r>
          </a:p>
          <a:p>
            <a:pPr marL="457200" indent="-457200">
              <a:lnSpc>
                <a:spcPts val="3600"/>
              </a:lnSpc>
              <a:buFont typeface="Arial" panose="020B0604020202020204" pitchFamily="34" charset="0"/>
              <a:buChar char="•"/>
            </a:pPr>
            <a:endParaRPr lang="en-US" sz="3000"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29000"/>
            <a:ext cx="2054152" cy="1517891"/>
          </a:xfrm>
          <a:prstGeom prst="rect">
            <a:avLst/>
          </a:prstGeom>
        </p:spPr>
      </p:pic>
      <p:sp>
        <p:nvSpPr>
          <p:cNvPr id="6" name="object 3"/>
          <p:cNvSpPr/>
          <p:nvPr/>
        </p:nvSpPr>
        <p:spPr>
          <a:xfrm>
            <a:off x="5995348" y="0"/>
            <a:ext cx="3771900" cy="7315200"/>
          </a:xfrm>
          <a:custGeom>
            <a:avLst/>
            <a:gdLst/>
            <a:ahLst/>
            <a:cxnLst/>
            <a:rect l="l" t="t" r="r" b="b"/>
            <a:pathLst>
              <a:path w="3771900" h="7315200">
                <a:moveTo>
                  <a:pt x="0" y="7315199"/>
                </a:moveTo>
                <a:lnTo>
                  <a:pt x="0" y="0"/>
                </a:lnTo>
                <a:lnTo>
                  <a:pt x="3771900" y="0"/>
                </a:lnTo>
                <a:lnTo>
                  <a:pt x="3771900" y="7315199"/>
                </a:lnTo>
                <a:lnTo>
                  <a:pt x="0" y="7315199"/>
                </a:lnTo>
                <a:close/>
              </a:path>
            </a:pathLst>
          </a:custGeom>
          <a:solidFill>
            <a:srgbClr val="FBFBF4"/>
          </a:solidFill>
        </p:spPr>
        <p:txBody>
          <a:bodyPr wrap="square" lIns="0" tIns="0" rIns="0" bIns="0" rtlCol="0"/>
          <a:lstStyle/>
          <a:p>
            <a:endParaRPr/>
          </a:p>
        </p:txBody>
      </p:sp>
      <p:pic>
        <p:nvPicPr>
          <p:cNvPr id="7" name="Picture 6">
            <a:extLst>
              <a:ext uri="{FF2B5EF4-FFF2-40B4-BE49-F238E27FC236}">
                <a16:creationId xmlns:a16="http://schemas.microsoft.com/office/drawing/2014/main" id="{4A8B494F-9A16-47F9-8F49-3C1F7C4B7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630" y="1801392"/>
            <a:ext cx="3319336" cy="3712415"/>
          </a:xfrm>
          <a:prstGeom prst="rect">
            <a:avLst/>
          </a:prstGeom>
        </p:spPr>
      </p:pic>
    </p:spTree>
    <p:extLst>
      <p:ext uri="{BB962C8B-B14F-4D97-AF65-F5344CB8AC3E}">
        <p14:creationId xmlns:p14="http://schemas.microsoft.com/office/powerpoint/2010/main" val="5593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2650</TotalTime>
  <Words>767</Words>
  <Application>Microsoft Office PowerPoint</Application>
  <PresentationFormat>Custom</PresentationFormat>
  <Paragraphs>127</Paragraphs>
  <Slides>18</Slides>
  <Notes>18</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Akzidenz-Grotesk Pro Light</vt:lpstr>
      <vt:lpstr>Arial</vt:lpstr>
      <vt:lpstr>Arial Narrow</vt:lpstr>
      <vt:lpstr>Calibri</vt:lpstr>
      <vt:lpstr>Century Gothic</vt:lpstr>
      <vt:lpstr>Constantia</vt:lpstr>
      <vt:lpstr>Monotype Corsiva</vt:lpstr>
      <vt:lpstr>Office Theme</vt:lpstr>
      <vt:lpstr>Acrobat Document</vt:lpstr>
      <vt:lpstr>PowerPoint Presentation</vt:lpstr>
      <vt:lpstr>PowerPoint Presentation</vt:lpstr>
      <vt:lpstr>PowerPoint Presentation</vt:lpstr>
      <vt:lpstr>What emotions have you experienced so far today?</vt:lpstr>
      <vt:lpstr>Three Major  Emotion Systems</vt:lpstr>
      <vt:lpstr>Threat &amp; Self-Protection System</vt:lpstr>
      <vt:lpstr>Threat &amp; Self-Protection System</vt:lpstr>
      <vt:lpstr>PowerPoint Presentation</vt:lpstr>
      <vt:lpstr>Drive System</vt:lpstr>
      <vt:lpstr>Drive System</vt:lpstr>
      <vt:lpstr>Soothing-Affiliative System</vt:lpstr>
      <vt:lpstr>Soothing-Affiliative System</vt:lpstr>
      <vt:lpstr>What shapes how our   3 systems function?</vt:lpstr>
      <vt:lpstr>These Systems  Organize our Mind</vt:lpstr>
      <vt:lpstr>Systems out  of Balance</vt:lpstr>
      <vt:lpstr>Sympathetic &amp; Parasympathetic Nervous Systems</vt:lpstr>
      <vt:lpstr>Would you be willing to share a time where the presence of a loved one helped you during a potentially threatening/scary situation?</vt:lpstr>
      <vt:lpstr>Belly Breathing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Compassion_Week 1_PPT</dc:title>
  <dc:creator>Cory Gassner</dc:creator>
  <cp:keywords>DADAWxQLAO8</cp:keywords>
  <cp:lastModifiedBy>Amy Reesing</cp:lastModifiedBy>
  <cp:revision>167</cp:revision>
  <cp:lastPrinted>2019-01-17T20:09:21Z</cp:lastPrinted>
  <dcterms:created xsi:type="dcterms:W3CDTF">2018-08-14T14:48:58Z</dcterms:created>
  <dcterms:modified xsi:type="dcterms:W3CDTF">2019-10-28T00:27:41Z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2018-08-14T00:00:00Z</vt:filetime>
  </property>
  <property fmtid="{D5CDD505-2E9C-101B-9397-08002B2CF9AE}" pid="3" name="Creator">
    <vt:lpwstr>Canva</vt:lpwstr>
  </property>
  <property fmtid="{D5CDD505-2E9C-101B-9397-08002B2CF9AE}" pid="4" name="LastSaved">
    <vt:filetime>2018-08-14T00:00:00Z</vt:filetime>
  </property>
</Properties>
</file>